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3" autoAdjust="0"/>
  </p:normalViewPr>
  <p:slideViewPr>
    <p:cSldViewPr snapToGrid="0" showGuides="1">
      <p:cViewPr varScale="1">
        <p:scale>
          <a:sx n="99" d="100"/>
          <a:sy n="99" d="100"/>
        </p:scale>
        <p:origin x="2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5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1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551A-F073-41C5-8B8B-31F83AED34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FFE8-A130-4053-9A5B-6ECFF3C9A3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4735" y="262467"/>
            <a:ext cx="11751735" cy="640080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789620" y="6428872"/>
            <a:ext cx="21410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For God and Country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24289" y="15392"/>
            <a:ext cx="1561381" cy="60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7" y="51459"/>
            <a:ext cx="1456543" cy="5418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813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legi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appy2help@att.net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57567"/>
            <a:ext cx="9144000" cy="10161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Robert’s Rules of Order</a:t>
            </a:r>
            <a:br>
              <a:rPr lang="en-US" b="1" dirty="0"/>
            </a:br>
            <a:r>
              <a:rPr lang="en-US" sz="3100" b="1" dirty="0"/>
              <a:t>January 21,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5972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Gary Minadeo</a:t>
            </a:r>
          </a:p>
          <a:p>
            <a:r>
              <a:rPr lang="en-US" sz="3000" dirty="0"/>
              <a:t>Parliamentarian</a:t>
            </a:r>
          </a:p>
          <a:p>
            <a:r>
              <a:rPr lang="en-US" sz="3000" dirty="0"/>
              <a:t>happy2help@att.net</a:t>
            </a:r>
          </a:p>
          <a:p>
            <a:r>
              <a:rPr lang="en-US" sz="3000" dirty="0"/>
              <a:t>440-840-6164</a:t>
            </a:r>
          </a:p>
        </p:txBody>
      </p:sp>
    </p:spTree>
    <p:extLst>
      <p:ext uri="{BB962C8B-B14F-4D97-AF65-F5344CB8AC3E}">
        <p14:creationId xmlns:p14="http://schemas.microsoft.com/office/powerpoint/2010/main" val="31792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039" y="1816274"/>
            <a:ext cx="8483856" cy="4384752"/>
          </a:xfrm>
        </p:spPr>
        <p:txBody>
          <a:bodyPr/>
          <a:lstStyle/>
          <a:p>
            <a:r>
              <a:rPr lang="en-US" sz="3200" dirty="0"/>
              <a:t>Introductions</a:t>
            </a:r>
          </a:p>
          <a:p>
            <a:r>
              <a:rPr lang="en-US" sz="3200" dirty="0"/>
              <a:t>Class Objective</a:t>
            </a:r>
          </a:p>
          <a:p>
            <a:r>
              <a:rPr lang="en-US" sz="3200" dirty="0"/>
              <a:t>References</a:t>
            </a:r>
          </a:p>
          <a:p>
            <a:r>
              <a:rPr lang="en-US" sz="3200" dirty="0"/>
              <a:t>The Meeting</a:t>
            </a:r>
          </a:p>
          <a:p>
            <a:r>
              <a:rPr lang="en-US" sz="3200" dirty="0"/>
              <a:t>Questions</a:t>
            </a:r>
          </a:p>
          <a:p>
            <a:r>
              <a:rPr lang="en-US" sz="3200" dirty="0"/>
              <a:t>Wrap 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79" y="1364559"/>
            <a:ext cx="11324499" cy="2855742"/>
          </a:xfrm>
        </p:spPr>
        <p:txBody>
          <a:bodyPr>
            <a:normAutofit/>
          </a:bodyPr>
          <a:lstStyle/>
          <a:p>
            <a:r>
              <a:rPr lang="en-US" dirty="0"/>
              <a:t>Gary Minadeo</a:t>
            </a:r>
          </a:p>
          <a:p>
            <a:pPr lvl="1"/>
            <a:r>
              <a:rPr lang="en-US" sz="2800" dirty="0"/>
              <a:t>Current Department Parliamentarian</a:t>
            </a:r>
          </a:p>
          <a:p>
            <a:pPr lvl="1"/>
            <a:r>
              <a:rPr lang="en-US" sz="2800" dirty="0"/>
              <a:t>Current Dynamic Ninth District Finance Officer</a:t>
            </a:r>
          </a:p>
          <a:p>
            <a:pPr lvl="1"/>
            <a:r>
              <a:rPr lang="en-US" sz="2800" dirty="0"/>
              <a:t>Past Post 7, Lake County, and Ninth District Commander</a:t>
            </a:r>
          </a:p>
          <a:p>
            <a:pPr lvl="1"/>
            <a:r>
              <a:rPr lang="en-US" sz="2800" dirty="0"/>
              <a:t>Army, 1974-1999</a:t>
            </a:r>
          </a:p>
          <a:p>
            <a:pPr lvl="1"/>
            <a:r>
              <a:rPr lang="en-US" sz="2800" dirty="0"/>
              <a:t>Math/Engineering Teacher at Cleveland High School, 1999-Present</a:t>
            </a:r>
          </a:p>
          <a:p>
            <a:pPr lvl="1"/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13873" y="4260166"/>
            <a:ext cx="4600134" cy="2281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Turn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and Position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Takeaway from this Class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379349"/>
            <a:ext cx="11577234" cy="5284922"/>
          </a:xfrm>
        </p:spPr>
        <p:txBody>
          <a:bodyPr>
            <a:normAutofit/>
          </a:bodyPr>
          <a:lstStyle/>
          <a:p>
            <a:r>
              <a:rPr lang="en-US" dirty="0"/>
              <a:t>Understand the Origination of Robert’s Rules of Order</a:t>
            </a:r>
          </a:p>
          <a:p>
            <a:pPr lvl="1"/>
            <a:r>
              <a:rPr lang="en-US" dirty="0"/>
              <a:t>General Henry Robert in 1867</a:t>
            </a:r>
          </a:p>
          <a:p>
            <a:pPr lvl="1"/>
            <a:r>
              <a:rPr lang="en-US" dirty="0"/>
              <a:t>Wanted to codify good order in meetings to not waste time</a:t>
            </a:r>
          </a:p>
          <a:p>
            <a:r>
              <a:rPr lang="en-US" dirty="0"/>
              <a:t>Understand How Robert’s Rules of Order Newly Revised Affects Posts</a:t>
            </a:r>
          </a:p>
          <a:p>
            <a:pPr lvl="1"/>
            <a:r>
              <a:rPr lang="en-US" dirty="0"/>
              <a:t>The Underpinning of Your CBL</a:t>
            </a:r>
          </a:p>
          <a:p>
            <a:pPr lvl="1"/>
            <a:r>
              <a:rPr lang="en-US" dirty="0"/>
              <a:t>The Premiere Guide for How to Conduct Meetings and Get Decisions Promptly</a:t>
            </a:r>
          </a:p>
          <a:p>
            <a:r>
              <a:rPr lang="en-US" dirty="0"/>
              <a:t>Understand Key Parts of the Book</a:t>
            </a:r>
          </a:p>
          <a:p>
            <a:pPr lvl="1"/>
            <a:r>
              <a:rPr lang="en-US" dirty="0"/>
              <a:t>Twenty (20) Sections from the Simple to the Complex</a:t>
            </a:r>
          </a:p>
          <a:p>
            <a:pPr lvl="1"/>
            <a:r>
              <a:rPr lang="en-US" dirty="0"/>
              <a:t>Section II, “Conduct of Business in a Deliberate Assembly” is the One for All</a:t>
            </a:r>
          </a:p>
          <a:p>
            <a:r>
              <a:rPr lang="en-US" dirty="0"/>
              <a:t>Understand the Other Helps that are Available</a:t>
            </a:r>
          </a:p>
          <a:p>
            <a:pPr lvl="1"/>
            <a:r>
              <a:rPr lang="en-US" dirty="0"/>
              <a:t>The 2016 Officers Guide</a:t>
            </a:r>
          </a:p>
          <a:p>
            <a:pPr lvl="1"/>
            <a:r>
              <a:rPr lang="en-US" dirty="0"/>
              <a:t>Many One and Two Page Helps on the Web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62" y="1650261"/>
            <a:ext cx="10515600" cy="4351338"/>
          </a:xfrm>
        </p:spPr>
        <p:txBody>
          <a:bodyPr/>
          <a:lstStyle/>
          <a:p>
            <a:r>
              <a:rPr lang="en-US" dirty="0"/>
              <a:t>Robert’s Rules of Order Newly Revised, 11</a:t>
            </a:r>
            <a:r>
              <a:rPr lang="en-US" baseline="30000" dirty="0"/>
              <a:t>th</a:t>
            </a:r>
            <a:r>
              <a:rPr lang="en-US" dirty="0"/>
              <a:t> Edition &gt;&gt;&gt;&gt;&gt;&gt;&gt;</a:t>
            </a:r>
          </a:p>
          <a:p>
            <a:endParaRPr lang="en-US" dirty="0"/>
          </a:p>
          <a:p>
            <a:r>
              <a:rPr lang="en-US" dirty="0"/>
              <a:t>Robert’s Rules of Order Newly Revised –In Brief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Robert’s Rules for Dummies</a:t>
            </a:r>
          </a:p>
          <a:p>
            <a:endParaRPr lang="en-US" dirty="0"/>
          </a:p>
          <a:p>
            <a:r>
              <a:rPr lang="en-US" dirty="0"/>
              <a:t>2016 Officer Guide, Parliamentary Procedure, pages 122-128</a:t>
            </a:r>
          </a:p>
          <a:p>
            <a:r>
              <a:rPr lang="en-US" i="1" dirty="0"/>
              <a:t>Ohio Legion News, </a:t>
            </a:r>
            <a:r>
              <a:rPr lang="en-US" u="sng" dirty="0"/>
              <a:t>Just a Bit of Order</a:t>
            </a:r>
            <a:r>
              <a:rPr lang="en-US" dirty="0"/>
              <a:t>, by the Parliamentarian</a:t>
            </a:r>
            <a:endParaRPr lang="en-US" i="1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Robert's Rules For Dumm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354" y="3233994"/>
            <a:ext cx="961936" cy="1482053"/>
          </a:xfrm>
          <a:prstGeom prst="rect">
            <a:avLst/>
          </a:prstGeom>
          <a:noFill/>
        </p:spPr>
      </p:pic>
      <p:pic>
        <p:nvPicPr>
          <p:cNvPr id="4100" name="Picture 4" descr="https://images-na.ssl-images-amazon.com/images/I/514xTDJ%2BFPL._SX352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923" y="2666899"/>
            <a:ext cx="1072324" cy="1511553"/>
          </a:xfrm>
          <a:prstGeom prst="rect">
            <a:avLst/>
          </a:prstGeom>
          <a:noFill/>
        </p:spPr>
      </p:pic>
      <p:pic>
        <p:nvPicPr>
          <p:cNvPr id="4102" name="Picture 6" descr="https://images-na.ssl-images-amazon.com/images/I/417ahhR6moL._SX335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4003" y="1528175"/>
            <a:ext cx="1315005" cy="1947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1503336"/>
            <a:ext cx="11577234" cy="5052447"/>
          </a:xfrm>
        </p:spPr>
        <p:txBody>
          <a:bodyPr>
            <a:normAutofit/>
          </a:bodyPr>
          <a:lstStyle/>
          <a:p>
            <a:r>
              <a:rPr lang="en-US" dirty="0"/>
              <a:t>2016 Officer’s Guide (</a:t>
            </a:r>
            <a:r>
              <a:rPr lang="en-US" dirty="0">
                <a:hlinkClick r:id="rId2"/>
              </a:rPr>
              <a:t>www.ohiolegion.com</a:t>
            </a:r>
            <a:r>
              <a:rPr lang="en-US" dirty="0"/>
              <a:t>) Commander (Presiding Officer) Runs the Meeting According to CBL and Parliamentary Procedure</a:t>
            </a:r>
          </a:p>
          <a:p>
            <a:r>
              <a:rPr lang="en-US" dirty="0"/>
              <a:t>Prime Mission is to Allow for All to Participate in the Post Business</a:t>
            </a:r>
          </a:p>
          <a:p>
            <a:r>
              <a:rPr lang="en-US" dirty="0"/>
              <a:t>New Business is for Motions/Resolutions to be Voted Upon</a:t>
            </a:r>
          </a:p>
          <a:p>
            <a:r>
              <a:rPr lang="en-US" dirty="0"/>
              <a:t>Keep the General Announcements to Reports and Good of the Legion</a:t>
            </a:r>
          </a:p>
          <a:p>
            <a:r>
              <a:rPr lang="en-US" dirty="0"/>
              <a:t>To Table Keeps Motion Alive but Brings Another in Front</a:t>
            </a:r>
          </a:p>
          <a:p>
            <a:r>
              <a:rPr lang="en-US" dirty="0"/>
              <a:t>To Postpone Moves a Motion to Future Meeting</a:t>
            </a:r>
          </a:p>
          <a:p>
            <a:r>
              <a:rPr lang="en-US" dirty="0"/>
              <a:t>One Member Speaks at a Time and to the Chair – NOT OTHER MEMBERS</a:t>
            </a:r>
          </a:p>
          <a:p>
            <a:r>
              <a:rPr lang="en-US" dirty="0"/>
              <a:t>Have a Written Meeting Agenda, Publish It, and Stick to 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547"/>
            <a:ext cx="10515600" cy="1325563"/>
          </a:xfrm>
        </p:spPr>
        <p:txBody>
          <a:bodyPr/>
          <a:lstStyle/>
          <a:p>
            <a:r>
              <a:rPr lang="en-US" b="1" dirty="0"/>
              <a:t>Wrap Up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General Henry Robert in 1867</a:t>
            </a:r>
          </a:p>
          <a:p>
            <a:r>
              <a:rPr lang="en-US" dirty="0"/>
              <a:t>Bring Order to Meetings</a:t>
            </a:r>
          </a:p>
          <a:p>
            <a:r>
              <a:rPr lang="en-US" dirty="0"/>
              <a:t>Applies to Posts as the Underpinning of CBL and Default Guide</a:t>
            </a:r>
          </a:p>
          <a:p>
            <a:r>
              <a:rPr lang="en-US" dirty="0"/>
              <a:t>Twenty (20) Sections of which Section II, “Conduct of Business in a Deliberate Assembly” Applies to All of Our Posts</a:t>
            </a:r>
          </a:p>
          <a:p>
            <a:r>
              <a:rPr lang="en-US" dirty="0"/>
              <a:t>Many On Line Helps, but Officers Guide is the Base Tool</a:t>
            </a:r>
          </a:p>
          <a:p>
            <a:r>
              <a:rPr lang="en-US" dirty="0"/>
              <a:t>Find Someone who likes Parliamentary Procedures</a:t>
            </a:r>
          </a:p>
          <a:p>
            <a:r>
              <a:rPr lang="en-US" dirty="0"/>
              <a:t>WHAT ARE YOUR 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gion 103.tif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152" y="501082"/>
            <a:ext cx="2691384" cy="2691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15652" y="3306871"/>
            <a:ext cx="9281784" cy="2870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lvl="1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4300" b="1" dirty="0"/>
              <a:t>Have a Great Conference and 2017: Be Quota!</a:t>
            </a:r>
          </a:p>
          <a:p>
            <a:pPr marL="228600" lvl="1" indent="-228600" algn="ctr">
              <a:lnSpc>
                <a:spcPct val="90000"/>
              </a:lnSpc>
              <a:spcBef>
                <a:spcPts val="1000"/>
              </a:spcBef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1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500" dirty="0"/>
              <a:t>Gary Minadeo</a:t>
            </a:r>
          </a:p>
          <a:p>
            <a:pPr marL="228600" lvl="1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500" dirty="0">
                <a:hlinkClick r:id="rId3"/>
              </a:rPr>
              <a:t>happy2help@att.net</a:t>
            </a:r>
            <a:endParaRPr lang="en-US" sz="3500" dirty="0"/>
          </a:p>
          <a:p>
            <a:pPr marL="228600" lvl="1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500" dirty="0"/>
              <a:t>440-840-6164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403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Rockwell</vt:lpstr>
      <vt:lpstr>Office Theme</vt:lpstr>
      <vt:lpstr>Robert’s Rules of Order January 21, 2017</vt:lpstr>
      <vt:lpstr>The Plan</vt:lpstr>
      <vt:lpstr>Introductions</vt:lpstr>
      <vt:lpstr>Class Objectives</vt:lpstr>
      <vt:lpstr>References</vt:lpstr>
      <vt:lpstr>The Meeting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Simons</dc:creator>
  <cp:lastModifiedBy>Jason Graven</cp:lastModifiedBy>
  <cp:revision>37</cp:revision>
  <dcterms:created xsi:type="dcterms:W3CDTF">2017-01-12T12:25:50Z</dcterms:created>
  <dcterms:modified xsi:type="dcterms:W3CDTF">2017-01-26T13:39:33Z</dcterms:modified>
</cp:coreProperties>
</file>