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tiff" ContentType="image/tif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64" r:id="rId4"/>
    <p:sldId id="259" r:id="rId5"/>
    <p:sldId id="263" r:id="rId6"/>
    <p:sldId id="260" r:id="rId7"/>
    <p:sldId id="265" r:id="rId8"/>
    <p:sldId id="266" r:id="rId9"/>
    <p:sldId id="267" r:id="rId10"/>
    <p:sldId id="261" r:id="rId11"/>
    <p:sldId id="262" r:id="rId1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showGuides="1">
      <p:cViewPr varScale="1">
        <p:scale>
          <a:sx n="114" d="100"/>
          <a:sy n="114" d="100"/>
        </p:scale>
        <p:origin x="414" y="108"/>
      </p:cViewPr>
      <p:guideLst>
        <p:guide orient="horz" pos="2160"/>
        <p:guide pos="3840"/>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47B3551A-F073-41C5-8B8B-31F83AED349E}" type="datetimeFigureOut">
              <a:rPr lang="en-US" smtClean="0"/>
              <a:pPr/>
              <a:t>1/26/2017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563FFE8-A130-4053-9A5B-6ECFF3C9A3B9}" type="slidenum">
              <a:rPr lang="en-US" smtClean="0"/>
              <a:pPr/>
              <a:t>‹#›</a:t>
            </a:fld>
            <a:endParaRPr lang="en-US"/>
          </a:p>
        </p:txBody>
      </p:sp>
    </p:spTree>
    <p:extLst>
      <p:ext uri="{BB962C8B-B14F-4D97-AF65-F5344CB8AC3E}">
        <p14:creationId xmlns:p14="http://schemas.microsoft.com/office/powerpoint/2010/main" val="336000240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7B3551A-F073-41C5-8B8B-31F83AED349E}" type="datetimeFigureOut">
              <a:rPr lang="en-US" smtClean="0"/>
              <a:pPr/>
              <a:t>1/26/2017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563FFE8-A130-4053-9A5B-6ECFF3C9A3B9}" type="slidenum">
              <a:rPr lang="en-US" smtClean="0"/>
              <a:pPr/>
              <a:t>‹#›</a:t>
            </a:fld>
            <a:endParaRPr lang="en-US"/>
          </a:p>
        </p:txBody>
      </p:sp>
    </p:spTree>
    <p:extLst>
      <p:ext uri="{BB962C8B-B14F-4D97-AF65-F5344CB8AC3E}">
        <p14:creationId xmlns:p14="http://schemas.microsoft.com/office/powerpoint/2010/main" val="224630902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7B3551A-F073-41C5-8B8B-31F83AED349E}" type="datetimeFigureOut">
              <a:rPr lang="en-US" smtClean="0"/>
              <a:pPr/>
              <a:t>1/26/2017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563FFE8-A130-4053-9A5B-6ECFF3C9A3B9}" type="slidenum">
              <a:rPr lang="en-US" smtClean="0"/>
              <a:pPr/>
              <a:t>‹#›</a:t>
            </a:fld>
            <a:endParaRPr lang="en-US"/>
          </a:p>
        </p:txBody>
      </p:sp>
    </p:spTree>
    <p:extLst>
      <p:ext uri="{BB962C8B-B14F-4D97-AF65-F5344CB8AC3E}">
        <p14:creationId xmlns:p14="http://schemas.microsoft.com/office/powerpoint/2010/main" val="140613980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7B3551A-F073-41C5-8B8B-31F83AED349E}" type="datetimeFigureOut">
              <a:rPr lang="en-US" smtClean="0"/>
              <a:pPr/>
              <a:t>1/26/2017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563FFE8-A130-4053-9A5B-6ECFF3C9A3B9}" type="slidenum">
              <a:rPr lang="en-US" smtClean="0"/>
              <a:pPr/>
              <a:t>‹#›</a:t>
            </a:fld>
            <a:endParaRPr lang="en-US"/>
          </a:p>
        </p:txBody>
      </p:sp>
    </p:spTree>
    <p:extLst>
      <p:ext uri="{BB962C8B-B14F-4D97-AF65-F5344CB8AC3E}">
        <p14:creationId xmlns:p14="http://schemas.microsoft.com/office/powerpoint/2010/main" val="135843564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47B3551A-F073-41C5-8B8B-31F83AED349E}" type="datetimeFigureOut">
              <a:rPr lang="en-US" smtClean="0"/>
              <a:pPr/>
              <a:t>1/26/2017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563FFE8-A130-4053-9A5B-6ECFF3C9A3B9}" type="slidenum">
              <a:rPr lang="en-US" smtClean="0"/>
              <a:pPr/>
              <a:t>‹#›</a:t>
            </a:fld>
            <a:endParaRPr lang="en-US"/>
          </a:p>
        </p:txBody>
      </p:sp>
    </p:spTree>
    <p:extLst>
      <p:ext uri="{BB962C8B-B14F-4D97-AF65-F5344CB8AC3E}">
        <p14:creationId xmlns:p14="http://schemas.microsoft.com/office/powerpoint/2010/main" val="309570295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47B3551A-F073-41C5-8B8B-31F83AED349E}" type="datetimeFigureOut">
              <a:rPr lang="en-US" smtClean="0"/>
              <a:pPr/>
              <a:t>1/26/2017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563FFE8-A130-4053-9A5B-6ECFF3C9A3B9}" type="slidenum">
              <a:rPr lang="en-US" smtClean="0"/>
              <a:pPr/>
              <a:t>‹#›</a:t>
            </a:fld>
            <a:endParaRPr lang="en-US"/>
          </a:p>
        </p:txBody>
      </p:sp>
    </p:spTree>
    <p:extLst>
      <p:ext uri="{BB962C8B-B14F-4D97-AF65-F5344CB8AC3E}">
        <p14:creationId xmlns:p14="http://schemas.microsoft.com/office/powerpoint/2010/main" val="115148209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47B3551A-F073-41C5-8B8B-31F83AED349E}" type="datetimeFigureOut">
              <a:rPr lang="en-US" smtClean="0"/>
              <a:pPr/>
              <a:t>1/26/2017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563FFE8-A130-4053-9A5B-6ECFF3C9A3B9}" type="slidenum">
              <a:rPr lang="en-US" smtClean="0"/>
              <a:pPr/>
              <a:t>‹#›</a:t>
            </a:fld>
            <a:endParaRPr lang="en-US"/>
          </a:p>
        </p:txBody>
      </p:sp>
    </p:spTree>
    <p:extLst>
      <p:ext uri="{BB962C8B-B14F-4D97-AF65-F5344CB8AC3E}">
        <p14:creationId xmlns:p14="http://schemas.microsoft.com/office/powerpoint/2010/main" val="231735536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47B3551A-F073-41C5-8B8B-31F83AED349E}" type="datetimeFigureOut">
              <a:rPr lang="en-US" smtClean="0"/>
              <a:pPr/>
              <a:t>1/26/2017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563FFE8-A130-4053-9A5B-6ECFF3C9A3B9}" type="slidenum">
              <a:rPr lang="en-US" smtClean="0"/>
              <a:pPr/>
              <a:t>‹#›</a:t>
            </a:fld>
            <a:endParaRPr lang="en-US"/>
          </a:p>
        </p:txBody>
      </p:sp>
    </p:spTree>
    <p:extLst>
      <p:ext uri="{BB962C8B-B14F-4D97-AF65-F5344CB8AC3E}">
        <p14:creationId xmlns:p14="http://schemas.microsoft.com/office/powerpoint/2010/main" val="345751013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7B3551A-F073-41C5-8B8B-31F83AED349E}" type="datetimeFigureOut">
              <a:rPr lang="en-US" smtClean="0"/>
              <a:pPr/>
              <a:t>1/26/2017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563FFE8-A130-4053-9A5B-6ECFF3C9A3B9}" type="slidenum">
              <a:rPr lang="en-US" smtClean="0"/>
              <a:pPr/>
              <a:t>‹#›</a:t>
            </a:fld>
            <a:endParaRPr lang="en-US"/>
          </a:p>
        </p:txBody>
      </p:sp>
    </p:spTree>
    <p:extLst>
      <p:ext uri="{BB962C8B-B14F-4D97-AF65-F5344CB8AC3E}">
        <p14:creationId xmlns:p14="http://schemas.microsoft.com/office/powerpoint/2010/main" val="132384406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47B3551A-F073-41C5-8B8B-31F83AED349E}" type="datetimeFigureOut">
              <a:rPr lang="en-US" smtClean="0"/>
              <a:pPr/>
              <a:t>1/26/2017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563FFE8-A130-4053-9A5B-6ECFF3C9A3B9}" type="slidenum">
              <a:rPr lang="en-US" smtClean="0"/>
              <a:pPr/>
              <a:t>‹#›</a:t>
            </a:fld>
            <a:endParaRPr lang="en-US"/>
          </a:p>
        </p:txBody>
      </p:sp>
    </p:spTree>
    <p:extLst>
      <p:ext uri="{BB962C8B-B14F-4D97-AF65-F5344CB8AC3E}">
        <p14:creationId xmlns:p14="http://schemas.microsoft.com/office/powerpoint/2010/main" val="223745167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47B3551A-F073-41C5-8B8B-31F83AED349E}" type="datetimeFigureOut">
              <a:rPr lang="en-US" smtClean="0"/>
              <a:pPr/>
              <a:t>1/26/2017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563FFE8-A130-4053-9A5B-6ECFF3C9A3B9}" type="slidenum">
              <a:rPr lang="en-US" smtClean="0"/>
              <a:pPr/>
              <a:t>‹#›</a:t>
            </a:fld>
            <a:endParaRPr lang="en-US"/>
          </a:p>
        </p:txBody>
      </p:sp>
    </p:spTree>
    <p:extLst>
      <p:ext uri="{BB962C8B-B14F-4D97-AF65-F5344CB8AC3E}">
        <p14:creationId xmlns:p14="http://schemas.microsoft.com/office/powerpoint/2010/main" val="390435695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7B3551A-F073-41C5-8B8B-31F83AED349E}" type="datetimeFigureOut">
              <a:rPr lang="en-US" smtClean="0"/>
              <a:pPr/>
              <a:t>1/26/2017</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563FFE8-A130-4053-9A5B-6ECFF3C9A3B9}" type="slidenum">
              <a:rPr lang="en-US" smtClean="0"/>
              <a:pPr/>
              <a:t>‹#›</a:t>
            </a:fld>
            <a:endParaRPr lang="en-US"/>
          </a:p>
        </p:txBody>
      </p:sp>
      <p:sp>
        <p:nvSpPr>
          <p:cNvPr id="7" name="Rectangle 6"/>
          <p:cNvSpPr/>
          <p:nvPr userDrawn="1"/>
        </p:nvSpPr>
        <p:spPr>
          <a:xfrm>
            <a:off x="194735" y="262467"/>
            <a:ext cx="11751735" cy="6400800"/>
          </a:xfrm>
          <a:prstGeom prst="rect">
            <a:avLst/>
          </a:prstGeom>
          <a:noFill/>
          <a:ln w="2540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9" name="TextBox 8"/>
          <p:cNvSpPr txBox="1"/>
          <p:nvPr userDrawn="1"/>
        </p:nvSpPr>
        <p:spPr>
          <a:xfrm>
            <a:off x="9789620" y="6428872"/>
            <a:ext cx="2141034" cy="369332"/>
          </a:xfrm>
          <a:prstGeom prst="rect">
            <a:avLst/>
          </a:prstGeom>
          <a:solidFill>
            <a:schemeClr val="bg1"/>
          </a:solidFill>
          <a:ln>
            <a:solidFill>
              <a:schemeClr val="bg1"/>
            </a:solidFill>
          </a:ln>
        </p:spPr>
        <p:txBody>
          <a:bodyPr wrap="none" rtlCol="0">
            <a:spAutoFit/>
          </a:bodyPr>
          <a:lstStyle/>
          <a:p>
            <a:pPr algn="r"/>
            <a:r>
              <a:rPr lang="en-US" dirty="0">
                <a:solidFill>
                  <a:srgbClr val="002060"/>
                </a:solidFill>
              </a:rPr>
              <a:t>For God and Country</a:t>
            </a:r>
          </a:p>
        </p:txBody>
      </p:sp>
      <p:sp>
        <p:nvSpPr>
          <p:cNvPr id="10" name="Rectangle 9"/>
          <p:cNvSpPr/>
          <p:nvPr userDrawn="1"/>
        </p:nvSpPr>
        <p:spPr>
          <a:xfrm>
            <a:off x="224289" y="15392"/>
            <a:ext cx="1561381" cy="60571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p:cNvPicPr>
            <a:picLocks noChangeAspect="1"/>
          </p:cNvPicPr>
          <p:nvPr userDrawn="1"/>
        </p:nvPicPr>
        <p:blipFill>
          <a:blip r:embed="rId13" cstate="print">
            <a:extLst>
              <a:ext uri="{28A0092B-C50C-407E-A947-70E740481C1C}">
                <a14:useLocalDpi xmlns:a14="http://schemas.microsoft.com/office/drawing/2010/main" val="0"/>
              </a:ext>
            </a:extLst>
          </a:blip>
          <a:stretch>
            <a:fillRect/>
          </a:stretch>
        </p:blipFill>
        <p:spPr>
          <a:xfrm>
            <a:off x="276707" y="51459"/>
            <a:ext cx="1456543" cy="541867"/>
          </a:xfrm>
          <a:prstGeom prst="rect">
            <a:avLst/>
          </a:prstGeom>
          <a:solidFill>
            <a:schemeClr val="bg1"/>
          </a:solidFill>
        </p:spPr>
      </p:pic>
    </p:spTree>
    <p:extLst>
      <p:ext uri="{BB962C8B-B14F-4D97-AF65-F5344CB8AC3E}">
        <p14:creationId xmlns:p14="http://schemas.microsoft.com/office/powerpoint/2010/main" val="193813222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r" defTabSz="914400" rtl="0" eaLnBrk="1" latinLnBrk="0" hangingPunct="1">
        <a:lnSpc>
          <a:spcPct val="90000"/>
        </a:lnSpc>
        <a:spcBef>
          <a:spcPct val="0"/>
        </a:spcBef>
        <a:buNone/>
        <a:defRPr sz="4400" b="1" kern="1200">
          <a:solidFill>
            <a:schemeClr val="tx1"/>
          </a:solidFill>
          <a:latin typeface="Rockwell" pitchFamily="18"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hyperlink" Target="mailto:happy2help@att.net" TargetMode="External"/><Relationship Id="rId2" Type="http://schemas.openxmlformats.org/officeDocument/2006/relationships/image" Target="../media/image2.tiff"/><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hyperlink" Target="https://www.ohiolegion.com/wp-content/uploads/2016-Post-Officers-Guide.pdf" TargetMode="External"/><Relationship Id="rId2" Type="http://schemas.openxmlformats.org/officeDocument/2006/relationships/hyperlink" Target="https://www.ohiolegion.com/wp-content/uploads/Ohio-Constitution-and-ByLaws.pdf" TargetMode="External"/><Relationship Id="rId1" Type="http://schemas.openxmlformats.org/officeDocument/2006/relationships/slideLayout" Target="../slideLayouts/slideLayout2.xml"/><Relationship Id="rId4" Type="http://schemas.openxmlformats.org/officeDocument/2006/relationships/hyperlink" Target="http://www.ohiolegion.com/" TargetMode="Externa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310250" y="1377539"/>
            <a:ext cx="9555678" cy="1396174"/>
          </a:xfrm>
        </p:spPr>
        <p:txBody>
          <a:bodyPr>
            <a:normAutofit fontScale="90000"/>
          </a:bodyPr>
          <a:lstStyle/>
          <a:p>
            <a:r>
              <a:rPr lang="en-US" b="1" dirty="0"/>
              <a:t>Post Constitution and Bylaws (CBL)</a:t>
            </a:r>
            <a:br>
              <a:rPr lang="en-US" b="1" dirty="0"/>
            </a:br>
            <a:r>
              <a:rPr lang="en-US" sz="2800" b="1" dirty="0"/>
              <a:t>January 21, 2017</a:t>
            </a:r>
          </a:p>
        </p:txBody>
      </p:sp>
      <p:sp>
        <p:nvSpPr>
          <p:cNvPr id="3" name="Subtitle 2"/>
          <p:cNvSpPr>
            <a:spLocks noGrp="1"/>
          </p:cNvSpPr>
          <p:nvPr>
            <p:ph type="subTitle" idx="1"/>
          </p:nvPr>
        </p:nvSpPr>
        <p:spPr>
          <a:xfrm>
            <a:off x="1524000" y="3602037"/>
            <a:ext cx="9144000" cy="2147409"/>
          </a:xfrm>
        </p:spPr>
        <p:txBody>
          <a:bodyPr>
            <a:normAutofit lnSpcReduction="10000"/>
          </a:bodyPr>
          <a:lstStyle/>
          <a:p>
            <a:r>
              <a:rPr lang="en-US" sz="3900" b="1" dirty="0"/>
              <a:t>Gary Minadeo</a:t>
            </a:r>
          </a:p>
          <a:p>
            <a:r>
              <a:rPr lang="en-US" sz="2800" dirty="0"/>
              <a:t>Parliamentarian</a:t>
            </a:r>
          </a:p>
          <a:p>
            <a:r>
              <a:rPr lang="en-US" sz="2800" dirty="0"/>
              <a:t>happy2help@att.net</a:t>
            </a:r>
          </a:p>
          <a:p>
            <a:r>
              <a:rPr lang="en-US" sz="2800" dirty="0"/>
              <a:t>440-840-6164</a:t>
            </a:r>
          </a:p>
        </p:txBody>
      </p:sp>
    </p:spTree>
    <p:extLst>
      <p:ext uri="{BB962C8B-B14F-4D97-AF65-F5344CB8AC3E}">
        <p14:creationId xmlns:p14="http://schemas.microsoft.com/office/powerpoint/2010/main" val="317929802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27547"/>
            <a:ext cx="10515600" cy="1325563"/>
          </a:xfrm>
        </p:spPr>
        <p:txBody>
          <a:bodyPr/>
          <a:lstStyle/>
          <a:p>
            <a:r>
              <a:rPr lang="en-US" b="1" dirty="0"/>
              <a:t>Wrap Up</a:t>
            </a:r>
          </a:p>
        </p:txBody>
      </p:sp>
      <p:sp>
        <p:nvSpPr>
          <p:cNvPr id="5" name="Content Placeholder 2"/>
          <p:cNvSpPr>
            <a:spLocks noGrp="1"/>
          </p:cNvSpPr>
          <p:nvPr>
            <p:ph idx="1"/>
          </p:nvPr>
        </p:nvSpPr>
        <p:spPr>
          <a:xfrm>
            <a:off x="838200" y="1825625"/>
            <a:ext cx="10515600" cy="4351338"/>
          </a:xfrm>
        </p:spPr>
        <p:txBody>
          <a:bodyPr/>
          <a:lstStyle/>
          <a:p>
            <a:r>
              <a:rPr lang="en-US" dirty="0"/>
              <a:t>An Current CBL is Important to the Good Order of Post Operations</a:t>
            </a:r>
          </a:p>
          <a:p>
            <a:r>
              <a:rPr lang="en-US" dirty="0"/>
              <a:t>A CBL Update Process Gets Everyone Involved</a:t>
            </a:r>
          </a:p>
          <a:p>
            <a:r>
              <a:rPr lang="en-US" dirty="0"/>
              <a:t>Review the CBL Every Year After Elections</a:t>
            </a:r>
          </a:p>
          <a:p>
            <a:r>
              <a:rPr lang="en-US" dirty="0"/>
              <a:t>All Officers Should be the CBL Experts</a:t>
            </a:r>
          </a:p>
          <a:p>
            <a:r>
              <a:rPr lang="en-US" dirty="0"/>
              <a:t>Get the Quorum Numbers Right to Protect the Post Assets</a:t>
            </a:r>
          </a:p>
          <a:p>
            <a:r>
              <a:rPr lang="en-US" dirty="0"/>
              <a:t>Department Adjutant and Parliamentarian are at Your Service</a:t>
            </a:r>
          </a:p>
          <a:p>
            <a:endParaRPr lang="en-US" dirty="0"/>
          </a:p>
          <a:p>
            <a:r>
              <a:rPr lang="en-US" b="1" dirty="0"/>
              <a:t>QUESTIONS</a:t>
            </a:r>
          </a:p>
          <a:p>
            <a:endParaRPr lang="en-US" dirty="0"/>
          </a:p>
          <a:p>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wipe(down)">
                                      <p:cBhvr>
                                        <p:cTn id="7" dur="5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5">
                                            <p:txEl>
                                              <p:pRg st="1" end="1"/>
                                            </p:txEl>
                                          </p:spTgt>
                                        </p:tgtEl>
                                        <p:attrNameLst>
                                          <p:attrName>style.visibility</p:attrName>
                                        </p:attrNameLst>
                                      </p:cBhvr>
                                      <p:to>
                                        <p:strVal val="visible"/>
                                      </p:to>
                                    </p:set>
                                    <p:animEffect transition="in" filter="wipe(down)">
                                      <p:cBhvr>
                                        <p:cTn id="12" dur="500"/>
                                        <p:tgtEl>
                                          <p:spTgt spid="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5">
                                            <p:txEl>
                                              <p:pRg st="2" end="2"/>
                                            </p:txEl>
                                          </p:spTgt>
                                        </p:tgtEl>
                                        <p:attrNameLst>
                                          <p:attrName>style.visibility</p:attrName>
                                        </p:attrNameLst>
                                      </p:cBhvr>
                                      <p:to>
                                        <p:strVal val="visible"/>
                                      </p:to>
                                    </p:set>
                                    <p:animEffect transition="in" filter="wipe(down)">
                                      <p:cBhvr>
                                        <p:cTn id="17" dur="500"/>
                                        <p:tgtEl>
                                          <p:spTgt spid="5">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5">
                                            <p:txEl>
                                              <p:pRg st="3" end="3"/>
                                            </p:txEl>
                                          </p:spTgt>
                                        </p:tgtEl>
                                        <p:attrNameLst>
                                          <p:attrName>style.visibility</p:attrName>
                                        </p:attrNameLst>
                                      </p:cBhvr>
                                      <p:to>
                                        <p:strVal val="visible"/>
                                      </p:to>
                                    </p:set>
                                    <p:animEffect transition="in" filter="wipe(down)">
                                      <p:cBhvr>
                                        <p:cTn id="22" dur="500"/>
                                        <p:tgtEl>
                                          <p:spTgt spid="5">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5">
                                            <p:txEl>
                                              <p:pRg st="4" end="4"/>
                                            </p:txEl>
                                          </p:spTgt>
                                        </p:tgtEl>
                                        <p:attrNameLst>
                                          <p:attrName>style.visibility</p:attrName>
                                        </p:attrNameLst>
                                      </p:cBhvr>
                                      <p:to>
                                        <p:strVal val="visible"/>
                                      </p:to>
                                    </p:set>
                                    <p:animEffect transition="in" filter="wipe(down)">
                                      <p:cBhvr>
                                        <p:cTn id="27" dur="500"/>
                                        <p:tgtEl>
                                          <p:spTgt spid="5">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grpId="0" nodeType="clickEffect">
                                  <p:stCondLst>
                                    <p:cond delay="0"/>
                                  </p:stCondLst>
                                  <p:childTnLst>
                                    <p:set>
                                      <p:cBhvr>
                                        <p:cTn id="31" dur="1" fill="hold">
                                          <p:stCondLst>
                                            <p:cond delay="0"/>
                                          </p:stCondLst>
                                        </p:cTn>
                                        <p:tgtEl>
                                          <p:spTgt spid="5">
                                            <p:txEl>
                                              <p:pRg st="5" end="5"/>
                                            </p:txEl>
                                          </p:spTgt>
                                        </p:tgtEl>
                                        <p:attrNameLst>
                                          <p:attrName>style.visibility</p:attrName>
                                        </p:attrNameLst>
                                      </p:cBhvr>
                                      <p:to>
                                        <p:strVal val="visible"/>
                                      </p:to>
                                    </p:set>
                                    <p:animEffect transition="in" filter="wipe(down)">
                                      <p:cBhvr>
                                        <p:cTn id="32" dur="500"/>
                                        <p:tgtEl>
                                          <p:spTgt spid="5">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4" fill="hold" grpId="0" nodeType="clickEffect">
                                  <p:stCondLst>
                                    <p:cond delay="0"/>
                                  </p:stCondLst>
                                  <p:childTnLst>
                                    <p:set>
                                      <p:cBhvr>
                                        <p:cTn id="36" dur="1" fill="hold">
                                          <p:stCondLst>
                                            <p:cond delay="0"/>
                                          </p:stCondLst>
                                        </p:cTn>
                                        <p:tgtEl>
                                          <p:spTgt spid="5">
                                            <p:txEl>
                                              <p:pRg st="7" end="7"/>
                                            </p:txEl>
                                          </p:spTgt>
                                        </p:tgtEl>
                                        <p:attrNameLst>
                                          <p:attrName>style.visibility</p:attrName>
                                        </p:attrNameLst>
                                      </p:cBhvr>
                                      <p:to>
                                        <p:strVal val="visible"/>
                                      </p:to>
                                    </p:set>
                                    <p:animEffect transition="in" filter="wipe(down)">
                                      <p:cBhvr>
                                        <p:cTn id="37" dur="500"/>
                                        <p:tgtEl>
                                          <p:spTgt spid="5">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Legion 103.tif"/>
          <p:cNvPicPr>
            <a:picLocks noGrp="1" noChangeAspect="1"/>
          </p:cNvPicPr>
          <p:nvPr isPhoto="1">
            <p:ph idx="1"/>
          </p:nvPr>
        </p:nvPicPr>
        <p:blipFill>
          <a:blip r:embed="rId2" cstate="print">
            <a:lum/>
          </a:blip>
          <a:stretch>
            <a:fillRect/>
          </a:stretch>
        </p:blipFill>
        <p:spPr>
          <a:xfrm>
            <a:off x="4675152" y="501082"/>
            <a:ext cx="2691384" cy="2691384"/>
          </a:xfrm>
          <a:prstGeom prst="rect">
            <a:avLst/>
          </a:prstGeom>
          <a:noFill/>
          <a:ln>
            <a:noFill/>
          </a:ln>
        </p:spPr>
      </p:pic>
      <p:sp>
        <p:nvSpPr>
          <p:cNvPr id="6" name="Content Placeholder 2"/>
          <p:cNvSpPr txBox="1">
            <a:spLocks/>
          </p:cNvSpPr>
          <p:nvPr/>
        </p:nvSpPr>
        <p:spPr>
          <a:xfrm>
            <a:off x="1540704" y="3382028"/>
            <a:ext cx="9281784" cy="2870091"/>
          </a:xfrm>
          <a:prstGeom prst="rect">
            <a:avLst/>
          </a:prstGeom>
        </p:spPr>
        <p:txBody>
          <a:bodyPr vert="horz" lIns="91440" tIns="45720" rIns="91440" bIns="45720" rtlCol="0">
            <a:normAutofit fontScale="85000" lnSpcReduction="10000"/>
          </a:bodyPr>
          <a:lstStyle/>
          <a:p>
            <a:pPr marL="228600" lvl="1" indent="-228600" algn="ctr">
              <a:lnSpc>
                <a:spcPct val="90000"/>
              </a:lnSpc>
              <a:spcBef>
                <a:spcPts val="1000"/>
              </a:spcBef>
            </a:pPr>
            <a:r>
              <a:rPr lang="en-US" sz="4300" b="1" dirty="0"/>
              <a:t>Have a Great Conference and 2017: Be Quota!</a:t>
            </a:r>
          </a:p>
          <a:p>
            <a:pPr marL="228600" lvl="1" indent="-228600" algn="ctr">
              <a:lnSpc>
                <a:spcPct val="90000"/>
              </a:lnSpc>
              <a:spcBef>
                <a:spcPts val="1000"/>
              </a:spcBef>
            </a:pPr>
            <a:endParaRPr kumimoji="0" lang="en-US" sz="4000" b="0" i="0" u="none" strike="noStrike" kern="1200" cap="none" spc="0" normalizeH="0" baseline="0" noProof="0" dirty="0">
              <a:ln>
                <a:noFill/>
              </a:ln>
              <a:solidFill>
                <a:schemeClr val="tx1"/>
              </a:solidFill>
              <a:effectLst/>
              <a:uLnTx/>
              <a:uFillTx/>
              <a:latin typeface="+mn-lt"/>
              <a:ea typeface="+mn-ea"/>
              <a:cs typeface="+mn-cs"/>
            </a:endParaRPr>
          </a:p>
          <a:p>
            <a:pPr marL="228600" lvl="1" indent="-228600" algn="ctr">
              <a:lnSpc>
                <a:spcPct val="90000"/>
              </a:lnSpc>
              <a:spcBef>
                <a:spcPts val="1000"/>
              </a:spcBef>
            </a:pPr>
            <a:r>
              <a:rPr lang="en-US" sz="3500" dirty="0"/>
              <a:t>Gary Minadeo</a:t>
            </a:r>
          </a:p>
          <a:p>
            <a:pPr marL="228600" lvl="1" indent="-228600" algn="ctr">
              <a:lnSpc>
                <a:spcPct val="90000"/>
              </a:lnSpc>
              <a:spcBef>
                <a:spcPts val="1000"/>
              </a:spcBef>
            </a:pPr>
            <a:r>
              <a:rPr lang="en-US" sz="3500" dirty="0">
                <a:hlinkClick r:id="rId3"/>
              </a:rPr>
              <a:t>happy2help@att.net</a:t>
            </a:r>
            <a:endParaRPr lang="en-US" sz="3500" dirty="0"/>
          </a:p>
          <a:p>
            <a:pPr marL="228600" lvl="1" indent="-228600" algn="ctr">
              <a:lnSpc>
                <a:spcPct val="90000"/>
              </a:lnSpc>
              <a:spcBef>
                <a:spcPts val="1000"/>
              </a:spcBef>
            </a:pPr>
            <a:r>
              <a:rPr lang="en-US" sz="3500" dirty="0"/>
              <a:t>440-840-6164</a:t>
            </a:r>
            <a:endParaRPr kumimoji="0" lang="en-US" sz="3500" b="0" i="0" u="none" strike="noStrike" kern="1200" cap="none" spc="0" normalizeH="0" baseline="0" noProof="0" dirty="0">
              <a:ln>
                <a:noFill/>
              </a:ln>
              <a:solidFill>
                <a:schemeClr val="tx1"/>
              </a:solidFill>
              <a:effectLst/>
              <a:uLnTx/>
              <a:uFillTx/>
              <a:latin typeface="+mn-lt"/>
              <a:ea typeface="+mn-ea"/>
              <a:cs typeface="+mn-cs"/>
            </a:endParaRP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endParaRPr kumimoji="0" lang="en-US" sz="2800" b="0" i="0" u="none" strike="noStrike" kern="1200" cap="none" spc="0" normalizeH="0" baseline="0" noProof="0" dirty="0">
              <a:ln>
                <a:noFill/>
              </a:ln>
              <a:solidFill>
                <a:schemeClr val="tx1"/>
              </a:solidFill>
              <a:effectLst/>
              <a:uLnTx/>
              <a:uFillTx/>
              <a:latin typeface="+mn-lt"/>
              <a:ea typeface="+mn-ea"/>
              <a:cs typeface="+mn-cs"/>
            </a:endParaRPr>
          </a:p>
          <a:p>
            <a:pPr marL="685800" marR="0" lvl="1" indent="-228600" algn="l" defTabSz="914400" rtl="0" eaLnBrk="1" fontAlgn="auto" latinLnBrk="0" hangingPunct="1">
              <a:lnSpc>
                <a:spcPct val="90000"/>
              </a:lnSpc>
              <a:spcBef>
                <a:spcPts val="500"/>
              </a:spcBef>
              <a:spcAft>
                <a:spcPts val="0"/>
              </a:spcAft>
              <a:buClrTx/>
              <a:buSzTx/>
              <a:buFont typeface="Arial" panose="020B0604020202020204" pitchFamily="34" charset="0"/>
              <a:buNone/>
              <a:tabLst/>
              <a:defRPr/>
            </a:pPr>
            <a:endParaRPr kumimoji="0" lang="en-US" sz="2400" b="0" i="0" u="none" strike="noStrike" kern="1200" cap="none" spc="0" normalizeH="0" baseline="0" noProof="0" dirty="0">
              <a:ln>
                <a:noFill/>
              </a:ln>
              <a:solidFill>
                <a:schemeClr val="tx1"/>
              </a:solidFill>
              <a:effectLst/>
              <a:uLnTx/>
              <a:uFillTx/>
              <a:latin typeface="+mn-lt"/>
              <a:ea typeface="+mn-ea"/>
              <a:cs typeface="+mn-cs"/>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a:t>The Plan</a:t>
            </a:r>
          </a:p>
        </p:txBody>
      </p:sp>
      <p:sp>
        <p:nvSpPr>
          <p:cNvPr id="3" name="Content Placeholder 2"/>
          <p:cNvSpPr>
            <a:spLocks noGrp="1"/>
          </p:cNvSpPr>
          <p:nvPr>
            <p:ph idx="1"/>
          </p:nvPr>
        </p:nvSpPr>
        <p:spPr>
          <a:xfrm>
            <a:off x="2906039" y="1816274"/>
            <a:ext cx="8483856" cy="4384752"/>
          </a:xfrm>
        </p:spPr>
        <p:txBody>
          <a:bodyPr/>
          <a:lstStyle/>
          <a:p>
            <a:r>
              <a:rPr lang="en-US" sz="3200" dirty="0"/>
              <a:t>Introductions</a:t>
            </a:r>
          </a:p>
          <a:p>
            <a:r>
              <a:rPr lang="en-US" sz="3200" dirty="0"/>
              <a:t>Class Objective</a:t>
            </a:r>
          </a:p>
          <a:p>
            <a:r>
              <a:rPr lang="en-US" sz="3200" dirty="0"/>
              <a:t>References</a:t>
            </a:r>
          </a:p>
          <a:p>
            <a:r>
              <a:rPr lang="en-US" sz="3200" dirty="0"/>
              <a:t>Key Points</a:t>
            </a:r>
          </a:p>
          <a:p>
            <a:r>
              <a:rPr lang="en-US" sz="3200" dirty="0"/>
              <a:t>Questions</a:t>
            </a:r>
          </a:p>
          <a:p>
            <a:r>
              <a:rPr lang="en-US" sz="3200" dirty="0"/>
              <a:t>Wrap Up</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Introductions</a:t>
            </a:r>
          </a:p>
        </p:txBody>
      </p:sp>
      <p:sp>
        <p:nvSpPr>
          <p:cNvPr id="3" name="Content Placeholder 2"/>
          <p:cNvSpPr>
            <a:spLocks noGrp="1"/>
          </p:cNvSpPr>
          <p:nvPr>
            <p:ph idx="1"/>
          </p:nvPr>
        </p:nvSpPr>
        <p:spPr>
          <a:xfrm>
            <a:off x="267279" y="1364559"/>
            <a:ext cx="11324499" cy="2855742"/>
          </a:xfrm>
        </p:spPr>
        <p:txBody>
          <a:bodyPr>
            <a:normAutofit/>
          </a:bodyPr>
          <a:lstStyle/>
          <a:p>
            <a:r>
              <a:rPr lang="en-US" dirty="0"/>
              <a:t>Gary Minadeo</a:t>
            </a:r>
          </a:p>
          <a:p>
            <a:pPr lvl="1"/>
            <a:r>
              <a:rPr lang="en-US" sz="2800" dirty="0"/>
              <a:t>Current Department Parliamentarian</a:t>
            </a:r>
          </a:p>
          <a:p>
            <a:pPr lvl="1"/>
            <a:r>
              <a:rPr lang="en-US" sz="2800" dirty="0"/>
              <a:t>Current Dynamic Ninth District Finance Officer</a:t>
            </a:r>
          </a:p>
          <a:p>
            <a:pPr lvl="1"/>
            <a:r>
              <a:rPr lang="en-US" sz="2800" dirty="0"/>
              <a:t>Past Post 7, Lake County, and Ninth District Commander</a:t>
            </a:r>
          </a:p>
          <a:p>
            <a:pPr lvl="1"/>
            <a:r>
              <a:rPr lang="en-US" sz="2800" dirty="0"/>
              <a:t>Army, 1974-1999</a:t>
            </a:r>
          </a:p>
          <a:p>
            <a:pPr lvl="1"/>
            <a:r>
              <a:rPr lang="en-US" sz="2800" dirty="0"/>
              <a:t>Math/Engineering Teacher at Cleveland High School, 1999-Present</a:t>
            </a:r>
          </a:p>
          <a:p>
            <a:pPr lvl="1"/>
            <a:endParaRPr lang="en-US" sz="2800" dirty="0"/>
          </a:p>
        </p:txBody>
      </p:sp>
      <p:sp>
        <p:nvSpPr>
          <p:cNvPr id="4" name="Content Placeholder 2"/>
          <p:cNvSpPr txBox="1">
            <a:spLocks/>
          </p:cNvSpPr>
          <p:nvPr/>
        </p:nvSpPr>
        <p:spPr>
          <a:xfrm>
            <a:off x="3713873" y="4260166"/>
            <a:ext cx="4600134" cy="2281311"/>
          </a:xfrm>
          <a:prstGeom prst="rect">
            <a:avLst/>
          </a:prstGeom>
          <a:solidFill>
            <a:schemeClr val="accent2">
              <a:lumMod val="40000"/>
              <a:lumOff val="60000"/>
            </a:schemeClr>
          </a:solidFill>
          <a:ln>
            <a:solidFill>
              <a:schemeClr val="accent1"/>
            </a:solidFill>
          </a:ln>
        </p:spPr>
        <p:txBody>
          <a:bodyPr vert="horz" lIns="91440" tIns="45720" rIns="91440" bIns="45720" rtlCol="0">
            <a:normAutofit/>
          </a:bodyPr>
          <a:lstStyle/>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2800" b="0" i="0" u="none" strike="noStrike" kern="1200" cap="none" spc="0" normalizeH="0" baseline="0" noProof="0" dirty="0">
                <a:ln>
                  <a:noFill/>
                </a:ln>
                <a:solidFill>
                  <a:schemeClr val="tx1"/>
                </a:solidFill>
                <a:effectLst/>
                <a:uLnTx/>
                <a:uFillTx/>
                <a:latin typeface="+mn-lt"/>
                <a:ea typeface="+mn-ea"/>
                <a:cs typeface="+mn-cs"/>
              </a:rPr>
              <a:t>Your Turn</a:t>
            </a:r>
          </a:p>
          <a:p>
            <a:pPr marL="685800" marR="0" lvl="1"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schemeClr val="tx1"/>
                </a:solidFill>
                <a:effectLst/>
                <a:uLnTx/>
                <a:uFillTx/>
                <a:latin typeface="+mn-lt"/>
                <a:ea typeface="+mn-ea"/>
                <a:cs typeface="+mn-cs"/>
              </a:rPr>
              <a:t>Name</a:t>
            </a:r>
          </a:p>
          <a:p>
            <a:pPr marL="685800" marR="0" lvl="1"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schemeClr val="tx1"/>
                </a:solidFill>
                <a:effectLst/>
                <a:uLnTx/>
                <a:uFillTx/>
                <a:latin typeface="+mn-lt"/>
                <a:ea typeface="+mn-ea"/>
                <a:cs typeface="+mn-cs"/>
              </a:rPr>
              <a:t>Post and Position</a:t>
            </a:r>
          </a:p>
          <a:p>
            <a:pPr marL="685800" marR="0" lvl="1"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schemeClr val="tx1"/>
                </a:solidFill>
                <a:effectLst/>
                <a:uLnTx/>
                <a:uFillTx/>
                <a:latin typeface="+mn-lt"/>
                <a:ea typeface="+mn-ea"/>
                <a:cs typeface="+mn-cs"/>
              </a:rPr>
              <a:t>Service</a:t>
            </a:r>
          </a:p>
          <a:p>
            <a:pPr marL="685800" marR="0" lvl="1"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schemeClr val="tx1"/>
                </a:solidFill>
                <a:effectLst/>
                <a:uLnTx/>
                <a:uFillTx/>
                <a:latin typeface="+mn-lt"/>
                <a:ea typeface="+mn-ea"/>
                <a:cs typeface="+mn-cs"/>
              </a:rPr>
              <a:t>One Takeaway from this Class</a:t>
            </a:r>
          </a:p>
          <a:p>
            <a:pPr marL="685800" marR="0" lvl="1"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endParaRPr kumimoji="0" lang="en-US" sz="2400" b="0" i="0" u="none" strike="noStrike" kern="1200" cap="none" spc="0" normalizeH="0" baseline="0" noProof="0" dirty="0">
              <a:ln>
                <a:noFill/>
              </a:ln>
              <a:solidFill>
                <a:schemeClr val="tx1"/>
              </a:solidFill>
              <a:effectLst/>
              <a:uLnTx/>
              <a:uFillTx/>
              <a:latin typeface="+mn-lt"/>
              <a:ea typeface="+mn-ea"/>
              <a:cs typeface="+mn-c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down)">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ipe(down)">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wipe(down)">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wipe(down)">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grpId="0"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wipe(down)">
                                      <p:cBhvr>
                                        <p:cTn id="32" dur="500"/>
                                        <p:tgtEl>
                                          <p:spTgt spid="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4">
                                            <p:bg/>
                                          </p:spTgt>
                                        </p:tgtEl>
                                        <p:attrNameLst>
                                          <p:attrName>style.visibility</p:attrName>
                                        </p:attrNameLst>
                                      </p:cBhvr>
                                      <p:to>
                                        <p:strVal val="visible"/>
                                      </p:to>
                                    </p:set>
                                    <p:animEffect transition="in" filter="fade">
                                      <p:cBhvr>
                                        <p:cTn id="37" dur="2000"/>
                                        <p:tgtEl>
                                          <p:spTgt spid="4">
                                            <p:bg/>
                                          </p:spTgt>
                                        </p:tgtEl>
                                      </p:cBhvr>
                                    </p:animEffect>
                                  </p:childTnLst>
                                </p:cTn>
                              </p:par>
                              <p:par>
                                <p:cTn id="38" presetID="10" presetClass="entr" presetSubtype="0" fill="hold" grpId="0" nodeType="withEffect">
                                  <p:stCondLst>
                                    <p:cond delay="0"/>
                                  </p:stCondLst>
                                  <p:childTnLst>
                                    <p:set>
                                      <p:cBhvr>
                                        <p:cTn id="39" dur="1" fill="hold">
                                          <p:stCondLst>
                                            <p:cond delay="0"/>
                                          </p:stCondLst>
                                        </p:cTn>
                                        <p:tgtEl>
                                          <p:spTgt spid="4">
                                            <p:txEl>
                                              <p:pRg st="0" end="0"/>
                                            </p:txEl>
                                          </p:spTgt>
                                        </p:tgtEl>
                                        <p:attrNameLst>
                                          <p:attrName>style.visibility</p:attrName>
                                        </p:attrNameLst>
                                      </p:cBhvr>
                                      <p:to>
                                        <p:strVal val="visible"/>
                                      </p:to>
                                    </p:set>
                                    <p:animEffect transition="in" filter="fade">
                                      <p:cBhvr>
                                        <p:cTn id="40" dur="2000"/>
                                        <p:tgtEl>
                                          <p:spTgt spid="4">
                                            <p:txEl>
                                              <p:pRg st="0" end="0"/>
                                            </p:txEl>
                                          </p:spTgt>
                                        </p:tgtEl>
                                      </p:cBhvr>
                                    </p:animEffect>
                                  </p:childTnLst>
                                </p:cTn>
                              </p:par>
                              <p:par>
                                <p:cTn id="41" presetID="10" presetClass="entr" presetSubtype="0" fill="hold" grpId="0" nodeType="withEffect">
                                  <p:stCondLst>
                                    <p:cond delay="0"/>
                                  </p:stCondLst>
                                  <p:childTnLst>
                                    <p:set>
                                      <p:cBhvr>
                                        <p:cTn id="42" dur="1" fill="hold">
                                          <p:stCondLst>
                                            <p:cond delay="0"/>
                                          </p:stCondLst>
                                        </p:cTn>
                                        <p:tgtEl>
                                          <p:spTgt spid="4">
                                            <p:txEl>
                                              <p:pRg st="1" end="1"/>
                                            </p:txEl>
                                          </p:spTgt>
                                        </p:tgtEl>
                                        <p:attrNameLst>
                                          <p:attrName>style.visibility</p:attrName>
                                        </p:attrNameLst>
                                      </p:cBhvr>
                                      <p:to>
                                        <p:strVal val="visible"/>
                                      </p:to>
                                    </p:set>
                                    <p:animEffect transition="in" filter="fade">
                                      <p:cBhvr>
                                        <p:cTn id="43" dur="2000"/>
                                        <p:tgtEl>
                                          <p:spTgt spid="4">
                                            <p:txEl>
                                              <p:pRg st="1" end="1"/>
                                            </p:txEl>
                                          </p:spTgt>
                                        </p:tgtEl>
                                      </p:cBhvr>
                                    </p:animEffect>
                                  </p:childTnLst>
                                </p:cTn>
                              </p:par>
                              <p:par>
                                <p:cTn id="44" presetID="10" presetClass="entr" presetSubtype="0" fill="hold" grpId="0" nodeType="withEffect">
                                  <p:stCondLst>
                                    <p:cond delay="0"/>
                                  </p:stCondLst>
                                  <p:childTnLst>
                                    <p:set>
                                      <p:cBhvr>
                                        <p:cTn id="45" dur="1" fill="hold">
                                          <p:stCondLst>
                                            <p:cond delay="0"/>
                                          </p:stCondLst>
                                        </p:cTn>
                                        <p:tgtEl>
                                          <p:spTgt spid="4">
                                            <p:txEl>
                                              <p:pRg st="2" end="2"/>
                                            </p:txEl>
                                          </p:spTgt>
                                        </p:tgtEl>
                                        <p:attrNameLst>
                                          <p:attrName>style.visibility</p:attrName>
                                        </p:attrNameLst>
                                      </p:cBhvr>
                                      <p:to>
                                        <p:strVal val="visible"/>
                                      </p:to>
                                    </p:set>
                                    <p:animEffect transition="in" filter="fade">
                                      <p:cBhvr>
                                        <p:cTn id="46" dur="2000"/>
                                        <p:tgtEl>
                                          <p:spTgt spid="4">
                                            <p:txEl>
                                              <p:pRg st="2" end="2"/>
                                            </p:txEl>
                                          </p:spTgt>
                                        </p:tgtEl>
                                      </p:cBhvr>
                                    </p:animEffect>
                                  </p:childTnLst>
                                </p:cTn>
                              </p:par>
                              <p:par>
                                <p:cTn id="47" presetID="10" presetClass="entr" presetSubtype="0" fill="hold" grpId="0" nodeType="withEffect">
                                  <p:stCondLst>
                                    <p:cond delay="0"/>
                                  </p:stCondLst>
                                  <p:childTnLst>
                                    <p:set>
                                      <p:cBhvr>
                                        <p:cTn id="48" dur="1" fill="hold">
                                          <p:stCondLst>
                                            <p:cond delay="0"/>
                                          </p:stCondLst>
                                        </p:cTn>
                                        <p:tgtEl>
                                          <p:spTgt spid="4">
                                            <p:txEl>
                                              <p:pRg st="3" end="3"/>
                                            </p:txEl>
                                          </p:spTgt>
                                        </p:tgtEl>
                                        <p:attrNameLst>
                                          <p:attrName>style.visibility</p:attrName>
                                        </p:attrNameLst>
                                      </p:cBhvr>
                                      <p:to>
                                        <p:strVal val="visible"/>
                                      </p:to>
                                    </p:set>
                                    <p:animEffect transition="in" filter="fade">
                                      <p:cBhvr>
                                        <p:cTn id="49" dur="2000"/>
                                        <p:tgtEl>
                                          <p:spTgt spid="4">
                                            <p:txEl>
                                              <p:pRg st="3" end="3"/>
                                            </p:txEl>
                                          </p:spTgt>
                                        </p:tgtEl>
                                      </p:cBhvr>
                                    </p:animEffect>
                                  </p:childTnLst>
                                </p:cTn>
                              </p:par>
                              <p:par>
                                <p:cTn id="50" presetID="10" presetClass="entr" presetSubtype="0" fill="hold" grpId="0" nodeType="withEffect">
                                  <p:stCondLst>
                                    <p:cond delay="0"/>
                                  </p:stCondLst>
                                  <p:childTnLst>
                                    <p:set>
                                      <p:cBhvr>
                                        <p:cTn id="51" dur="1" fill="hold">
                                          <p:stCondLst>
                                            <p:cond delay="0"/>
                                          </p:stCondLst>
                                        </p:cTn>
                                        <p:tgtEl>
                                          <p:spTgt spid="4">
                                            <p:txEl>
                                              <p:pRg st="4" end="4"/>
                                            </p:txEl>
                                          </p:spTgt>
                                        </p:tgtEl>
                                        <p:attrNameLst>
                                          <p:attrName>style.visibility</p:attrName>
                                        </p:attrNameLst>
                                      </p:cBhvr>
                                      <p:to>
                                        <p:strVal val="visible"/>
                                      </p:to>
                                    </p:set>
                                    <p:animEffect transition="in" filter="fade">
                                      <p:cBhvr>
                                        <p:cTn id="52" dur="2000"/>
                                        <p:tgtEl>
                                          <p:spTgt spid="4">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4" grpId="0" build="allAtOnce"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Class Objectives</a:t>
            </a:r>
          </a:p>
        </p:txBody>
      </p:sp>
      <p:sp>
        <p:nvSpPr>
          <p:cNvPr id="3" name="Content Placeholder 2"/>
          <p:cNvSpPr>
            <a:spLocks noGrp="1"/>
          </p:cNvSpPr>
          <p:nvPr>
            <p:ph idx="1"/>
          </p:nvPr>
        </p:nvSpPr>
        <p:spPr>
          <a:xfrm>
            <a:off x="614597" y="1454046"/>
            <a:ext cx="11034608" cy="4991724"/>
          </a:xfrm>
        </p:spPr>
        <p:txBody>
          <a:bodyPr/>
          <a:lstStyle/>
          <a:p>
            <a:r>
              <a:rPr lang="en-US" dirty="0"/>
              <a:t>Understand CBL are the Governing Document of the Post</a:t>
            </a:r>
          </a:p>
          <a:p>
            <a:r>
              <a:rPr lang="en-US" dirty="0"/>
              <a:t>Understand that CBL are Necessary for Chartering and Non-Profit Status</a:t>
            </a:r>
          </a:p>
          <a:p>
            <a:r>
              <a:rPr lang="en-US" dirty="0"/>
              <a:t>Understand CBL are the Final say on Official Management Procedures</a:t>
            </a:r>
          </a:p>
          <a:p>
            <a:pPr lvl="1"/>
            <a:r>
              <a:rPr lang="en-US" dirty="0"/>
              <a:t>Government Audit</a:t>
            </a:r>
          </a:p>
          <a:p>
            <a:pPr lvl="1"/>
            <a:r>
              <a:rPr lang="en-US" dirty="0"/>
              <a:t>Gaming and Alcohol License</a:t>
            </a:r>
          </a:p>
          <a:p>
            <a:pPr lvl="1"/>
            <a:r>
              <a:rPr lang="en-US" dirty="0"/>
              <a:t>Department Adjudication of Grievances</a:t>
            </a:r>
          </a:p>
          <a:p>
            <a:pPr lvl="1"/>
            <a:r>
              <a:rPr lang="en-US" dirty="0"/>
              <a:t>The Post Officers’ Standard Operating Procedures</a:t>
            </a:r>
          </a:p>
          <a:p>
            <a:r>
              <a:rPr lang="en-US" dirty="0"/>
              <a:t>Understand that Department Must have Current CBL on File</a:t>
            </a:r>
          </a:p>
          <a:p>
            <a:r>
              <a:rPr lang="en-US" sz="3200" b="1" dirty="0"/>
              <a:t>Understand that CBL must be Updated to Post Needs</a:t>
            </a:r>
            <a:endParaRPr lang="en-US" dirty="0"/>
          </a:p>
          <a:p>
            <a:endParaRPr lang="en-US" dirty="0"/>
          </a:p>
          <a:p>
            <a:endParaRPr lang="en-US" dirty="0"/>
          </a:p>
          <a:p>
            <a:pPr lvl="1">
              <a:buNone/>
            </a:pPr>
            <a:endParaRPr lang="en-US" dirty="0"/>
          </a:p>
        </p:txBody>
      </p:sp>
      <p:sp>
        <p:nvSpPr>
          <p:cNvPr id="4" name="5-Point Star 3"/>
          <p:cNvSpPr/>
          <p:nvPr/>
        </p:nvSpPr>
        <p:spPr>
          <a:xfrm>
            <a:off x="10178321" y="5126635"/>
            <a:ext cx="539646" cy="494674"/>
          </a:xfrm>
          <a:prstGeom prst="star5">
            <a:avLst>
              <a:gd name="adj" fmla="val 22716"/>
              <a:gd name="hf" fmla="val 105146"/>
              <a:gd name="vf" fmla="val 110557"/>
            </a:avLst>
          </a:prstGeom>
          <a:scene3d>
            <a:camera prst="orthographicFront"/>
            <a:lightRig rig="threePt" dir="t"/>
          </a:scene3d>
          <a:sp3d contourW="50800">
            <a:contourClr>
              <a:srgbClr val="FF0000"/>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down)">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ipe(down)">
                                      <p:cBhvr>
                                        <p:cTn id="17" dur="500"/>
                                        <p:tgtEl>
                                          <p:spTgt spid="3">
                                            <p:txEl>
                                              <p:pRg st="2" end="2"/>
                                            </p:txEl>
                                          </p:spTgt>
                                        </p:tgtEl>
                                      </p:cBhvr>
                                    </p:animEffect>
                                  </p:childTnLst>
                                </p:cTn>
                              </p:par>
                              <p:par>
                                <p:cTn id="18" presetID="22" presetClass="entr" presetSubtype="4" fill="hold" grpId="0" nodeType="withEffect">
                                  <p:stCondLst>
                                    <p:cond delay="0"/>
                                  </p:stCondLst>
                                  <p:childTnLst>
                                    <p:set>
                                      <p:cBhvr>
                                        <p:cTn id="19" dur="1" fill="hold">
                                          <p:stCondLst>
                                            <p:cond delay="0"/>
                                          </p:stCondLst>
                                        </p:cTn>
                                        <p:tgtEl>
                                          <p:spTgt spid="3">
                                            <p:txEl>
                                              <p:pRg st="3" end="3"/>
                                            </p:txEl>
                                          </p:spTgt>
                                        </p:tgtEl>
                                        <p:attrNameLst>
                                          <p:attrName>style.visibility</p:attrName>
                                        </p:attrNameLst>
                                      </p:cBhvr>
                                      <p:to>
                                        <p:strVal val="visible"/>
                                      </p:to>
                                    </p:set>
                                    <p:animEffect transition="in" filter="wipe(down)">
                                      <p:cBhvr>
                                        <p:cTn id="20" dur="500"/>
                                        <p:tgtEl>
                                          <p:spTgt spid="3">
                                            <p:txEl>
                                              <p:pRg st="3" end="3"/>
                                            </p:txEl>
                                          </p:spTgt>
                                        </p:tgtEl>
                                      </p:cBhvr>
                                    </p:animEffect>
                                  </p:childTnLst>
                                </p:cTn>
                              </p:par>
                              <p:par>
                                <p:cTn id="21" presetID="22" presetClass="entr" presetSubtype="4" fill="hold" grpId="0" nodeType="with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animEffect transition="in" filter="wipe(down)">
                                      <p:cBhvr>
                                        <p:cTn id="23" dur="500"/>
                                        <p:tgtEl>
                                          <p:spTgt spid="3">
                                            <p:txEl>
                                              <p:pRg st="4" end="4"/>
                                            </p:txEl>
                                          </p:spTgt>
                                        </p:tgtEl>
                                      </p:cBhvr>
                                    </p:animEffect>
                                  </p:childTnLst>
                                </p:cTn>
                              </p:par>
                              <p:par>
                                <p:cTn id="24" presetID="22" presetClass="entr" presetSubtype="4" fill="hold" grpId="0" nodeType="withEffect">
                                  <p:stCondLst>
                                    <p:cond delay="0"/>
                                  </p:stCondLst>
                                  <p:childTnLst>
                                    <p:set>
                                      <p:cBhvr>
                                        <p:cTn id="25" dur="1" fill="hold">
                                          <p:stCondLst>
                                            <p:cond delay="0"/>
                                          </p:stCondLst>
                                        </p:cTn>
                                        <p:tgtEl>
                                          <p:spTgt spid="3">
                                            <p:txEl>
                                              <p:pRg st="5" end="5"/>
                                            </p:txEl>
                                          </p:spTgt>
                                        </p:tgtEl>
                                        <p:attrNameLst>
                                          <p:attrName>style.visibility</p:attrName>
                                        </p:attrNameLst>
                                      </p:cBhvr>
                                      <p:to>
                                        <p:strVal val="visible"/>
                                      </p:to>
                                    </p:set>
                                    <p:animEffect transition="in" filter="wipe(down)">
                                      <p:cBhvr>
                                        <p:cTn id="26" dur="500"/>
                                        <p:tgtEl>
                                          <p:spTgt spid="3">
                                            <p:txEl>
                                              <p:pRg st="5" end="5"/>
                                            </p:txEl>
                                          </p:spTgt>
                                        </p:tgtEl>
                                      </p:cBhvr>
                                    </p:animEffect>
                                  </p:childTnLst>
                                </p:cTn>
                              </p:par>
                              <p:par>
                                <p:cTn id="27" presetID="22" presetClass="entr" presetSubtype="4" fill="hold" grpId="0" nodeType="withEffect">
                                  <p:stCondLst>
                                    <p:cond delay="0"/>
                                  </p:stCondLst>
                                  <p:childTnLst>
                                    <p:set>
                                      <p:cBhvr>
                                        <p:cTn id="28" dur="1" fill="hold">
                                          <p:stCondLst>
                                            <p:cond delay="0"/>
                                          </p:stCondLst>
                                        </p:cTn>
                                        <p:tgtEl>
                                          <p:spTgt spid="3">
                                            <p:txEl>
                                              <p:pRg st="6" end="6"/>
                                            </p:txEl>
                                          </p:spTgt>
                                        </p:tgtEl>
                                        <p:attrNameLst>
                                          <p:attrName>style.visibility</p:attrName>
                                        </p:attrNameLst>
                                      </p:cBhvr>
                                      <p:to>
                                        <p:strVal val="visible"/>
                                      </p:to>
                                    </p:set>
                                    <p:animEffect transition="in" filter="wipe(down)">
                                      <p:cBhvr>
                                        <p:cTn id="29" dur="500"/>
                                        <p:tgtEl>
                                          <p:spTgt spid="3">
                                            <p:txEl>
                                              <p:pRg st="6" end="6"/>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22" presetClass="entr" presetSubtype="4" fill="hold" grpId="0" nodeType="clickEffect">
                                  <p:stCondLst>
                                    <p:cond delay="0"/>
                                  </p:stCondLst>
                                  <p:childTnLst>
                                    <p:set>
                                      <p:cBhvr>
                                        <p:cTn id="33" dur="1" fill="hold">
                                          <p:stCondLst>
                                            <p:cond delay="0"/>
                                          </p:stCondLst>
                                        </p:cTn>
                                        <p:tgtEl>
                                          <p:spTgt spid="3">
                                            <p:txEl>
                                              <p:pRg st="7" end="7"/>
                                            </p:txEl>
                                          </p:spTgt>
                                        </p:tgtEl>
                                        <p:attrNameLst>
                                          <p:attrName>style.visibility</p:attrName>
                                        </p:attrNameLst>
                                      </p:cBhvr>
                                      <p:to>
                                        <p:strVal val="visible"/>
                                      </p:to>
                                    </p:set>
                                    <p:animEffect transition="in" filter="wipe(down)">
                                      <p:cBhvr>
                                        <p:cTn id="34" dur="500"/>
                                        <p:tgtEl>
                                          <p:spTgt spid="3">
                                            <p:txEl>
                                              <p:pRg st="7" end="7"/>
                                            </p:txEl>
                                          </p:spTgt>
                                        </p:tgtEl>
                                      </p:cBhvr>
                                    </p:animEffect>
                                  </p:childTnLst>
                                </p:cTn>
                              </p:par>
                            </p:childTnLst>
                          </p:cTn>
                        </p:par>
                      </p:childTnLst>
                    </p:cTn>
                  </p:par>
                  <p:par>
                    <p:cTn id="35" fill="hold">
                      <p:stCondLst>
                        <p:cond delay="indefinite"/>
                      </p:stCondLst>
                      <p:childTnLst>
                        <p:par>
                          <p:cTn id="36" fill="hold">
                            <p:stCondLst>
                              <p:cond delay="0"/>
                            </p:stCondLst>
                            <p:childTnLst>
                              <p:par>
                                <p:cTn id="37" presetID="22" presetClass="entr" presetSubtype="4" fill="hold" grpId="0" nodeType="clickEffect">
                                  <p:stCondLst>
                                    <p:cond delay="0"/>
                                  </p:stCondLst>
                                  <p:childTnLst>
                                    <p:set>
                                      <p:cBhvr>
                                        <p:cTn id="38" dur="1" fill="hold">
                                          <p:stCondLst>
                                            <p:cond delay="0"/>
                                          </p:stCondLst>
                                        </p:cTn>
                                        <p:tgtEl>
                                          <p:spTgt spid="3">
                                            <p:txEl>
                                              <p:pRg st="8" end="8"/>
                                            </p:txEl>
                                          </p:spTgt>
                                        </p:tgtEl>
                                        <p:attrNameLst>
                                          <p:attrName>style.visibility</p:attrName>
                                        </p:attrNameLst>
                                      </p:cBhvr>
                                      <p:to>
                                        <p:strVal val="visible"/>
                                      </p:to>
                                    </p:set>
                                    <p:animEffect transition="in" filter="wipe(down)">
                                      <p:cBhvr>
                                        <p:cTn id="39" dur="500"/>
                                        <p:tgtEl>
                                          <p:spTgt spid="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References</a:t>
            </a:r>
          </a:p>
        </p:txBody>
      </p:sp>
      <p:sp>
        <p:nvSpPr>
          <p:cNvPr id="3" name="Content Placeholder 2"/>
          <p:cNvSpPr>
            <a:spLocks noGrp="1"/>
          </p:cNvSpPr>
          <p:nvPr>
            <p:ph idx="1"/>
          </p:nvPr>
        </p:nvSpPr>
        <p:spPr>
          <a:xfrm>
            <a:off x="838200" y="1565754"/>
            <a:ext cx="10515600" cy="4784942"/>
          </a:xfrm>
        </p:spPr>
        <p:txBody>
          <a:bodyPr/>
          <a:lstStyle/>
          <a:p>
            <a:r>
              <a:rPr lang="en-US" dirty="0"/>
              <a:t>Your Most Current CBL are the Best Reference</a:t>
            </a:r>
          </a:p>
          <a:p>
            <a:r>
              <a:rPr lang="en-US" dirty="0"/>
              <a:t>The Department Boilerplate</a:t>
            </a:r>
          </a:p>
          <a:p>
            <a:pPr lvl="1"/>
            <a:r>
              <a:rPr lang="en-US" dirty="0"/>
              <a:t>Request from Parliamentarian</a:t>
            </a:r>
          </a:p>
          <a:p>
            <a:pPr lvl="1"/>
            <a:r>
              <a:rPr lang="en-US" dirty="0"/>
              <a:t>Soon on the Department Web Site Under (</a:t>
            </a:r>
            <a:r>
              <a:rPr lang="en-US" dirty="0">
                <a:hlinkClick r:id="rId2"/>
              </a:rPr>
              <a:t>www.ohiolegion.com</a:t>
            </a:r>
            <a:r>
              <a:rPr lang="en-US" dirty="0"/>
              <a:t>) “Forms”</a:t>
            </a:r>
          </a:p>
          <a:p>
            <a:r>
              <a:rPr lang="en-US" dirty="0"/>
              <a:t>2016 Officer’s Guide, pages 108-113 (</a:t>
            </a:r>
            <a:r>
              <a:rPr lang="en-US" dirty="0">
                <a:hlinkClick r:id="rId3"/>
              </a:rPr>
              <a:t>www.ohiolegion.com</a:t>
            </a:r>
            <a:r>
              <a:rPr lang="en-US" dirty="0"/>
              <a:t>) </a:t>
            </a:r>
          </a:p>
          <a:p>
            <a:r>
              <a:rPr lang="en-US" dirty="0"/>
              <a:t>National CBL (</a:t>
            </a:r>
            <a:r>
              <a:rPr lang="en-US" dirty="0">
                <a:hlinkClick r:id="rId4"/>
              </a:rPr>
              <a:t>www.ohiolegion.com</a:t>
            </a:r>
            <a:r>
              <a:rPr lang="en-US" dirty="0"/>
              <a:t>)</a:t>
            </a:r>
          </a:p>
          <a:p>
            <a:r>
              <a:rPr lang="en-US" dirty="0"/>
              <a:t>Department Adjutant and Parliamentarian</a:t>
            </a:r>
          </a:p>
          <a:p>
            <a:r>
              <a:rPr lang="en-US" dirty="0"/>
              <a:t>District or County Parliamentarian</a:t>
            </a:r>
          </a:p>
          <a:p>
            <a:r>
              <a:rPr lang="en-US" dirty="0"/>
              <a:t>Post Parliamentarian</a:t>
            </a:r>
          </a:p>
          <a:p>
            <a:endParaRPr lang="en-US" dirty="0"/>
          </a:p>
          <a:p>
            <a:pPr>
              <a:buNone/>
            </a:pPr>
            <a:endParaRPr lang="en-US"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Updating Your CBL</a:t>
            </a:r>
          </a:p>
        </p:txBody>
      </p:sp>
      <p:sp>
        <p:nvSpPr>
          <p:cNvPr id="3" name="Content Placeholder 2"/>
          <p:cNvSpPr>
            <a:spLocks noGrp="1"/>
          </p:cNvSpPr>
          <p:nvPr>
            <p:ph idx="1"/>
          </p:nvPr>
        </p:nvSpPr>
        <p:spPr>
          <a:xfrm>
            <a:off x="479685" y="1528997"/>
            <a:ext cx="11017771" cy="4647966"/>
          </a:xfrm>
        </p:spPr>
        <p:txBody>
          <a:bodyPr>
            <a:normAutofit/>
          </a:bodyPr>
          <a:lstStyle/>
          <a:p>
            <a:r>
              <a:rPr lang="en-US" sz="3200" dirty="0"/>
              <a:t>The General Rule is Every 3-5 Years.</a:t>
            </a:r>
          </a:p>
          <a:p>
            <a:r>
              <a:rPr lang="en-US" sz="3200" dirty="0"/>
              <a:t>Department asks for No Later than 5 Years.</a:t>
            </a:r>
          </a:p>
          <a:p>
            <a:r>
              <a:rPr lang="en-US" sz="3200" dirty="0"/>
              <a:t>ADJ/Parliamentarian Suggest EVERY YEAR!!!!</a:t>
            </a:r>
          </a:p>
          <a:p>
            <a:pPr lvl="1"/>
            <a:r>
              <a:rPr lang="en-US" sz="2800" dirty="0"/>
              <a:t>Officers and Committee Persons Must Understand the CBL</a:t>
            </a:r>
          </a:p>
          <a:p>
            <a:pPr lvl="1"/>
            <a:r>
              <a:rPr lang="en-US" sz="2800" dirty="0"/>
              <a:t>They Should Have Their Copy of the CBL at Every Meeting</a:t>
            </a:r>
          </a:p>
          <a:p>
            <a:pPr lvl="1"/>
            <a:r>
              <a:rPr lang="en-US" sz="2800" dirty="0"/>
              <a:t>Review First Meeting After Elections – Make it Social</a:t>
            </a:r>
          </a:p>
          <a:p>
            <a:pPr lvl="1"/>
            <a:r>
              <a:rPr lang="en-US" sz="2800" dirty="0"/>
              <a:t>Minor Corrections (spelling, formatting, gendering) – Note and Date</a:t>
            </a:r>
          </a:p>
          <a:p>
            <a:pPr lvl="1"/>
            <a:r>
              <a:rPr lang="en-US" sz="2800" dirty="0"/>
              <a:t>Major Corrections/Additions Must be Voted on by the Body</a:t>
            </a:r>
          </a:p>
          <a:p>
            <a:r>
              <a:rPr lang="en-US" sz="3200" dirty="0"/>
              <a:t>Set a Schedule for Approvals</a:t>
            </a:r>
          </a:p>
          <a:p>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2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20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20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20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20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fade">
                                      <p:cBhvr>
                                        <p:cTn id="32" dur="2000"/>
                                        <p:tgtEl>
                                          <p:spTgt spid="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Effect transition="in" filter="fade">
                                      <p:cBhvr>
                                        <p:cTn id="37" dur="2000"/>
                                        <p:tgtEl>
                                          <p:spTgt spid="3">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3">
                                            <p:txEl>
                                              <p:pRg st="7" end="7"/>
                                            </p:txEl>
                                          </p:spTgt>
                                        </p:tgtEl>
                                        <p:attrNameLst>
                                          <p:attrName>style.visibility</p:attrName>
                                        </p:attrNameLst>
                                      </p:cBhvr>
                                      <p:to>
                                        <p:strVal val="visible"/>
                                      </p:to>
                                    </p:set>
                                    <p:animEffect transition="in" filter="fade">
                                      <p:cBhvr>
                                        <p:cTn id="42" dur="2000"/>
                                        <p:tgtEl>
                                          <p:spTgt spid="3">
                                            <p:txEl>
                                              <p:pRg st="7" end="7"/>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3">
                                            <p:txEl>
                                              <p:pRg st="8" end="8"/>
                                            </p:txEl>
                                          </p:spTgt>
                                        </p:tgtEl>
                                        <p:attrNameLst>
                                          <p:attrName>style.visibility</p:attrName>
                                        </p:attrNameLst>
                                      </p:cBhvr>
                                      <p:to>
                                        <p:strVal val="visible"/>
                                      </p:to>
                                    </p:set>
                                    <p:animEffect transition="in" filter="fade">
                                      <p:cBhvr>
                                        <p:cTn id="47" dur="2000"/>
                                        <p:tgtEl>
                                          <p:spTgt spid="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An Approval Schedule</a:t>
            </a:r>
          </a:p>
        </p:txBody>
      </p:sp>
      <p:sp>
        <p:nvSpPr>
          <p:cNvPr id="3" name="Content Placeholder 2"/>
          <p:cNvSpPr>
            <a:spLocks noGrp="1"/>
          </p:cNvSpPr>
          <p:nvPr>
            <p:ph idx="1"/>
          </p:nvPr>
        </p:nvSpPr>
        <p:spPr>
          <a:xfrm>
            <a:off x="838200" y="1465544"/>
            <a:ext cx="10515600" cy="5073041"/>
          </a:xfrm>
        </p:spPr>
        <p:txBody>
          <a:bodyPr>
            <a:normAutofit/>
          </a:bodyPr>
          <a:lstStyle/>
          <a:p>
            <a:r>
              <a:rPr lang="en-US" dirty="0"/>
              <a:t>June and July</a:t>
            </a:r>
          </a:p>
          <a:p>
            <a:pPr lvl="1"/>
            <a:r>
              <a:rPr lang="en-US" dirty="0"/>
              <a:t>Officers and/or a Committee Reviews and Makes Suggested Changes</a:t>
            </a:r>
          </a:p>
          <a:p>
            <a:pPr lvl="1"/>
            <a:r>
              <a:rPr lang="en-US" dirty="0"/>
              <a:t>Prepares a Presentation for the Body.</a:t>
            </a:r>
          </a:p>
          <a:p>
            <a:pPr lvl="1"/>
            <a:r>
              <a:rPr lang="en-US" dirty="0"/>
              <a:t>Announce to the Body that a Review is Underway and Solicit Participation</a:t>
            </a:r>
          </a:p>
          <a:p>
            <a:r>
              <a:rPr lang="en-US" dirty="0"/>
              <a:t>August and September Business Meetings</a:t>
            </a:r>
          </a:p>
          <a:p>
            <a:pPr lvl="1"/>
            <a:r>
              <a:rPr lang="en-US" dirty="0"/>
              <a:t>Committee Presents to the Body for Discussion and Input</a:t>
            </a:r>
          </a:p>
          <a:p>
            <a:pPr lvl="1"/>
            <a:r>
              <a:rPr lang="en-US" dirty="0"/>
              <a:t>Create Openness and Understanding</a:t>
            </a:r>
          </a:p>
          <a:p>
            <a:r>
              <a:rPr lang="en-US" dirty="0"/>
              <a:t>October and November Business Meetings</a:t>
            </a:r>
          </a:p>
          <a:p>
            <a:pPr lvl="1"/>
            <a:r>
              <a:rPr lang="en-US" dirty="0"/>
              <a:t>Changes are Read into the Minutes in October with Second Reading in Nov</a:t>
            </a:r>
          </a:p>
          <a:p>
            <a:pPr lvl="1"/>
            <a:r>
              <a:rPr lang="en-US" dirty="0"/>
              <a:t>Notifications to the Entire Body Announcing a Vote at December Meeting</a:t>
            </a:r>
          </a:p>
          <a:p>
            <a:r>
              <a:rPr lang="en-US" dirty="0"/>
              <a:t>December – Final Reading and Vote</a:t>
            </a:r>
          </a:p>
          <a:p>
            <a:pPr lvl="1"/>
            <a:endParaRPr lang="en-US" dirty="0"/>
          </a:p>
          <a:p>
            <a:pPr lvl="1"/>
            <a:endParaRPr lang="en-US"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Department Approval Process</a:t>
            </a:r>
          </a:p>
        </p:txBody>
      </p:sp>
      <p:sp>
        <p:nvSpPr>
          <p:cNvPr id="3" name="Content Placeholder 2"/>
          <p:cNvSpPr>
            <a:spLocks noGrp="1"/>
          </p:cNvSpPr>
          <p:nvPr>
            <p:ph idx="1"/>
          </p:nvPr>
        </p:nvSpPr>
        <p:spPr/>
        <p:txBody>
          <a:bodyPr>
            <a:normAutofit lnSpcReduction="10000"/>
          </a:bodyPr>
          <a:lstStyle/>
          <a:p>
            <a:r>
              <a:rPr lang="en-US" dirty="0"/>
              <a:t>June and July</a:t>
            </a:r>
          </a:p>
          <a:p>
            <a:pPr lvl="1"/>
            <a:r>
              <a:rPr lang="en-US" dirty="0"/>
              <a:t>Once the Committee has its Initial Changes Send to Department Adjutant or Parliamentarian for a Review and Suggestions</a:t>
            </a:r>
          </a:p>
          <a:p>
            <a:pPr lvl="1"/>
            <a:r>
              <a:rPr lang="en-US" dirty="0"/>
              <a:t>Be Sure to Provide Name, Phone Number, and Email of the Key Person who can Discuss the CBL</a:t>
            </a:r>
          </a:p>
          <a:p>
            <a:r>
              <a:rPr lang="en-US" dirty="0"/>
              <a:t>August - November</a:t>
            </a:r>
          </a:p>
          <a:p>
            <a:pPr lvl="1"/>
            <a:r>
              <a:rPr lang="en-US" dirty="0"/>
              <a:t>Discuss the Department’s Input with the Committee and Body</a:t>
            </a:r>
          </a:p>
          <a:p>
            <a:pPr lvl="1"/>
            <a:r>
              <a:rPr lang="en-US" dirty="0"/>
              <a:t>Any additional Changes Coordinate with Department</a:t>
            </a:r>
          </a:p>
          <a:p>
            <a:r>
              <a:rPr lang="en-US" dirty="0"/>
              <a:t>December</a:t>
            </a:r>
          </a:p>
          <a:p>
            <a:pPr lvl="1"/>
            <a:r>
              <a:rPr lang="en-US" dirty="0"/>
              <a:t>Vote!</a:t>
            </a:r>
          </a:p>
          <a:p>
            <a:pPr lvl="1"/>
            <a:r>
              <a:rPr lang="en-US" dirty="0"/>
              <a:t>Send the New CBL, with Signature Pages Attached, to Department</a:t>
            </a:r>
          </a:p>
          <a:p>
            <a:pPr lvl="1"/>
            <a:endParaRPr lang="en-US"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6"/>
            <a:ext cx="10515600" cy="862425"/>
          </a:xfrm>
        </p:spPr>
        <p:txBody>
          <a:bodyPr/>
          <a:lstStyle/>
          <a:p>
            <a:r>
              <a:rPr lang="en-US" dirty="0"/>
              <a:t>Quorum Troubles</a:t>
            </a:r>
          </a:p>
        </p:txBody>
      </p:sp>
      <p:sp>
        <p:nvSpPr>
          <p:cNvPr id="3" name="Content Placeholder 2"/>
          <p:cNvSpPr>
            <a:spLocks noGrp="1"/>
          </p:cNvSpPr>
          <p:nvPr>
            <p:ph idx="1"/>
          </p:nvPr>
        </p:nvSpPr>
        <p:spPr>
          <a:xfrm>
            <a:off x="513567" y="1177448"/>
            <a:ext cx="11185743" cy="5323560"/>
          </a:xfrm>
        </p:spPr>
        <p:txBody>
          <a:bodyPr>
            <a:normAutofit lnSpcReduction="10000"/>
          </a:bodyPr>
          <a:lstStyle/>
          <a:p>
            <a:r>
              <a:rPr lang="en-US" b="1" dirty="0">
                <a:solidFill>
                  <a:srgbClr val="FF0000"/>
                </a:solidFill>
                <a:effectLst>
                  <a:outerShdw blurRad="38100" dist="38100" dir="2700000" algn="tl">
                    <a:srgbClr val="000000">
                      <a:alpha val="43137"/>
                    </a:srgbClr>
                  </a:outerShdw>
                </a:effectLst>
              </a:rPr>
              <a:t>Problem?</a:t>
            </a:r>
            <a:r>
              <a:rPr lang="en-US" b="1" dirty="0">
                <a:effectLst>
                  <a:outerShdw blurRad="38100" dist="38100" dir="2700000" algn="tl">
                    <a:srgbClr val="000000">
                      <a:alpha val="43137"/>
                    </a:srgbClr>
                  </a:outerShdw>
                </a:effectLst>
              </a:rPr>
              <a:t>  If Your Business Meeting Quota is Smaller than Your Executive Committee Membership, then they can Vote to Empty all Accounts into their Banks and then Attend the Business Meeting and Approve their Move Legally if No Other Members Come to the Meeting.</a:t>
            </a:r>
            <a:endParaRPr lang="en-US" b="1" dirty="0">
              <a:solidFill>
                <a:srgbClr val="FF0000"/>
              </a:solidFill>
              <a:effectLst>
                <a:outerShdw blurRad="38100" dist="38100" dir="2700000" algn="tl">
                  <a:srgbClr val="000000">
                    <a:alpha val="43137"/>
                  </a:srgbClr>
                </a:outerShdw>
              </a:effectLst>
            </a:endParaRPr>
          </a:p>
          <a:p>
            <a:r>
              <a:rPr lang="en-US" dirty="0"/>
              <a:t>Post Meetings are General the Officers and a Few More Members - Maybe</a:t>
            </a:r>
          </a:p>
          <a:p>
            <a:r>
              <a:rPr lang="en-US" dirty="0"/>
              <a:t>Rarely-to-Never Seeing 51% of the Body</a:t>
            </a:r>
          </a:p>
          <a:p>
            <a:r>
              <a:rPr lang="en-US" dirty="0"/>
              <a:t>What to Do?</a:t>
            </a:r>
          </a:p>
          <a:p>
            <a:pPr lvl="1"/>
            <a:r>
              <a:rPr lang="en-US" dirty="0"/>
              <a:t>Set the Business Meeting Quorum to a Number that is Reasonable Based on Business Meeting Attendance</a:t>
            </a:r>
          </a:p>
          <a:p>
            <a:pPr lvl="1"/>
            <a:r>
              <a:rPr lang="en-US" dirty="0"/>
              <a:t>My Post is 11 as we rarely have 20.</a:t>
            </a:r>
          </a:p>
          <a:p>
            <a:r>
              <a:rPr lang="en-US" dirty="0"/>
              <a:t>Now Adjust the Executive Committee Membership</a:t>
            </a:r>
          </a:p>
          <a:p>
            <a:pPr lvl="1"/>
            <a:r>
              <a:rPr lang="en-US" dirty="0"/>
              <a:t>Back of 2 from your Business Meeting Quota</a:t>
            </a:r>
          </a:p>
          <a:p>
            <a:pPr lvl="1"/>
            <a:r>
              <a:rPr lang="en-US" dirty="0"/>
              <a:t>My Post has 9 Executive Committee Members</a:t>
            </a:r>
          </a:p>
          <a:p>
            <a:pPr lvl="1">
              <a:buNone/>
            </a:pPr>
            <a:endParaRPr lang="en-US" dirty="0"/>
          </a:p>
          <a:p>
            <a:pPr lvl="1"/>
            <a:endParaRPr lang="en-US" dirty="0"/>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305</TotalTime>
  <Words>618</Words>
  <Application>Microsoft Office PowerPoint</Application>
  <PresentationFormat>Widescreen</PresentationFormat>
  <Paragraphs>101</Paragraphs>
  <Slides>11</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11</vt:i4>
      </vt:variant>
    </vt:vector>
  </HeadingPairs>
  <TitlesOfParts>
    <vt:vector size="15" baseType="lpstr">
      <vt:lpstr>Arial</vt:lpstr>
      <vt:lpstr>Calibri</vt:lpstr>
      <vt:lpstr>Rockwell</vt:lpstr>
      <vt:lpstr>Office Theme</vt:lpstr>
      <vt:lpstr>Post Constitution and Bylaws (CBL) January 21, 2017</vt:lpstr>
      <vt:lpstr>The Plan</vt:lpstr>
      <vt:lpstr>Introductions</vt:lpstr>
      <vt:lpstr>Class Objectives</vt:lpstr>
      <vt:lpstr>References</vt:lpstr>
      <vt:lpstr>Updating Your CBL</vt:lpstr>
      <vt:lpstr>An Approval Schedule</vt:lpstr>
      <vt:lpstr>Department Approval Process</vt:lpstr>
      <vt:lpstr>Quorum Troubles</vt:lpstr>
      <vt:lpstr>Wrap Up</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Thomas Simons</dc:creator>
  <cp:lastModifiedBy>Jason Graven</cp:lastModifiedBy>
  <cp:revision>18</cp:revision>
  <dcterms:created xsi:type="dcterms:W3CDTF">2017-01-12T12:25:50Z</dcterms:created>
  <dcterms:modified xsi:type="dcterms:W3CDTF">2017-01-26T13:38:38Z</dcterms:modified>
</cp:coreProperties>
</file>