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xml" ContentType="application/vnd.openxmlformats-officedocument.presentationml.tags+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tags/tag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5" r:id="rId1"/>
  </p:sldMasterIdLst>
  <p:notesMasterIdLst>
    <p:notesMasterId r:id="rId83"/>
  </p:notesMasterIdLst>
  <p:handoutMasterIdLst>
    <p:handoutMasterId r:id="rId84"/>
  </p:handoutMasterIdLst>
  <p:sldIdLst>
    <p:sldId id="359" r:id="rId2"/>
    <p:sldId id="578" r:id="rId3"/>
    <p:sldId id="340" r:id="rId4"/>
    <p:sldId id="497" r:id="rId5"/>
    <p:sldId id="534" r:id="rId6"/>
    <p:sldId id="482" r:id="rId7"/>
    <p:sldId id="266" r:id="rId8"/>
    <p:sldId id="435" r:id="rId9"/>
    <p:sldId id="272" r:id="rId10"/>
    <p:sldId id="316" r:id="rId11"/>
    <p:sldId id="317" r:id="rId12"/>
    <p:sldId id="383" r:id="rId13"/>
    <p:sldId id="473" r:id="rId14"/>
    <p:sldId id="453" r:id="rId15"/>
    <p:sldId id="372" r:id="rId16"/>
    <p:sldId id="475" r:id="rId17"/>
    <p:sldId id="455" r:id="rId18"/>
    <p:sldId id="279" r:id="rId19"/>
    <p:sldId id="436" r:id="rId20"/>
    <p:sldId id="558" r:id="rId21"/>
    <p:sldId id="559" r:id="rId22"/>
    <p:sldId id="560" r:id="rId23"/>
    <p:sldId id="562" r:id="rId24"/>
    <p:sldId id="561" r:id="rId25"/>
    <p:sldId id="563" r:id="rId26"/>
    <p:sldId id="564" r:id="rId27"/>
    <p:sldId id="565" r:id="rId28"/>
    <p:sldId id="566" r:id="rId29"/>
    <p:sldId id="567" r:id="rId30"/>
    <p:sldId id="568" r:id="rId31"/>
    <p:sldId id="569" r:id="rId32"/>
    <p:sldId id="570" r:id="rId33"/>
    <p:sldId id="571" r:id="rId34"/>
    <p:sldId id="572" r:id="rId35"/>
    <p:sldId id="573" r:id="rId36"/>
    <p:sldId id="468" r:id="rId37"/>
    <p:sldId id="501" r:id="rId38"/>
    <p:sldId id="502" r:id="rId39"/>
    <p:sldId id="546" r:id="rId40"/>
    <p:sldId id="547" r:id="rId41"/>
    <p:sldId id="552" r:id="rId42"/>
    <p:sldId id="554" r:id="rId43"/>
    <p:sldId id="553" r:id="rId44"/>
    <p:sldId id="555" r:id="rId45"/>
    <p:sldId id="556" r:id="rId46"/>
    <p:sldId id="503" r:id="rId47"/>
    <p:sldId id="557" r:id="rId48"/>
    <p:sldId id="504" r:id="rId49"/>
    <p:sldId id="505" r:id="rId50"/>
    <p:sldId id="506" r:id="rId51"/>
    <p:sldId id="507" r:id="rId52"/>
    <p:sldId id="509" r:id="rId53"/>
    <p:sldId id="510" r:id="rId54"/>
    <p:sldId id="536" r:id="rId55"/>
    <p:sldId id="530" r:id="rId56"/>
    <p:sldId id="531" r:id="rId57"/>
    <p:sldId id="532" r:id="rId58"/>
    <p:sldId id="533" r:id="rId59"/>
    <p:sldId id="512" r:id="rId60"/>
    <p:sldId id="539" r:id="rId61"/>
    <p:sldId id="538" r:id="rId62"/>
    <p:sldId id="511" r:id="rId63"/>
    <p:sldId id="535" r:id="rId64"/>
    <p:sldId id="537" r:id="rId65"/>
    <p:sldId id="529" r:id="rId66"/>
    <p:sldId id="438" r:id="rId67"/>
    <p:sldId id="441" r:id="rId68"/>
    <p:sldId id="370" r:id="rId69"/>
    <p:sldId id="442" r:id="rId70"/>
    <p:sldId id="446" r:id="rId71"/>
    <p:sldId id="459" r:id="rId72"/>
    <p:sldId id="289" r:id="rId73"/>
    <p:sldId id="294" r:id="rId74"/>
    <p:sldId id="293" r:id="rId75"/>
    <p:sldId id="460" r:id="rId76"/>
    <p:sldId id="311" r:id="rId77"/>
    <p:sldId id="433" r:id="rId78"/>
    <p:sldId id="540" r:id="rId79"/>
    <p:sldId id="420" r:id="rId80"/>
    <p:sldId id="541" r:id="rId81"/>
    <p:sldId id="488" r:id="rId82"/>
  </p:sldIdLst>
  <p:sldSz cx="9144000" cy="6858000" type="screen4x3"/>
  <p:notesSz cx="7315200" cy="9601200"/>
  <p:custDataLst>
    <p:tags r:id="rId8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CCF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035" autoAdjust="0"/>
  </p:normalViewPr>
  <p:slideViewPr>
    <p:cSldViewPr>
      <p:cViewPr varScale="1">
        <p:scale>
          <a:sx n="78" d="100"/>
          <a:sy n="78"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34" y="67"/>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119173"/>
            <a:ext cx="3169920" cy="480388"/>
          </a:xfrm>
          <a:prstGeom prst="rect">
            <a:avLst/>
          </a:prstGeom>
        </p:spPr>
        <p:txBody>
          <a:bodyPr vert="horz" lIns="95565" tIns="47782" rIns="95565" bIns="47782"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4143588" y="9119173"/>
            <a:ext cx="3169920" cy="480388"/>
          </a:xfrm>
          <a:prstGeom prst="rect">
            <a:avLst/>
          </a:prstGeom>
        </p:spPr>
        <p:txBody>
          <a:bodyPr vert="horz" lIns="95565" tIns="47782" rIns="95565" bIns="47782" rtlCol="0" anchor="b"/>
          <a:lstStyle>
            <a:lvl1pPr algn="r" fontAlgn="auto">
              <a:spcBef>
                <a:spcPts val="0"/>
              </a:spcBef>
              <a:spcAft>
                <a:spcPts val="0"/>
              </a:spcAft>
              <a:defRPr sz="1300">
                <a:latin typeface="+mn-lt"/>
              </a:defRPr>
            </a:lvl1pPr>
          </a:lstStyle>
          <a:p>
            <a:pPr>
              <a:defRPr/>
            </a:pPr>
            <a:fld id="{EFCB9EC1-9C9F-4AF1-B729-608897E8D0DE}" type="slidenum">
              <a:rPr lang="en-US"/>
              <a:pPr>
                <a:defRPr/>
              </a:pPr>
              <a:t>‹#›</a:t>
            </a:fld>
            <a:endParaRPr lang="en-US" dirty="0"/>
          </a:p>
        </p:txBody>
      </p:sp>
      <p:sp>
        <p:nvSpPr>
          <p:cNvPr id="6" name="Header Placeholder 1"/>
          <p:cNvSpPr txBox="1">
            <a:spLocks/>
          </p:cNvSpPr>
          <p:nvPr/>
        </p:nvSpPr>
        <p:spPr>
          <a:xfrm>
            <a:off x="162563" y="157396"/>
            <a:ext cx="6990080" cy="550889"/>
          </a:xfrm>
          <a:prstGeom prst="rect">
            <a:avLst/>
          </a:prstGeom>
          <a:solidFill>
            <a:schemeClr val="bg1">
              <a:lumMod val="95000"/>
            </a:schemeClr>
          </a:solidFill>
          <a:ln>
            <a:solidFill>
              <a:schemeClr val="tx1"/>
            </a:solidFill>
          </a:ln>
        </p:spPr>
        <p:txBody>
          <a:bodyPr lIns="95565" tIns="47782" rIns="95565" bIns="47782"/>
          <a:lstStyle>
            <a:lvl1pPr algn="ctr" fontAlgn="auto">
              <a:spcBef>
                <a:spcPts val="0"/>
              </a:spcBef>
              <a:spcAft>
                <a:spcPts val="0"/>
              </a:spcAft>
              <a:defRPr sz="2800" i="1" dirty="0">
                <a:solidFill>
                  <a:srgbClr val="CC0000"/>
                </a:solidFill>
                <a:latin typeface="+mn-lt"/>
              </a:defRPr>
            </a:lvl1pPr>
          </a:lstStyle>
          <a:p>
            <a:pPr defTabSz="955889">
              <a:defRPr/>
            </a:pPr>
            <a:r>
              <a:rPr lang="en-US" dirty="0"/>
              <a:t>myLegion</a:t>
            </a:r>
          </a:p>
        </p:txBody>
      </p:sp>
    </p:spTree>
    <p:extLst>
      <p:ext uri="{BB962C8B-B14F-4D97-AF65-F5344CB8AC3E}">
        <p14:creationId xmlns:p14="http://schemas.microsoft.com/office/powerpoint/2010/main" val="36651846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388"/>
          </a:xfrm>
          <a:prstGeom prst="rect">
            <a:avLst/>
          </a:prstGeom>
        </p:spPr>
        <p:txBody>
          <a:bodyPr vert="horz" lIns="95565" tIns="47782" rIns="95565" bIns="47782" rtlCol="0"/>
          <a:lstStyle>
            <a:lvl1pPr algn="l" fontAlgn="auto">
              <a:spcBef>
                <a:spcPts val="0"/>
              </a:spcBef>
              <a:spcAft>
                <a:spcPts val="0"/>
              </a:spcAft>
              <a:defRPr sz="1300">
                <a:latin typeface="+mn-lt"/>
              </a:defRPr>
            </a:lvl1pPr>
          </a:lstStyle>
          <a:p>
            <a:pPr>
              <a:defRPr/>
            </a:pPr>
            <a:r>
              <a:rPr lang="en-US" dirty="0"/>
              <a:t>myLegion</a:t>
            </a:r>
          </a:p>
        </p:txBody>
      </p:sp>
      <p:sp>
        <p:nvSpPr>
          <p:cNvPr id="3" name="Date Placeholder 2"/>
          <p:cNvSpPr>
            <a:spLocks noGrp="1"/>
          </p:cNvSpPr>
          <p:nvPr>
            <p:ph type="dt" idx="1"/>
          </p:nvPr>
        </p:nvSpPr>
        <p:spPr>
          <a:xfrm>
            <a:off x="4143588" y="0"/>
            <a:ext cx="3169920" cy="480388"/>
          </a:xfrm>
          <a:prstGeom prst="rect">
            <a:avLst/>
          </a:prstGeom>
        </p:spPr>
        <p:txBody>
          <a:bodyPr vert="horz" lIns="95565" tIns="47782" rIns="95565" bIns="47782" rtlCol="0"/>
          <a:lstStyle>
            <a:lvl1pPr algn="r" fontAlgn="auto">
              <a:spcBef>
                <a:spcPts val="0"/>
              </a:spcBef>
              <a:spcAft>
                <a:spcPts val="0"/>
              </a:spcAft>
              <a:defRPr sz="1300">
                <a:latin typeface="+mn-lt"/>
              </a:defRPr>
            </a:lvl1pPr>
          </a:lstStyle>
          <a:p>
            <a:pPr>
              <a:defRPr/>
            </a:pPr>
            <a:fld id="{0D85AEE5-BC55-4014-9EC2-670835E30888}" type="datetimeFigureOut">
              <a:rPr lang="en-US"/>
              <a:pPr>
                <a:defRPr/>
              </a:pPr>
              <a:t>1/23/2018</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565" tIns="47782" rIns="95565" bIns="47782" rtlCol="0" anchor="ctr"/>
          <a:lstStyle/>
          <a:p>
            <a:pPr lvl="0"/>
            <a:endParaRPr lang="en-US" noProof="0" dirty="0"/>
          </a:p>
        </p:txBody>
      </p:sp>
      <p:sp>
        <p:nvSpPr>
          <p:cNvPr id="5" name="Notes Placeholder 4"/>
          <p:cNvSpPr>
            <a:spLocks noGrp="1"/>
          </p:cNvSpPr>
          <p:nvPr>
            <p:ph type="body" sz="quarter" idx="3"/>
          </p:nvPr>
        </p:nvSpPr>
        <p:spPr>
          <a:xfrm>
            <a:off x="731521" y="4561230"/>
            <a:ext cx="5852160" cy="4320213"/>
          </a:xfrm>
          <a:prstGeom prst="rect">
            <a:avLst/>
          </a:prstGeom>
        </p:spPr>
        <p:txBody>
          <a:bodyPr vert="horz" lIns="95565" tIns="47782" rIns="95565" bIns="477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119173"/>
            <a:ext cx="3169920" cy="480388"/>
          </a:xfrm>
          <a:prstGeom prst="rect">
            <a:avLst/>
          </a:prstGeom>
        </p:spPr>
        <p:txBody>
          <a:bodyPr vert="horz" lIns="95565" tIns="47782" rIns="95565" bIns="47782"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588" y="9119173"/>
            <a:ext cx="3169920" cy="480388"/>
          </a:xfrm>
          <a:prstGeom prst="rect">
            <a:avLst/>
          </a:prstGeom>
        </p:spPr>
        <p:txBody>
          <a:bodyPr vert="horz" lIns="95565" tIns="47782" rIns="95565" bIns="47782" rtlCol="0" anchor="b"/>
          <a:lstStyle>
            <a:lvl1pPr algn="r" fontAlgn="auto">
              <a:spcBef>
                <a:spcPts val="0"/>
              </a:spcBef>
              <a:spcAft>
                <a:spcPts val="0"/>
              </a:spcAft>
              <a:defRPr sz="1300">
                <a:latin typeface="+mn-lt"/>
              </a:defRPr>
            </a:lvl1pPr>
          </a:lstStyle>
          <a:p>
            <a:pPr>
              <a:defRPr/>
            </a:pPr>
            <a:fld id="{A7B3AECC-9F30-4FD0-977B-220C7CE9B60B}" type="slidenum">
              <a:rPr lang="en-US"/>
              <a:pPr>
                <a:defRPr/>
              </a:pPr>
              <a:t>‹#›</a:t>
            </a:fld>
            <a:endParaRPr lang="en-US" dirty="0"/>
          </a:p>
        </p:txBody>
      </p:sp>
    </p:spTree>
    <p:extLst>
      <p:ext uri="{BB962C8B-B14F-4D97-AF65-F5344CB8AC3E}">
        <p14:creationId xmlns:p14="http://schemas.microsoft.com/office/powerpoint/2010/main" val="345964297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Welcome to the myLegion training session.  Introduction of presenter.</a:t>
            </a:r>
          </a:p>
        </p:txBody>
      </p:sp>
      <p:sp>
        <p:nvSpPr>
          <p:cNvPr id="4" name="Header Placeholder 3"/>
          <p:cNvSpPr>
            <a:spLocks noGrp="1"/>
          </p:cNvSpPr>
          <p:nvPr>
            <p:ph type="hdr" sz="quarter"/>
          </p:nvPr>
        </p:nvSpPr>
        <p:spPr/>
        <p:txBody>
          <a:bodyPr/>
          <a:lstStyle/>
          <a:p>
            <a:pPr>
              <a:defRPr/>
            </a:pPr>
            <a:r>
              <a:rPr lang="en-US" dirty="0"/>
              <a:t>myLegion</a:t>
            </a:r>
          </a:p>
        </p:txBody>
      </p:sp>
      <p:sp>
        <p:nvSpPr>
          <p:cNvPr id="5" name="Slide Number Placeholder 4"/>
          <p:cNvSpPr>
            <a:spLocks noGrp="1"/>
          </p:cNvSpPr>
          <p:nvPr>
            <p:ph type="sldNum" sz="quarter" idx="5"/>
          </p:nvPr>
        </p:nvSpPr>
        <p:spPr/>
        <p:txBody>
          <a:bodyPr/>
          <a:lstStyle/>
          <a:p>
            <a:pPr>
              <a:defRPr/>
            </a:pPr>
            <a:fld id="{1B736279-D32C-4BAB-89DF-DA27E8120748}" type="slidenum">
              <a:rPr lang="en-US" smtClean="0"/>
              <a:pPr>
                <a:defRPr/>
              </a:pPr>
              <a:t>1</a:t>
            </a:fld>
            <a:endParaRPr lang="en-US" dirty="0"/>
          </a:p>
        </p:txBody>
      </p:sp>
    </p:spTree>
    <p:extLst>
      <p:ext uri="{BB962C8B-B14F-4D97-AF65-F5344CB8AC3E}">
        <p14:creationId xmlns:p14="http://schemas.microsoft.com/office/powerpoint/2010/main" val="316865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Selecting Payment History displays payment history back to 1991 when National’s membership system was converted.  Payment history</a:t>
            </a:r>
            <a:r>
              <a:rPr lang="en-US" baseline="0" dirty="0"/>
              <a:t> includes any donations as well.  This can be useful if you are researching continuous years.</a:t>
            </a:r>
            <a:endParaRPr lang="en-US"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3AF828-CC8F-4592-B777-EBAFABF19689}" type="slidenum">
              <a:rPr lang="en-US" smtClean="0"/>
              <a:pPr fontAlgn="base">
                <a:spcBef>
                  <a:spcPct val="0"/>
                </a:spcBef>
                <a:spcAft>
                  <a:spcPct val="0"/>
                </a:spcAft>
                <a:defRPr/>
              </a:pPr>
              <a:t>10</a:t>
            </a:fld>
            <a:endParaRPr lang="en-US" dirty="0"/>
          </a:p>
        </p:txBody>
      </p:sp>
      <p:sp>
        <p:nvSpPr>
          <p:cNvPr id="59397"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347914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Offices/Commissions  displays</a:t>
            </a:r>
            <a:r>
              <a:rPr lang="en-US" baseline="0" dirty="0"/>
              <a:t> any offices held</a:t>
            </a:r>
            <a:r>
              <a:rPr lang="en-US" dirty="0"/>
              <a:t> on file at National Headquarters.  Please note that National does not record all officers at the Post/District</a:t>
            </a:r>
            <a:r>
              <a:rPr lang="en-US" baseline="0" dirty="0"/>
              <a:t> and County levels.</a:t>
            </a:r>
          </a:p>
          <a:p>
            <a:pPr eaLnBrk="1" hangingPunct="1">
              <a:spcBef>
                <a:spcPct val="0"/>
              </a:spcBef>
            </a:pPr>
            <a:endParaRPr lang="en-US" baseline="0" dirty="0"/>
          </a:p>
          <a:p>
            <a:pPr eaLnBrk="1" hangingPunct="1">
              <a:spcBef>
                <a:spcPct val="0"/>
              </a:spcBef>
            </a:pPr>
            <a:r>
              <a:rPr lang="en-US" u="sng" baseline="0" dirty="0">
                <a:solidFill>
                  <a:srgbClr val="FF0000"/>
                </a:solidFill>
              </a:rPr>
              <a:t>FAQ:  What officers does national track?</a:t>
            </a:r>
          </a:p>
          <a:p>
            <a:pPr eaLnBrk="1" hangingPunct="1">
              <a:spcBef>
                <a:spcPct val="0"/>
              </a:spcBef>
            </a:pPr>
            <a:r>
              <a:rPr lang="en-US" baseline="0" dirty="0">
                <a:solidFill>
                  <a:srgbClr val="FF0000"/>
                </a:solidFill>
              </a:rPr>
              <a:t>Answer:       Post Adjutants and Commanders.  District Commanders.  County Commanders.  Department Adjutant, Commander.  All National Officers, Commission and Committee members.</a:t>
            </a:r>
          </a:p>
          <a:p>
            <a:pPr eaLnBrk="1" hangingPunct="1">
              <a:spcBef>
                <a:spcPct val="0"/>
              </a:spcBef>
            </a:pPr>
            <a:endParaRPr lang="en-US" baseline="0" dirty="0">
              <a:solidFill>
                <a:srgbClr val="FF0000"/>
              </a:solidFill>
            </a:endParaRPr>
          </a:p>
          <a:p>
            <a:pPr eaLnBrk="1" hangingPunct="1">
              <a:spcBef>
                <a:spcPct val="0"/>
              </a:spcBef>
            </a:pPr>
            <a:r>
              <a:rPr lang="en-US" u="sng" baseline="0" dirty="0">
                <a:solidFill>
                  <a:srgbClr val="FF0000"/>
                </a:solidFill>
              </a:rPr>
              <a:t>FAQ:  What if the officer on file is incorrect?</a:t>
            </a:r>
          </a:p>
          <a:p>
            <a:pPr eaLnBrk="1" hangingPunct="1">
              <a:spcBef>
                <a:spcPct val="0"/>
              </a:spcBef>
            </a:pPr>
            <a:r>
              <a:rPr lang="en-US" baseline="0" dirty="0">
                <a:solidFill>
                  <a:srgbClr val="FF0000"/>
                </a:solidFill>
              </a:rPr>
              <a:t>Answer:      All officer updates must be submitted through the department.</a:t>
            </a:r>
            <a:endParaRPr lang="en-US" dirty="0">
              <a:solidFill>
                <a:srgbClr val="FF0000"/>
              </a:solidFill>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21F52C-9CED-4E08-AB34-E659DC08949A}" type="slidenum">
              <a:rPr lang="en-US" smtClean="0"/>
              <a:pPr fontAlgn="base">
                <a:spcBef>
                  <a:spcPct val="0"/>
                </a:spcBef>
                <a:spcAft>
                  <a:spcPct val="0"/>
                </a:spcAft>
                <a:defRPr/>
              </a:pPr>
              <a:t>11</a:t>
            </a:fld>
            <a:endParaRPr lang="en-US" dirty="0"/>
          </a:p>
        </p:txBody>
      </p:sp>
      <p:sp>
        <p:nvSpPr>
          <p:cNvPr id="59397"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3906746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Data Changes section lists any changes applied to the record.  Select Stat in the left column to display comment detail.  This comment detail will provide the date and source the change was made.</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46FD4F-9633-4028-ABBC-1B415EE797D6}" type="slidenum">
              <a:rPr lang="en-US" smtClean="0"/>
              <a:pPr fontAlgn="base">
                <a:spcBef>
                  <a:spcPct val="0"/>
                </a:spcBef>
                <a:spcAft>
                  <a:spcPct val="0"/>
                </a:spcAft>
                <a:defRPr/>
              </a:pPr>
              <a:t>12</a:t>
            </a:fld>
            <a:endParaRPr lang="en-US" dirty="0"/>
          </a:p>
        </p:txBody>
      </p:sp>
      <p:sp>
        <p:nvSpPr>
          <p:cNvPr id="59397"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225873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a:t>
            </a:r>
            <a:r>
              <a:rPr lang="en-US" baseline="0" dirty="0"/>
              <a:t> changes are</a:t>
            </a:r>
            <a:r>
              <a:rPr lang="en-US" dirty="0"/>
              <a:t> only available at the Post and Department levels.  Districts and Counties cannot edit</a:t>
            </a:r>
            <a:r>
              <a:rPr lang="en-US" baseline="0" dirty="0"/>
              <a:t> member’s records</a:t>
            </a:r>
            <a:r>
              <a:rPr lang="en-US" dirty="0"/>
              <a:t>.</a:t>
            </a:r>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13</a:t>
            </a:fld>
            <a:endParaRPr lang="en-US" dirty="0"/>
          </a:p>
        </p:txBody>
      </p:sp>
    </p:spTree>
    <p:extLst>
      <p:ext uri="{BB962C8B-B14F-4D97-AF65-F5344CB8AC3E}">
        <p14:creationId xmlns:p14="http://schemas.microsoft.com/office/powerpoint/2010/main" val="79643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defTabSz="956009" eaLnBrk="1" hangingPunct="1">
              <a:spcBef>
                <a:spcPct val="0"/>
              </a:spcBef>
              <a:defRPr/>
            </a:pPr>
            <a:r>
              <a:rPr lang="en-US" dirty="0"/>
              <a:t>The next tool</a:t>
            </a:r>
            <a:r>
              <a:rPr lang="en-US" baseline="0" dirty="0"/>
              <a:t> is </a:t>
            </a:r>
            <a:r>
              <a:rPr lang="en-US" dirty="0"/>
              <a:t>Members Renewed Online.  This tool allows you to view all members who have processed their renewals online rather than through the post.  Post Officers can keep a record of online</a:t>
            </a:r>
            <a:r>
              <a:rPr lang="en-US" baseline="0" dirty="0"/>
              <a:t> </a:t>
            </a:r>
            <a:r>
              <a:rPr lang="en-US" dirty="0"/>
              <a:t>renewals to send members their current membership card in a timely manner.  This</a:t>
            </a:r>
            <a:r>
              <a:rPr lang="en-US" baseline="0" dirty="0"/>
              <a:t> tool is also available on the District and County sites.  </a:t>
            </a:r>
            <a:endParaRPr lang="en-US" dirty="0"/>
          </a:p>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FAF36-A794-4CCB-9798-F1AE1833AE78}" type="slidenum">
              <a:rPr lang="en-US" smtClean="0"/>
              <a:pPr fontAlgn="base">
                <a:spcBef>
                  <a:spcPct val="0"/>
                </a:spcBef>
                <a:spcAft>
                  <a:spcPct val="0"/>
                </a:spcAft>
                <a:defRPr/>
              </a:pPr>
              <a:t>14</a:t>
            </a:fld>
            <a:endParaRPr lang="en-US" dirty="0"/>
          </a:p>
        </p:txBody>
      </p:sp>
      <p:sp>
        <p:nvSpPr>
          <p:cNvPr id="6144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63093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list of members who</a:t>
            </a:r>
            <a:r>
              <a:rPr lang="en-US" baseline="0" dirty="0"/>
              <a:t> have renewed online </a:t>
            </a:r>
            <a:r>
              <a:rPr lang="en-US" dirty="0"/>
              <a:t>will appear.  This list provides the renewal date as well as dues allotment a the National, Department, District and Post level.  Posts will be receiving their dues directly from the department via credit or check.  It is determined by the department how to distribute post dues.</a:t>
            </a:r>
          </a:p>
          <a:p>
            <a:pPr eaLnBrk="1" hangingPunct="1">
              <a:spcBef>
                <a:spcPct val="0"/>
              </a:spcBef>
            </a:pPr>
            <a:endParaRPr lang="en-US" dirty="0"/>
          </a:p>
          <a:p>
            <a:pPr eaLnBrk="1" hangingPunct="1">
              <a:spcBef>
                <a:spcPct val="0"/>
              </a:spcBef>
            </a:pPr>
            <a:r>
              <a:rPr lang="en-US" dirty="0"/>
              <a:t>***You can then generate reports</a:t>
            </a:r>
            <a:r>
              <a:rPr lang="en-US" baseline="0" dirty="0"/>
              <a:t> in either PDF or CSV formats.</a:t>
            </a:r>
            <a:endParaRPr lang="en-US" dirty="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1F1CA7-8317-41D9-BFBB-778C274C5116}" type="slidenum">
              <a:rPr lang="en-US" smtClean="0"/>
              <a:pPr fontAlgn="base">
                <a:spcBef>
                  <a:spcPct val="0"/>
                </a:spcBef>
                <a:spcAft>
                  <a:spcPct val="0"/>
                </a:spcAft>
                <a:defRPr/>
              </a:pPr>
              <a:t>15</a:t>
            </a:fld>
            <a:endParaRPr lang="en-US" dirty="0"/>
          </a:p>
        </p:txBody>
      </p:sp>
      <p:sp>
        <p:nvSpPr>
          <p:cNvPr id="63493"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68285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myLegion provides reports</a:t>
            </a:r>
            <a:r>
              <a:rPr lang="en-US" baseline="0" dirty="0"/>
              <a:t> in the following 2 formats.  1.)  PDF.  This is a Adobe format that only allows you to save and print the report.  This format is valuable if you are wanting to send it to someone via email.  2.) CSV.  The comma separated format can be opened in database programs so you can actually work with the data to produce custom letters and labels.  If you need help with using the CSV format you can click on the help tool How to Import a CSV file into Excel.</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16</a:t>
            </a:fld>
            <a:endParaRPr lang="en-US" dirty="0"/>
          </a:p>
        </p:txBody>
      </p:sp>
    </p:spTree>
    <p:extLst>
      <p:ext uri="{BB962C8B-B14F-4D97-AF65-F5344CB8AC3E}">
        <p14:creationId xmlns:p14="http://schemas.microsoft.com/office/powerpoint/2010/main" val="1931658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next tool is</a:t>
            </a:r>
            <a:r>
              <a:rPr lang="en-US" baseline="0" dirty="0"/>
              <a:t> the Consolidated Post Report or CPR.  </a:t>
            </a: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FAF36-A794-4CCB-9798-F1AE1833AE78}" type="slidenum">
              <a:rPr lang="en-US" smtClean="0"/>
              <a:pPr fontAlgn="base">
                <a:spcBef>
                  <a:spcPct val="0"/>
                </a:spcBef>
                <a:spcAft>
                  <a:spcPct val="0"/>
                </a:spcAft>
                <a:defRPr/>
              </a:pPr>
              <a:t>17</a:t>
            </a:fld>
            <a:endParaRPr lang="en-US" dirty="0"/>
          </a:p>
        </p:txBody>
      </p:sp>
      <p:sp>
        <p:nvSpPr>
          <p:cNvPr id="6144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968285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Submit your Consolidated Post Report on-line.  This option is available sometime</a:t>
            </a:r>
            <a:r>
              <a:rPr lang="en-US" baseline="0" dirty="0"/>
              <a:t> in the late fall</a:t>
            </a:r>
            <a:r>
              <a:rPr lang="en-US" dirty="0"/>
              <a:t> through July</a:t>
            </a:r>
            <a:r>
              <a:rPr lang="en-US" baseline="0" dirty="0"/>
              <a:t> 1</a:t>
            </a:r>
            <a:r>
              <a:rPr lang="en-US" dirty="0"/>
              <a:t>.  National enters CPRs until all mailed</a:t>
            </a:r>
            <a:r>
              <a:rPr lang="en-US" baseline="0" dirty="0"/>
              <a:t> forms are entered.  The electronic form will be available until all entries are completed.  However you will want to check with your department for their reporting cutoff dates.  </a:t>
            </a:r>
          </a:p>
          <a:p>
            <a:pPr eaLnBrk="1" hangingPunct="1">
              <a:spcBef>
                <a:spcPct val="0"/>
              </a:spcBef>
            </a:pPr>
            <a:endParaRPr lang="en-US" baseline="0" dirty="0"/>
          </a:p>
          <a:p>
            <a:pPr eaLnBrk="1" hangingPunct="1">
              <a:spcBef>
                <a:spcPct val="0"/>
              </a:spcBef>
              <a:buFont typeface="Arial" pitchFamily="34" charset="0"/>
              <a:buChar char="•"/>
            </a:pPr>
            <a:r>
              <a:rPr lang="en-US" baseline="0" dirty="0"/>
              <a:t>The electronic CPR can be completed in sections.</a:t>
            </a:r>
            <a:endParaRPr lang="en-US" dirty="0"/>
          </a:p>
          <a:p>
            <a:pPr eaLnBrk="1" hangingPunct="1">
              <a:spcBef>
                <a:spcPct val="0"/>
              </a:spcBef>
              <a:buFont typeface="Arial" pitchFamily="34" charset="0"/>
              <a:buChar char="•"/>
            </a:pPr>
            <a:r>
              <a:rPr lang="en-US" baseline="0" dirty="0"/>
              <a:t>National emails all submitted CPRs to the appropriate department.  </a:t>
            </a:r>
          </a:p>
          <a:p>
            <a:pPr eaLnBrk="1" hangingPunct="1">
              <a:spcBef>
                <a:spcPct val="0"/>
              </a:spcBef>
              <a:buFont typeface="Arial" pitchFamily="34" charset="0"/>
              <a:buChar char="•"/>
            </a:pPr>
            <a:r>
              <a:rPr lang="en-US" baseline="0" dirty="0"/>
              <a:t>The CPR is also linked to the myLegion members page thus allowing them to see what activities the post supports.</a:t>
            </a:r>
          </a:p>
          <a:p>
            <a:pPr eaLnBrk="1" hangingPunct="1">
              <a:spcBef>
                <a:spcPct val="0"/>
              </a:spcBef>
              <a:buFont typeface="Arial" pitchFamily="34" charset="0"/>
              <a:buChar char="•"/>
            </a:pPr>
            <a:r>
              <a:rPr lang="en-US" dirty="0"/>
              <a:t>Districts and Counties can view and print submitted reports from their sites.</a:t>
            </a:r>
          </a:p>
          <a:p>
            <a:pPr eaLnBrk="1" hangingPunct="1">
              <a:spcBef>
                <a:spcPct val="0"/>
              </a:spcBef>
              <a:buFont typeface="Arial" pitchFamily="34" charset="0"/>
              <a:buChar char="•"/>
            </a:pPr>
            <a:endParaRPr lang="en-US" dirty="0"/>
          </a:p>
          <a:p>
            <a:pPr eaLnBrk="1" hangingPunct="1">
              <a:spcBef>
                <a:spcPct val="0"/>
              </a:spcBef>
            </a:pPr>
            <a:endParaRPr lang="en-US" dirty="0"/>
          </a:p>
          <a:p>
            <a:pPr eaLnBrk="1" hangingPunct="1">
              <a:spcBef>
                <a:spcPct val="0"/>
              </a:spcBef>
            </a:pPr>
            <a:r>
              <a:rPr lang="en-US" u="sng" dirty="0">
                <a:solidFill>
                  <a:srgbClr val="FF0000"/>
                </a:solidFill>
              </a:rPr>
              <a:t>FAQ:  Why isn’t the CPR available the</a:t>
            </a:r>
            <a:r>
              <a:rPr lang="en-US" u="sng" baseline="0" dirty="0">
                <a:solidFill>
                  <a:srgbClr val="FF0000"/>
                </a:solidFill>
              </a:rPr>
              <a:t> beginning of the membership year</a:t>
            </a:r>
            <a:r>
              <a:rPr lang="en-US" u="sng" dirty="0">
                <a:solidFill>
                  <a:srgbClr val="FF0000"/>
                </a:solidFill>
              </a:rPr>
              <a:t>?</a:t>
            </a:r>
          </a:p>
          <a:p>
            <a:pPr eaLnBrk="1" hangingPunct="1">
              <a:spcBef>
                <a:spcPct val="0"/>
              </a:spcBef>
            </a:pPr>
            <a:r>
              <a:rPr lang="en-US" dirty="0">
                <a:solidFill>
                  <a:srgbClr val="FF0000"/>
                </a:solidFill>
              </a:rPr>
              <a:t>Answer:      Each</a:t>
            </a:r>
            <a:r>
              <a:rPr lang="en-US" baseline="0" dirty="0">
                <a:solidFill>
                  <a:srgbClr val="FF0000"/>
                </a:solidFill>
              </a:rPr>
              <a:t> year the CPR is modified by National’s Membership Division.  Once the modified form is submitted to IT, it will be posted to the site and made available.</a:t>
            </a:r>
            <a:endParaRPr lang="en-US" dirty="0">
              <a:solidFill>
                <a:srgbClr val="FF0000"/>
              </a:solidFill>
            </a:endParaRP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4A6C38-6B70-47E0-A4E0-5507777036A3}" type="slidenum">
              <a:rPr lang="en-US" smtClean="0"/>
              <a:pPr fontAlgn="base">
                <a:spcBef>
                  <a:spcPct val="0"/>
                </a:spcBef>
                <a:spcAft>
                  <a:spcPct val="0"/>
                </a:spcAft>
                <a:defRPr/>
              </a:pPr>
              <a:t>18</a:t>
            </a:fld>
            <a:endParaRPr lang="en-US" dirty="0"/>
          </a:p>
        </p:txBody>
      </p:sp>
      <p:sp>
        <p:nvSpPr>
          <p:cNvPr id="6656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3295090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Any questions regarding the Member/Post</a:t>
            </a:r>
            <a:r>
              <a:rPr lang="en-US" baseline="0" dirty="0"/>
              <a:t> Processing area?</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19</a:t>
            </a:fld>
            <a:endParaRPr lang="en-US" dirty="0"/>
          </a:p>
        </p:txBody>
      </p:sp>
    </p:spTree>
    <p:extLst>
      <p:ext uri="{BB962C8B-B14F-4D97-AF65-F5344CB8AC3E}">
        <p14:creationId xmlns:p14="http://schemas.microsoft.com/office/powerpoint/2010/main" val="195095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70AF0-3150-4263-9D68-B37E6D316F22}" type="slidenum">
              <a:rPr lang="en-US" smtClean="0"/>
              <a:t>2</a:t>
            </a:fld>
            <a:endParaRPr lang="en-US" dirty="0"/>
          </a:p>
        </p:txBody>
      </p:sp>
    </p:spTree>
    <p:extLst>
      <p:ext uri="{BB962C8B-B14F-4D97-AF65-F5344CB8AC3E}">
        <p14:creationId xmlns:p14="http://schemas.microsoft.com/office/powerpoint/2010/main" val="22248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20</a:t>
            </a:fld>
            <a:endParaRPr lang="en-US" dirty="0"/>
          </a:p>
        </p:txBody>
      </p:sp>
    </p:spTree>
    <p:extLst>
      <p:ext uri="{BB962C8B-B14F-4D97-AF65-F5344CB8AC3E}">
        <p14:creationId xmlns:p14="http://schemas.microsoft.com/office/powerpoint/2010/main" val="3458805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22</a:t>
            </a:fld>
            <a:endParaRPr lang="en-US" dirty="0"/>
          </a:p>
        </p:txBody>
      </p:sp>
    </p:spTree>
    <p:extLst>
      <p:ext uri="{BB962C8B-B14F-4D97-AF65-F5344CB8AC3E}">
        <p14:creationId xmlns:p14="http://schemas.microsoft.com/office/powerpoint/2010/main" val="1427500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23</a:t>
            </a:fld>
            <a:endParaRPr lang="en-US" dirty="0"/>
          </a:p>
        </p:txBody>
      </p:sp>
    </p:spTree>
    <p:extLst>
      <p:ext uri="{BB962C8B-B14F-4D97-AF65-F5344CB8AC3E}">
        <p14:creationId xmlns:p14="http://schemas.microsoft.com/office/powerpoint/2010/main" val="20788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24</a:t>
            </a:fld>
            <a:endParaRPr lang="en-US" dirty="0"/>
          </a:p>
        </p:txBody>
      </p:sp>
    </p:spTree>
    <p:extLst>
      <p:ext uri="{BB962C8B-B14F-4D97-AF65-F5344CB8AC3E}">
        <p14:creationId xmlns:p14="http://schemas.microsoft.com/office/powerpoint/2010/main" val="2887389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25</a:t>
            </a:fld>
            <a:endParaRPr lang="en-US" dirty="0"/>
          </a:p>
        </p:txBody>
      </p:sp>
    </p:spTree>
    <p:extLst>
      <p:ext uri="{BB962C8B-B14F-4D97-AF65-F5344CB8AC3E}">
        <p14:creationId xmlns:p14="http://schemas.microsoft.com/office/powerpoint/2010/main" val="155354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26</a:t>
            </a:fld>
            <a:endParaRPr lang="en-US" dirty="0"/>
          </a:p>
        </p:txBody>
      </p:sp>
    </p:spTree>
    <p:extLst>
      <p:ext uri="{BB962C8B-B14F-4D97-AF65-F5344CB8AC3E}">
        <p14:creationId xmlns:p14="http://schemas.microsoft.com/office/powerpoint/2010/main" val="1800617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27</a:t>
            </a:fld>
            <a:endParaRPr lang="en-US" dirty="0"/>
          </a:p>
        </p:txBody>
      </p:sp>
    </p:spTree>
    <p:extLst>
      <p:ext uri="{BB962C8B-B14F-4D97-AF65-F5344CB8AC3E}">
        <p14:creationId xmlns:p14="http://schemas.microsoft.com/office/powerpoint/2010/main" val="679245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28</a:t>
            </a:fld>
            <a:endParaRPr lang="en-US" dirty="0"/>
          </a:p>
        </p:txBody>
      </p:sp>
    </p:spTree>
    <p:extLst>
      <p:ext uri="{BB962C8B-B14F-4D97-AF65-F5344CB8AC3E}">
        <p14:creationId xmlns:p14="http://schemas.microsoft.com/office/powerpoint/2010/main" val="1040340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29</a:t>
            </a:fld>
            <a:endParaRPr lang="en-US" dirty="0"/>
          </a:p>
        </p:txBody>
      </p:sp>
    </p:spTree>
    <p:extLst>
      <p:ext uri="{BB962C8B-B14F-4D97-AF65-F5344CB8AC3E}">
        <p14:creationId xmlns:p14="http://schemas.microsoft.com/office/powerpoint/2010/main" val="1712060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30</a:t>
            </a:fld>
            <a:endParaRPr lang="en-US" dirty="0"/>
          </a:p>
        </p:txBody>
      </p:sp>
    </p:spTree>
    <p:extLst>
      <p:ext uri="{BB962C8B-B14F-4D97-AF65-F5344CB8AC3E}">
        <p14:creationId xmlns:p14="http://schemas.microsoft.com/office/powerpoint/2010/main" val="299142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By clicking on the myLegion.org link you are now on the myLegion Home page.</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F50AE-C15A-450E-ACEB-0C0108710B2B}" type="slidenum">
              <a:rPr lang="en-US" smtClean="0"/>
              <a:pPr fontAlgn="base">
                <a:spcBef>
                  <a:spcPct val="0"/>
                </a:spcBef>
                <a:spcAft>
                  <a:spcPct val="0"/>
                </a:spcAft>
                <a:defRPr/>
              </a:pPr>
              <a:t>3</a:t>
            </a:fld>
            <a:endParaRPr lang="en-US" dirty="0"/>
          </a:p>
        </p:txBody>
      </p:sp>
      <p:sp>
        <p:nvSpPr>
          <p:cNvPr id="5018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90052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31</a:t>
            </a:fld>
            <a:endParaRPr lang="en-US" dirty="0"/>
          </a:p>
        </p:txBody>
      </p:sp>
    </p:spTree>
    <p:extLst>
      <p:ext uri="{BB962C8B-B14F-4D97-AF65-F5344CB8AC3E}">
        <p14:creationId xmlns:p14="http://schemas.microsoft.com/office/powerpoint/2010/main" val="2569042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32</a:t>
            </a:fld>
            <a:endParaRPr lang="en-US" dirty="0"/>
          </a:p>
        </p:txBody>
      </p:sp>
    </p:spTree>
    <p:extLst>
      <p:ext uri="{BB962C8B-B14F-4D97-AF65-F5344CB8AC3E}">
        <p14:creationId xmlns:p14="http://schemas.microsoft.com/office/powerpoint/2010/main" val="108454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33</a:t>
            </a:fld>
            <a:endParaRPr lang="en-US" dirty="0"/>
          </a:p>
        </p:txBody>
      </p:sp>
    </p:spTree>
    <p:extLst>
      <p:ext uri="{BB962C8B-B14F-4D97-AF65-F5344CB8AC3E}">
        <p14:creationId xmlns:p14="http://schemas.microsoft.com/office/powerpoint/2010/main" val="2051545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34</a:t>
            </a:fld>
            <a:endParaRPr lang="en-US" dirty="0"/>
          </a:p>
        </p:txBody>
      </p:sp>
    </p:spTree>
    <p:extLst>
      <p:ext uri="{BB962C8B-B14F-4D97-AF65-F5344CB8AC3E}">
        <p14:creationId xmlns:p14="http://schemas.microsoft.com/office/powerpoint/2010/main" val="64509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35</a:t>
            </a:fld>
            <a:endParaRPr lang="en-US" dirty="0"/>
          </a:p>
        </p:txBody>
      </p:sp>
    </p:spTree>
    <p:extLst>
      <p:ext uri="{BB962C8B-B14F-4D97-AF65-F5344CB8AC3E}">
        <p14:creationId xmlns:p14="http://schemas.microsoft.com/office/powerpoint/2010/main" val="116902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Report Server now allows easy label printing options and reports that can be exported to other applications.</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F3C5-E0E4-403F-A23B-E83D4472920F}" type="slidenum">
              <a:rPr lang="en-US" smtClean="0"/>
              <a:pPr fontAlgn="base">
                <a:spcBef>
                  <a:spcPct val="0"/>
                </a:spcBef>
                <a:spcAft>
                  <a:spcPct val="0"/>
                </a:spcAft>
                <a:defRPr/>
              </a:pPr>
              <a:t>36</a:t>
            </a:fld>
            <a:endParaRPr lang="en-US" dirty="0"/>
          </a:p>
        </p:txBody>
      </p:sp>
      <p:sp>
        <p:nvSpPr>
          <p:cNvPr id="5120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218794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56009">
              <a:defRPr/>
            </a:pPr>
            <a:r>
              <a:rPr lang="en-US" dirty="0"/>
              <a:t>In the Report Server you will open the POST REPORTS folder to view available reports. **  The District Report Server does not include mailing label options or Commanders membership push folder. </a:t>
            </a:r>
          </a:p>
          <a:p>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F3C5-E0E4-403F-A23B-E83D4472920F}" type="slidenum">
              <a:rPr lang="en-US" smtClean="0"/>
              <a:pPr fontAlgn="base">
                <a:spcBef>
                  <a:spcPct val="0"/>
                </a:spcBef>
                <a:spcAft>
                  <a:spcPct val="0"/>
                </a:spcAft>
                <a:defRPr/>
              </a:pPr>
              <a:t>37</a:t>
            </a:fld>
            <a:endParaRPr lang="en-US" dirty="0"/>
          </a:p>
        </p:txBody>
      </p:sp>
      <p:sp>
        <p:nvSpPr>
          <p:cNvPr id="5120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265221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The District Report Server does not include mailing label option.</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F3C5-E0E4-403F-A23B-E83D4472920F}" type="slidenum">
              <a:rPr lang="en-US" smtClean="0"/>
              <a:pPr fontAlgn="base">
                <a:spcBef>
                  <a:spcPct val="0"/>
                </a:spcBef>
                <a:spcAft>
                  <a:spcPct val="0"/>
                </a:spcAft>
                <a:defRPr/>
              </a:pPr>
              <a:t>38</a:t>
            </a:fld>
            <a:endParaRPr lang="en-US" dirty="0"/>
          </a:p>
        </p:txBody>
      </p:sp>
      <p:sp>
        <p:nvSpPr>
          <p:cNvPr id="5120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3472293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various times, the National Commander will cerate a membership incentive.  </a:t>
            </a:r>
          </a:p>
          <a:p>
            <a:endParaRPr lang="en-US" dirty="0"/>
          </a:p>
          <a:p>
            <a:r>
              <a:rPr lang="en-US" dirty="0"/>
              <a:t>National headquarters have planned direct mail campaigns for January, March and May.  Additional email campaigns will be launched twice a month for 2017 through the end of the membership year.</a:t>
            </a:r>
          </a:p>
          <a:p>
            <a:endParaRPr lang="en-US" dirty="0"/>
          </a:p>
          <a:p>
            <a:r>
              <a:rPr lang="en-US" dirty="0"/>
              <a:t>Commander Schmidt would like to encourage local efforts to contact un-renewed members using tools through myLegion.  </a:t>
            </a:r>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39</a:t>
            </a:fld>
            <a:endParaRPr lang="en-US" dirty="0"/>
          </a:p>
        </p:txBody>
      </p:sp>
    </p:spTree>
    <p:extLst>
      <p:ext uri="{BB962C8B-B14F-4D97-AF65-F5344CB8AC3E}">
        <p14:creationId xmlns:p14="http://schemas.microsoft.com/office/powerpoint/2010/main" val="3557749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folder provides</a:t>
            </a:r>
            <a:r>
              <a:rPr lang="en-US" baseline="0" dirty="0"/>
              <a:t> a expired roster for the post, a pre-written personalized renewal letter, and labels.  </a:t>
            </a:r>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40</a:t>
            </a:fld>
            <a:endParaRPr lang="en-US" dirty="0"/>
          </a:p>
        </p:txBody>
      </p:sp>
    </p:spTree>
    <p:extLst>
      <p:ext uri="{BB962C8B-B14F-4D97-AF65-F5344CB8AC3E}">
        <p14:creationId xmlns:p14="http://schemas.microsoft.com/office/powerpoint/2010/main" val="204339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Currently there are 5 available myLegion sites.  Member, Post, County, District and Department.  The amount of data accessible varies upon each level.  The member will only see their member information.  Post access will provide Legion and SAL data for all members of the post/squadron.  District and County contains data for all posts within their area and Departments have access to all Post and Squadron membership.</a:t>
            </a:r>
          </a:p>
          <a:p>
            <a:pPr eaLnBrk="1" hangingPunct="1">
              <a:spcBef>
                <a:spcPct val="0"/>
              </a:spcBef>
            </a:pPr>
            <a:endParaRPr lang="en-US" dirty="0"/>
          </a:p>
          <a:p>
            <a:pPr eaLnBrk="1" hangingPunct="1">
              <a:spcBef>
                <a:spcPct val="0"/>
              </a:spcBef>
            </a:pPr>
            <a:r>
              <a:rPr lang="en-US" dirty="0"/>
              <a:t>Only post and department levels have Edit capability.  Members can update their own information.</a:t>
            </a:r>
          </a:p>
          <a:p>
            <a:pPr eaLnBrk="1" hangingPunct="1">
              <a:spcBef>
                <a:spcPct val="0"/>
              </a:spcBef>
            </a:pPr>
            <a:endParaRPr lang="en-US" dirty="0"/>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F3C5-E0E4-403F-A23B-E83D4472920F}" type="slidenum">
              <a:rPr lang="en-US" smtClean="0"/>
              <a:pPr fontAlgn="base">
                <a:spcBef>
                  <a:spcPct val="0"/>
                </a:spcBef>
                <a:spcAft>
                  <a:spcPct val="0"/>
                </a:spcAft>
                <a:defRPr/>
              </a:pPr>
              <a:t>4</a:t>
            </a:fld>
            <a:endParaRPr lang="en-US" dirty="0"/>
          </a:p>
        </p:txBody>
      </p:sp>
      <p:sp>
        <p:nvSpPr>
          <p:cNvPr id="5120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3551668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printing</a:t>
            </a:r>
            <a:r>
              <a:rPr lang="en-US" baseline="0" dirty="0"/>
              <a:t> letters made sure your set your Adobe Reader to print to “Fit” page or “Shrink Oversized Page.  It should be under a feature like “Page Sizing &amp; Handling”.   With a tri-fold and a stand #10 window envelope, your mailing should be simple.</a:t>
            </a:r>
          </a:p>
          <a:p>
            <a:endParaRPr lang="en-US" baseline="0" dirty="0"/>
          </a:p>
          <a:p>
            <a:r>
              <a:rPr lang="en-US" baseline="0" dirty="0"/>
              <a:t>If you want a set of 3X10 labels to match your letters, make sure you choose the same Address Type and Sort options on your labels as you set on the letter.</a:t>
            </a:r>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41</a:t>
            </a:fld>
            <a:endParaRPr lang="en-US" dirty="0"/>
          </a:p>
        </p:txBody>
      </p:sp>
    </p:spTree>
    <p:extLst>
      <p:ext uri="{BB962C8B-B14F-4D97-AF65-F5344CB8AC3E}">
        <p14:creationId xmlns:p14="http://schemas.microsoft.com/office/powerpoint/2010/main" val="1991620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folder provides</a:t>
            </a:r>
            <a:r>
              <a:rPr lang="en-US" baseline="0" dirty="0"/>
              <a:t> a expired roster for the post, a pre-written personalized renewal letter, and labels.  </a:t>
            </a:r>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42</a:t>
            </a:fld>
            <a:endParaRPr lang="en-US" dirty="0"/>
          </a:p>
        </p:txBody>
      </p:sp>
    </p:spTree>
    <p:extLst>
      <p:ext uri="{BB962C8B-B14F-4D97-AF65-F5344CB8AC3E}">
        <p14:creationId xmlns:p14="http://schemas.microsoft.com/office/powerpoint/2010/main" val="269138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mailing labels, set the</a:t>
            </a:r>
            <a:r>
              <a:rPr lang="en-US" baseline="0" dirty="0"/>
              <a:t> last paid year, address type, and sort information.  Click View Report.</a:t>
            </a:r>
          </a:p>
          <a:p>
            <a:endParaRPr lang="en-US" baseline="0" dirty="0"/>
          </a:p>
          <a:p>
            <a:r>
              <a:rPr lang="en-US" baseline="0" dirty="0"/>
              <a:t>The names and addresses will display in your browser as a single column.   When exported to a PDF they will appear 3 rows across and 10 rows down.  You can use any standard 30/sheet label.</a:t>
            </a:r>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43</a:t>
            </a:fld>
            <a:endParaRPr lang="en-US" dirty="0"/>
          </a:p>
        </p:txBody>
      </p:sp>
    </p:spTree>
    <p:extLst>
      <p:ext uri="{BB962C8B-B14F-4D97-AF65-F5344CB8AC3E}">
        <p14:creationId xmlns:p14="http://schemas.microsoft.com/office/powerpoint/2010/main" val="1495966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folder provides</a:t>
            </a:r>
            <a:r>
              <a:rPr lang="en-US" baseline="0" dirty="0"/>
              <a:t> a expired roster for the post, a pre-written personalized renewal letter, and labels.  </a:t>
            </a:r>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44</a:t>
            </a:fld>
            <a:endParaRPr lang="en-US" dirty="0"/>
          </a:p>
        </p:txBody>
      </p:sp>
    </p:spTree>
    <p:extLst>
      <p:ext uri="{BB962C8B-B14F-4D97-AF65-F5344CB8AC3E}">
        <p14:creationId xmlns:p14="http://schemas.microsoft.com/office/powerpoint/2010/main" val="272667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un-renewed</a:t>
            </a:r>
            <a:r>
              <a:rPr lang="en-US" baseline="0" dirty="0"/>
              <a:t> roster includes members with the last paid date of 2015 and 2016.  Select either last paid year or “select all” for both and View Report.  Export the roster to </a:t>
            </a:r>
            <a:r>
              <a:rPr lang="en-US" baseline="0"/>
              <a:t>desired application.</a:t>
            </a:r>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45</a:t>
            </a:fld>
            <a:endParaRPr lang="en-US" dirty="0"/>
          </a:p>
        </p:txBody>
      </p:sp>
    </p:spTree>
    <p:extLst>
      <p:ext uri="{BB962C8B-B14F-4D97-AF65-F5344CB8AC3E}">
        <p14:creationId xmlns:p14="http://schemas.microsoft.com/office/powerpoint/2010/main" val="3241261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mailing labels select Legion</a:t>
            </a:r>
            <a:r>
              <a:rPr lang="en-US" baseline="0" dirty="0"/>
              <a:t> or SAL.  Labels must be created separately.</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46</a:t>
            </a:fld>
            <a:endParaRPr lang="en-US" dirty="0"/>
          </a:p>
        </p:txBody>
      </p:sp>
    </p:spTree>
    <p:extLst>
      <p:ext uri="{BB962C8B-B14F-4D97-AF65-F5344CB8AC3E}">
        <p14:creationId xmlns:p14="http://schemas.microsoft.com/office/powerpoint/2010/main" val="3738749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also a</a:t>
            </a:r>
            <a:r>
              <a:rPr lang="en-US" baseline="0" dirty="0"/>
              <a:t> label option for Headquarters’ Transfer Invitation Letters.  When using these tools, make sure you are entering the same search criteria.</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47</a:t>
            </a:fld>
            <a:endParaRPr lang="en-US" dirty="0"/>
          </a:p>
        </p:txBody>
      </p:sp>
    </p:spTree>
    <p:extLst>
      <p:ext uri="{BB962C8B-B14F-4D97-AF65-F5344CB8AC3E}">
        <p14:creationId xmlns:p14="http://schemas.microsoft.com/office/powerpoint/2010/main" val="3500450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desired criteria.  You</a:t>
            </a:r>
            <a:r>
              <a:rPr lang="en-US" baseline="0" dirty="0"/>
              <a:t> can designate labels based on last paid year.  </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48</a:t>
            </a:fld>
            <a:endParaRPr lang="en-US" dirty="0"/>
          </a:p>
        </p:txBody>
      </p:sp>
    </p:spTree>
    <p:extLst>
      <p:ext uri="{BB962C8B-B14F-4D97-AF65-F5344CB8AC3E}">
        <p14:creationId xmlns:p14="http://schemas.microsoft.com/office/powerpoint/2010/main" val="2247326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the last paid year, select</a:t>
            </a:r>
            <a:r>
              <a:rPr lang="en-US" baseline="0" dirty="0"/>
              <a:t> address type.  The address type will be either US Domestic or Foreign.  To exclude foreign address labels to be created, uncheck the Foreign option.</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49</a:t>
            </a:fld>
            <a:endParaRPr lang="en-US" dirty="0"/>
          </a:p>
        </p:txBody>
      </p:sp>
    </p:spTree>
    <p:extLst>
      <p:ext uri="{BB962C8B-B14F-4D97-AF65-F5344CB8AC3E}">
        <p14:creationId xmlns:p14="http://schemas.microsoft.com/office/powerpoint/2010/main" val="3660632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sort the labels by last name or zip code.  </a:t>
            </a:r>
          </a:p>
          <a:p>
            <a:endParaRPr lang="en-US" baseline="0" dirty="0"/>
          </a:p>
          <a:p>
            <a:r>
              <a:rPr lang="en-US" baseline="0" dirty="0"/>
              <a:t>** Once you have selected your criteria, click on the View Report button.</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50</a:t>
            </a:fld>
            <a:endParaRPr lang="en-US" dirty="0"/>
          </a:p>
        </p:txBody>
      </p:sp>
    </p:spTree>
    <p:extLst>
      <p:ext uri="{BB962C8B-B14F-4D97-AF65-F5344CB8AC3E}">
        <p14:creationId xmlns:p14="http://schemas.microsoft.com/office/powerpoint/2010/main" val="189178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Each site is assigned an administrator.  Once the site is created, if the customer name and/or password is forgotten, the site administrator must call national headquarters to reset the log in credentials.  </a:t>
            </a:r>
          </a:p>
          <a:p>
            <a:pPr eaLnBrk="1" hangingPunct="1">
              <a:spcBef>
                <a:spcPct val="0"/>
              </a:spcBef>
            </a:pPr>
            <a:endParaRPr lang="en-US" dirty="0"/>
          </a:p>
          <a:p>
            <a:pPr eaLnBrk="1" hangingPunct="1">
              <a:spcBef>
                <a:spcPct val="0"/>
              </a:spcBef>
            </a:pPr>
            <a:r>
              <a:rPr lang="en-US" u="sng" dirty="0">
                <a:solidFill>
                  <a:srgbClr val="FF0000"/>
                </a:solidFill>
              </a:rPr>
              <a:t>FAQ:  Why only one administrator per site?  My Post Adjutant doesn’t work membership.</a:t>
            </a:r>
          </a:p>
          <a:p>
            <a:r>
              <a:rPr lang="en-US" dirty="0">
                <a:solidFill>
                  <a:srgbClr val="FF0000"/>
                </a:solidFill>
              </a:rPr>
              <a:t>Answer:  Because myLegion is a secure site that includes personal membership information such as address, Date of Birth, email address, etc., it is important to maintain once source of control.  The Post Adjutant’s manual states that “The adjutant keeps membership records and minutes of meetings, checks up on and assists the work of other officers and committees, and publishes official orders, announcements and instructions.”  (ref. Page 3, 2014 Adjutant’s Manual)  Therefore, the adjutant is the administrator at the post level.</a:t>
            </a:r>
          </a:p>
          <a:p>
            <a:endParaRPr lang="en-US" dirty="0">
              <a:solidFill>
                <a:srgbClr val="FF0000"/>
              </a:solidFill>
            </a:endParaRPr>
          </a:p>
          <a:p>
            <a:r>
              <a:rPr lang="en-US" dirty="0">
                <a:solidFill>
                  <a:srgbClr val="FF0000"/>
                </a:solidFill>
              </a:rPr>
              <a:t>At the District / County levels, Commanders have the responsibility for providing the link between individuals, posts and department. (ref. Page 3, 2014 District/County Commander’s Manual)  Commanders are responsible for assigning responsibilities to other officers.  However, National only records Commanders at the District/County level.  </a:t>
            </a:r>
          </a:p>
          <a:p>
            <a:pPr eaLnBrk="1" hangingPunct="1">
              <a:spcBef>
                <a:spcPct val="0"/>
              </a:spcBef>
            </a:pPr>
            <a:endParaRPr lang="en-US" dirty="0">
              <a:solidFill>
                <a:srgbClr val="FF0000"/>
              </a:solidFill>
            </a:endParaRPr>
          </a:p>
          <a:p>
            <a:pPr eaLnBrk="1" hangingPunct="1">
              <a:spcBef>
                <a:spcPct val="0"/>
              </a:spcBef>
            </a:pPr>
            <a:endParaRPr lang="en-US" dirty="0"/>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F3C5-E0E4-403F-A23B-E83D4472920F}" type="slidenum">
              <a:rPr lang="en-US" smtClean="0"/>
              <a:pPr fontAlgn="base">
                <a:spcBef>
                  <a:spcPct val="0"/>
                </a:spcBef>
                <a:spcAft>
                  <a:spcPct val="0"/>
                </a:spcAft>
                <a:defRPr/>
              </a:pPr>
              <a:t>5</a:t>
            </a:fld>
            <a:endParaRPr lang="en-US" dirty="0"/>
          </a:p>
        </p:txBody>
      </p:sp>
      <p:sp>
        <p:nvSpPr>
          <p:cNvPr id="5120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1564012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will render one-column when viewed.  It will export</a:t>
            </a:r>
            <a:r>
              <a:rPr lang="en-US" baseline="0" dirty="0"/>
              <a:t> to a PDF 3-across, 30/per sheet labels which is the most commonly used label.</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51</a:t>
            </a:fld>
            <a:endParaRPr lang="en-US" dirty="0"/>
          </a:p>
        </p:txBody>
      </p:sp>
    </p:spTree>
    <p:extLst>
      <p:ext uri="{BB962C8B-B14F-4D97-AF65-F5344CB8AC3E}">
        <p14:creationId xmlns:p14="http://schemas.microsoft.com/office/powerpoint/2010/main" val="27655702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export icon</a:t>
            </a:r>
            <a:r>
              <a:rPr lang="en-US" baseline="0" dirty="0"/>
              <a:t> and select PDF to open labels as a PDF document for easy printing.  You can also export the mailing data to other applications such as Excel and Word.</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52</a:t>
            </a:fld>
            <a:endParaRPr lang="en-US" dirty="0"/>
          </a:p>
        </p:txBody>
      </p:sp>
    </p:spTree>
    <p:extLst>
      <p:ext uri="{BB962C8B-B14F-4D97-AF65-F5344CB8AC3E}">
        <p14:creationId xmlns:p14="http://schemas.microsoft.com/office/powerpoint/2010/main" val="3887611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opened</a:t>
            </a:r>
            <a:r>
              <a:rPr lang="en-US" baseline="0" dirty="0"/>
              <a:t> as a PDF document, the view will look like this.  Place blank label sheets in your printer and print.</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53</a:t>
            </a:fld>
            <a:endParaRPr lang="en-US" dirty="0"/>
          </a:p>
        </p:txBody>
      </p:sp>
    </p:spTree>
    <p:extLst>
      <p:ext uri="{BB962C8B-B14F-4D97-AF65-F5344CB8AC3E}">
        <p14:creationId xmlns:p14="http://schemas.microsoft.com/office/powerpoint/2010/main" val="3066283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HQ Transfer Invitations -- A pre-written letter is available inviting members currently assigned to your state headquarters post to transfer into your post.</a:t>
            </a:r>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54</a:t>
            </a:fld>
            <a:endParaRPr lang="en-US" dirty="0"/>
          </a:p>
        </p:txBody>
      </p:sp>
    </p:spTree>
    <p:extLst>
      <p:ext uri="{BB962C8B-B14F-4D97-AF65-F5344CB8AC3E}">
        <p14:creationId xmlns:p14="http://schemas.microsoft.com/office/powerpoint/2010/main" val="522853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a:p>
            <a:r>
              <a:rPr lang="en-US" dirty="0"/>
              <a:t>Select the search area criteria and use custom fields to add personalization to your letter.  This report pulls current members belonging to the state headquarters post.</a:t>
            </a:r>
          </a:p>
          <a:p>
            <a:endParaRPr lang="en-US" dirty="0"/>
          </a:p>
          <a:p>
            <a:r>
              <a:rPr lang="en-US" dirty="0"/>
              <a:t>Search for members:  Select the zip code(s) to search for members in the headquarters post. </a:t>
            </a:r>
          </a:p>
          <a:p>
            <a:endParaRPr lang="en-US" dirty="0"/>
          </a:p>
          <a:p>
            <a:r>
              <a:rPr lang="en-US" dirty="0"/>
              <a:t>Target Transfer Post :  Post contacting the member to transfer </a:t>
            </a:r>
          </a:p>
          <a:p>
            <a:endParaRPr lang="en-US" dirty="0"/>
          </a:p>
          <a:p>
            <a:r>
              <a:rPr lang="en-US" dirty="0"/>
              <a:t>Personalize letter: </a:t>
            </a:r>
          </a:p>
          <a:p>
            <a:r>
              <a:rPr lang="en-US" dirty="0"/>
              <a:t>	Post Address – Displays top of page </a:t>
            </a:r>
          </a:p>
          <a:p>
            <a:r>
              <a:rPr lang="en-US" dirty="0"/>
              <a:t>	Post Rep – Signature block on letter </a:t>
            </a:r>
          </a:p>
          <a:p>
            <a:r>
              <a:rPr lang="en-US" dirty="0"/>
              <a:t>	Title – Displays above signature block </a:t>
            </a:r>
          </a:p>
          <a:p>
            <a:r>
              <a:rPr lang="en-US" dirty="0"/>
              <a:t>	Other Legion Family: Add to letter other Legion Family affiliated with your post. </a:t>
            </a:r>
          </a:p>
          <a:p>
            <a:endParaRPr lang="en-US" dirty="0"/>
          </a:p>
          <a:p>
            <a:r>
              <a:rPr lang="en-US" dirty="0"/>
              <a:t>No labels needed! The letter will include the mailing name and address at the bottom of the letter so it folds to fit inside standard #10 window envelopes. </a:t>
            </a:r>
          </a:p>
          <a:p>
            <a:endParaRPr lang="en-US" dirty="0"/>
          </a:p>
          <a:p>
            <a:r>
              <a:rPr lang="en-US" dirty="0"/>
              <a:t>Export letter to a PDF file and print using the Export icon. </a:t>
            </a:r>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55</a:t>
            </a:fld>
            <a:endParaRPr lang="en-US" dirty="0"/>
          </a:p>
        </p:txBody>
      </p:sp>
    </p:spTree>
    <p:extLst>
      <p:ext uri="{BB962C8B-B14F-4D97-AF65-F5344CB8AC3E}">
        <p14:creationId xmlns:p14="http://schemas.microsoft.com/office/powerpoint/2010/main" val="32628102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letter will include information selected.  **Notice the 3</a:t>
            </a:r>
            <a:r>
              <a:rPr lang="en-US" baseline="30000" dirty="0"/>
              <a:t>rd</a:t>
            </a:r>
            <a:r>
              <a:rPr lang="en-US" baseline="0" dirty="0"/>
              <a:t> paragraph.  This paragraph includes the organizations your post supports.  If None is selected, the first sentence of this  paragraph will be excluded.</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56</a:t>
            </a:fld>
            <a:endParaRPr lang="en-US" dirty="0"/>
          </a:p>
        </p:txBody>
      </p:sp>
    </p:spTree>
    <p:extLst>
      <p:ext uri="{BB962C8B-B14F-4D97-AF65-F5344CB8AC3E}">
        <p14:creationId xmlns:p14="http://schemas.microsoft.com/office/powerpoint/2010/main" val="36791914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09">
              <a:defRPr/>
            </a:pPr>
            <a:r>
              <a:rPr lang="en-US" dirty="0"/>
              <a:t>The bottom of the letter includes </a:t>
            </a:r>
            <a:r>
              <a:rPr lang="en-US" baseline="0" dirty="0"/>
              <a:t>a signature block requesting transfer into the target post. NOTE:  This letter does not replace the Data Change Form currently used to transfer members.  Continue to complete the form, write “per member’s request” on the form and attach a copy of the letter.  Transfers continue to go through the state headquarters.</a:t>
            </a:r>
            <a:endParaRPr lang="en-US" dirty="0"/>
          </a:p>
          <a:p>
            <a:pPr defTabSz="956009">
              <a:defRPr/>
            </a:pPr>
            <a:endParaRPr lang="en-US" baseline="0" dirty="0"/>
          </a:p>
          <a:p>
            <a:r>
              <a:rPr lang="en-US" dirty="0"/>
              <a:t>The</a:t>
            </a:r>
            <a:r>
              <a:rPr lang="en-US" baseline="0" dirty="0"/>
              <a:t> letter also includes </a:t>
            </a:r>
            <a:r>
              <a:rPr lang="en-US" dirty="0"/>
              <a:t>information</a:t>
            </a:r>
            <a:r>
              <a:rPr lang="en-US" baseline="0" dirty="0"/>
              <a:t> currently on file at National Headquarters.  This allows the member to correct any information needed.  It also includes</a:t>
            </a:r>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57</a:t>
            </a:fld>
            <a:endParaRPr lang="en-US" dirty="0"/>
          </a:p>
        </p:txBody>
      </p:sp>
    </p:spTree>
    <p:extLst>
      <p:ext uri="{BB962C8B-B14F-4D97-AF65-F5344CB8AC3E}">
        <p14:creationId xmlns:p14="http://schemas.microsoft.com/office/powerpoint/2010/main" val="33271722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letter has an address block at the bottom of the page.  This allows you to use standard #10 window envelopes.  No need to print labels.</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58</a:t>
            </a:fld>
            <a:endParaRPr lang="en-US" dirty="0"/>
          </a:p>
        </p:txBody>
      </p:sp>
    </p:spTree>
    <p:extLst>
      <p:ext uri="{BB962C8B-B14F-4D97-AF65-F5344CB8AC3E}">
        <p14:creationId xmlns:p14="http://schemas.microsoft.com/office/powerpoint/2010/main" val="2063715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 Members in my Area is also</a:t>
            </a:r>
            <a:r>
              <a:rPr lang="en-US" baseline="0" dirty="0"/>
              <a:t> available in the Tools section.  This listing allows you another way to select members who are currently in expired status or belong to the state headquarters post base on the criteria entered.</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59</a:t>
            </a:fld>
            <a:endParaRPr lang="en-US" dirty="0"/>
          </a:p>
        </p:txBody>
      </p:sp>
    </p:spTree>
    <p:extLst>
      <p:ext uri="{BB962C8B-B14F-4D97-AF65-F5344CB8AC3E}">
        <p14:creationId xmlns:p14="http://schemas.microsoft.com/office/powerpoint/2010/main" val="3140855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sort options you can select</a:t>
            </a:r>
            <a:r>
              <a:rPr lang="en-US" baseline="0" dirty="0"/>
              <a:t> one or multiple zip codes and last paid year.  The available posts search allows you to select only people in the headquarters post.  </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60</a:t>
            </a:fld>
            <a:endParaRPr lang="en-US" dirty="0"/>
          </a:p>
        </p:txBody>
      </p:sp>
    </p:spTree>
    <p:extLst>
      <p:ext uri="{BB962C8B-B14F-4D97-AF65-F5344CB8AC3E}">
        <p14:creationId xmlns:p14="http://schemas.microsoft.com/office/powerpoint/2010/main" val="160288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 is the</a:t>
            </a:r>
            <a:r>
              <a:rPr lang="en-US" baseline="0" dirty="0"/>
              <a:t> log in page for Posts, Districts, Counties, and Departments.    Once the request is processed by National staff an email is sent to the contact to register the site.  During the registration process a user name is assigned and a password is created by the user.</a:t>
            </a:r>
          </a:p>
          <a:p>
            <a:pPr eaLnBrk="1" hangingPunct="1">
              <a:spcBef>
                <a:spcPct val="0"/>
              </a:spcBef>
            </a:pPr>
            <a:endParaRPr lang="en-US" baseline="0" dirty="0"/>
          </a:p>
          <a:p>
            <a:pPr eaLnBrk="1" hangingPunct="1">
              <a:spcBef>
                <a:spcPct val="0"/>
              </a:spcBef>
            </a:pPr>
            <a:r>
              <a:rPr lang="en-US" dirty="0"/>
              <a:t>After</a:t>
            </a:r>
            <a:r>
              <a:rPr lang="en-US" baseline="0" dirty="0"/>
              <a:t> the</a:t>
            </a:r>
            <a:r>
              <a:rPr lang="en-US" dirty="0"/>
              <a:t> myLegion site</a:t>
            </a:r>
            <a:r>
              <a:rPr lang="en-US" baseline="0" dirty="0"/>
              <a:t> has been registered </a:t>
            </a:r>
            <a:r>
              <a:rPr lang="en-US" dirty="0"/>
              <a:t>you will enter the user name and password and click on the Log In button.  Once you register you will not have to re-register.  As new officers</a:t>
            </a:r>
            <a:r>
              <a:rPr lang="en-US" baseline="0" dirty="0"/>
              <a:t> are</a:t>
            </a:r>
            <a:r>
              <a:rPr lang="en-US" dirty="0"/>
              <a:t> assigned the</a:t>
            </a:r>
            <a:r>
              <a:rPr lang="en-US" baseline="0" dirty="0"/>
              <a:t> site will transfer from the old officer to the new officer upon</a:t>
            </a:r>
            <a:r>
              <a:rPr lang="en-US" dirty="0"/>
              <a:t> logging in.</a:t>
            </a:r>
          </a:p>
          <a:p>
            <a:pPr eaLnBrk="1" hangingPunct="1">
              <a:spcBef>
                <a:spcPct val="0"/>
              </a:spcBef>
            </a:pPr>
            <a:endParaRPr lang="en-US" dirty="0"/>
          </a:p>
          <a:p>
            <a:pPr eaLnBrk="1" hangingPunct="1">
              <a:spcBef>
                <a:spcPct val="0"/>
              </a:spcBef>
            </a:pPr>
            <a:r>
              <a:rPr lang="en-US" u="sng" dirty="0">
                <a:solidFill>
                  <a:srgbClr val="FF0000"/>
                </a:solidFill>
              </a:rPr>
              <a:t>FAQ:  The</a:t>
            </a:r>
            <a:r>
              <a:rPr lang="en-US" u="sng" baseline="0" dirty="0">
                <a:solidFill>
                  <a:srgbClr val="FF0000"/>
                </a:solidFill>
              </a:rPr>
              <a:t> previous administrator doesn’t know the user name and password / the previous administrator left and cannot be reached, how do we get the user name and password?</a:t>
            </a:r>
          </a:p>
          <a:p>
            <a:pPr eaLnBrk="1" hangingPunct="1">
              <a:spcBef>
                <a:spcPct val="0"/>
              </a:spcBef>
            </a:pPr>
            <a:r>
              <a:rPr lang="en-US" baseline="0" dirty="0">
                <a:solidFill>
                  <a:srgbClr val="FF0000"/>
                </a:solidFill>
              </a:rPr>
              <a:t>Answer:     Call National’s customer service toll free number and ask for myLegion assistance.  NOTE:  The user name and password will only be provided to the site administrator.  The administrator must make the call even if he/she is not the actual person who will be using the site.</a:t>
            </a:r>
            <a:endParaRPr lang="en-US" dirty="0">
              <a:solidFill>
                <a:srgbClr val="FF0000"/>
              </a:solidFill>
            </a:endParaRP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BA64FE-3C9E-439D-A4F5-F608F1681A27}" type="slidenum">
              <a:rPr lang="en-US" smtClean="0"/>
              <a:pPr fontAlgn="base">
                <a:spcBef>
                  <a:spcPct val="0"/>
                </a:spcBef>
                <a:spcAft>
                  <a:spcPct val="0"/>
                </a:spcAft>
                <a:defRPr/>
              </a:pPr>
              <a:t>6</a:t>
            </a:fld>
            <a:endParaRPr lang="en-US" dirty="0"/>
          </a:p>
        </p:txBody>
      </p:sp>
      <p:sp>
        <p:nvSpPr>
          <p:cNvPr id="52229"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584069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a:t>
            </a:r>
            <a:r>
              <a:rPr lang="en-US" baseline="0" dirty="0"/>
              <a:t> works similar to mailing labels.  Select the report.  Note that this report is also available in the downloads area.</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61</a:t>
            </a:fld>
            <a:endParaRPr lang="en-US" dirty="0"/>
          </a:p>
        </p:txBody>
      </p:sp>
    </p:spTree>
    <p:extLst>
      <p:ext uri="{BB962C8B-B14F-4D97-AF65-F5344CB8AC3E}">
        <p14:creationId xmlns:p14="http://schemas.microsoft.com/office/powerpoint/2010/main" val="4106997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set the criteria.  Using the pull down menu, select desired</a:t>
            </a:r>
            <a:r>
              <a:rPr lang="en-US" baseline="0" dirty="0"/>
              <a:t> status.  This report allows you include or suppress undeliverable addresses.  Select View Report button.</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62</a:t>
            </a:fld>
            <a:endParaRPr lang="en-US" dirty="0"/>
          </a:p>
        </p:txBody>
      </p:sp>
    </p:spTree>
    <p:extLst>
      <p:ext uri="{BB962C8B-B14F-4D97-AF65-F5344CB8AC3E}">
        <p14:creationId xmlns:p14="http://schemas.microsoft.com/office/powerpoint/2010/main" val="28874757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roster</a:t>
            </a:r>
            <a:r>
              <a:rPr lang="en-US" baseline="0" dirty="0"/>
              <a:t> report will look like this.  Using the Export icon, select the file type.</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63</a:t>
            </a:fld>
            <a:endParaRPr lang="en-US" dirty="0"/>
          </a:p>
        </p:txBody>
      </p:sp>
    </p:spTree>
    <p:extLst>
      <p:ext uri="{BB962C8B-B14F-4D97-AF65-F5344CB8AC3E}">
        <p14:creationId xmlns:p14="http://schemas.microsoft.com/office/powerpoint/2010/main" val="128101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Americans are on the move, and Legionnaires are no exception. National Headquarters’ Project Stay Active helps local posts maintain contact with members who move into your area. When moving into your area, the post should contact and welcome the member to the area. This is an ideal time to offer assistance and to invite the member to visit your post. </a:t>
            </a:r>
          </a:p>
          <a:p>
            <a:r>
              <a:rPr lang="en-US" dirty="0"/>
              <a:t>In many cases, the Legionnaire may wish to transfer membership to a post in the community. As may be expected, some of these Legionnaires are involved in temporary moves, some may have a life membership “back home,” and others may have sentimental feelings toward their hometown post. However, many of them will be receptive to an offer to transfer to your post when asked. </a:t>
            </a:r>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64</a:t>
            </a:fld>
            <a:endParaRPr lang="en-US" dirty="0"/>
          </a:p>
        </p:txBody>
      </p:sp>
    </p:spTree>
    <p:extLst>
      <p:ext uri="{BB962C8B-B14F-4D97-AF65-F5344CB8AC3E}">
        <p14:creationId xmlns:p14="http://schemas.microsoft.com/office/powerpoint/2010/main" val="32076128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zip code, distance and days back of the reported move.  This report allows you to go 45 days back.</a:t>
            </a:r>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65</a:t>
            </a:fld>
            <a:endParaRPr lang="en-US" dirty="0"/>
          </a:p>
        </p:txBody>
      </p:sp>
    </p:spTree>
    <p:extLst>
      <p:ext uri="{BB962C8B-B14F-4D97-AF65-F5344CB8AC3E}">
        <p14:creationId xmlns:p14="http://schemas.microsoft.com/office/powerpoint/2010/main" val="8471179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tools section includes publishing tools to post a message, upload an image or picture that will appear as their page profile in the chat forums, and create and upload a newsletter.  The Find Members in my Area helps identify potential members by retrieving lists of Expired and DMS members eligible for transfer.  The Global Membership lookup allows you search any member using their ID# or name and post to assist with member transfers and SAL and Aux eligibility.</a:t>
            </a:r>
          </a:p>
          <a:p>
            <a:endParaRPr lang="en-US" dirty="0"/>
          </a:p>
          <a:p>
            <a:pPr defTabSz="956009">
              <a:defRPr/>
            </a:pPr>
            <a:r>
              <a:rPr lang="en-US" dirty="0"/>
              <a:t>The District and County site has the same tools with the exception of publishing message and newsletter.</a:t>
            </a:r>
          </a:p>
          <a:p>
            <a:pPr defTabSz="956009">
              <a:defRPr/>
            </a:pPr>
            <a:r>
              <a:rPr lang="en-US" dirty="0"/>
              <a:t>The next</a:t>
            </a:r>
            <a:r>
              <a:rPr lang="en-US" baseline="0" dirty="0"/>
              <a:t> section to cover is Tools.  It includes Publish Post Message, Image, Newsletter, Find Members in my Area, and Global Member Lookup.</a:t>
            </a:r>
          </a:p>
          <a:p>
            <a:pPr defTabSz="956009">
              <a:defRPr/>
            </a:pPr>
            <a:endParaRPr lang="en-US" baseline="0" dirty="0"/>
          </a:p>
          <a:p>
            <a:pPr defTabSz="956009">
              <a:defRPr/>
            </a:pPr>
            <a:r>
              <a:rPr lang="en-US" baseline="0" dirty="0"/>
              <a:t>*** Publish Message and Newsletter is only available at the post level.</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66</a:t>
            </a:fld>
            <a:endParaRPr lang="en-US" dirty="0"/>
          </a:p>
        </p:txBody>
      </p:sp>
    </p:spTree>
    <p:extLst>
      <p:ext uri="{BB962C8B-B14F-4D97-AF65-F5344CB8AC3E}">
        <p14:creationId xmlns:p14="http://schemas.microsoft.com/office/powerpoint/2010/main" val="42936040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09">
              <a:defRPr/>
            </a:pPr>
            <a:r>
              <a:rPr lang="en-US" baseline="0" dirty="0"/>
              <a:t>Where will these images be displayed?</a:t>
            </a:r>
          </a:p>
          <a:p>
            <a:pPr defTabSz="956009">
              <a:defRPr/>
            </a:pPr>
            <a:endParaRPr lang="en-US" baseline="0" dirty="0"/>
          </a:p>
          <a:p>
            <a:pPr defTabSz="956009">
              <a:defRPr/>
            </a:pPr>
            <a:r>
              <a:rPr lang="en-US" baseline="0" dirty="0"/>
              <a:t>***Messages will be seen on the members myLegion page and Find a Post tool through www.legion.org.</a:t>
            </a:r>
          </a:p>
          <a:p>
            <a:pPr defTabSz="956009">
              <a:defRPr/>
            </a:pPr>
            <a:endParaRPr lang="en-US" baseline="0" dirty="0"/>
          </a:p>
          <a:p>
            <a:pPr defTabSz="956009">
              <a:defRPr/>
            </a:pPr>
            <a:r>
              <a:rPr lang="en-US" baseline="0" dirty="0"/>
              <a:t>***Uploaded images such as The American Legion Emblem or picture of Post/District/County Commander is displayed in the officer’s forum and with the post message.</a:t>
            </a:r>
          </a:p>
          <a:p>
            <a:pPr defTabSz="956009">
              <a:defRPr/>
            </a:pPr>
            <a:endParaRPr lang="en-US" dirty="0"/>
          </a:p>
          <a:p>
            <a:r>
              <a:rPr lang="en-US" dirty="0"/>
              <a:t>***Posts</a:t>
            </a:r>
            <a:r>
              <a:rPr lang="en-US" baseline="0" dirty="0"/>
              <a:t> can u</a:t>
            </a:r>
            <a:r>
              <a:rPr lang="en-US" dirty="0"/>
              <a:t>ploaded Newsletters where</a:t>
            </a:r>
            <a:r>
              <a:rPr lang="en-US" baseline="0" dirty="0"/>
              <a:t> members who have registered myLegion members sites can see them.  The newsletter is also linked to the post information from www.legion.org’s  post locator tool.</a:t>
            </a:r>
            <a:r>
              <a:rPr lang="en-US" dirty="0"/>
              <a:t> </a:t>
            </a:r>
          </a:p>
          <a:p>
            <a:endParaRPr lang="en-US" baseline="0" dirty="0"/>
          </a:p>
          <a:p>
            <a:endParaRPr lang="en-US" baseline="0" dirty="0"/>
          </a:p>
          <a:p>
            <a:endParaRPr lang="en-US" baseline="0"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67</a:t>
            </a:fld>
            <a:endParaRPr lang="en-US" dirty="0"/>
          </a:p>
        </p:txBody>
      </p:sp>
    </p:spTree>
    <p:extLst>
      <p:ext uri="{BB962C8B-B14F-4D97-AF65-F5344CB8AC3E}">
        <p14:creationId xmlns:p14="http://schemas.microsoft.com/office/powerpoint/2010/main" val="534446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Publishing tools from the post myLegion site can also be seen on</a:t>
            </a:r>
            <a:r>
              <a:rPr lang="en-US" dirty="0"/>
              <a:t> National’s site www.legion.org.  In the upper right hand corner this</a:t>
            </a:r>
            <a:r>
              <a:rPr lang="en-US" baseline="0" dirty="0"/>
              <a:t> search </a:t>
            </a:r>
            <a:r>
              <a:rPr lang="en-US" dirty="0"/>
              <a:t>tool allows anyone to search for a post by</a:t>
            </a:r>
            <a:r>
              <a:rPr lang="en-US" baseline="0" dirty="0"/>
              <a:t> city, state, or zip code</a:t>
            </a:r>
            <a:r>
              <a:rPr lang="en-US" dirty="0"/>
              <a:t>.   ***Once they find your post they can</a:t>
            </a:r>
            <a:r>
              <a:rPr lang="en-US" baseline="0" dirty="0"/>
              <a:t> view your newsletter or click on the link for more information.  To view the published image and message from the post site select the More Info link.</a:t>
            </a:r>
            <a:endParaRPr lang="en-US" dirty="0"/>
          </a:p>
        </p:txBody>
      </p:sp>
      <p:sp>
        <p:nvSpPr>
          <p:cNvPr id="4" name="Header Placeholder 3"/>
          <p:cNvSpPr>
            <a:spLocks noGrp="1"/>
          </p:cNvSpPr>
          <p:nvPr>
            <p:ph type="hdr" sz="quarter"/>
          </p:nvPr>
        </p:nvSpPr>
        <p:spPr/>
        <p:txBody>
          <a:bodyPr/>
          <a:lstStyle/>
          <a:p>
            <a:pPr>
              <a:defRPr/>
            </a:pPr>
            <a:r>
              <a:rPr lang="en-US" dirty="0"/>
              <a:t>myLegion</a:t>
            </a:r>
          </a:p>
        </p:txBody>
      </p:sp>
      <p:sp>
        <p:nvSpPr>
          <p:cNvPr id="5" name="Slide Number Placeholder 4"/>
          <p:cNvSpPr>
            <a:spLocks noGrp="1"/>
          </p:cNvSpPr>
          <p:nvPr>
            <p:ph type="sldNum" sz="quarter" idx="5"/>
          </p:nvPr>
        </p:nvSpPr>
        <p:spPr/>
        <p:txBody>
          <a:bodyPr/>
          <a:lstStyle/>
          <a:p>
            <a:pPr>
              <a:defRPr/>
            </a:pPr>
            <a:fld id="{FCF343F4-79B8-4493-8AEA-2E30E24DB9C2}" type="slidenum">
              <a:rPr lang="en-US" smtClean="0"/>
              <a:pPr>
                <a:defRPr/>
              </a:pPr>
              <a:t>68</a:t>
            </a:fld>
            <a:endParaRPr lang="en-US" dirty="0"/>
          </a:p>
        </p:txBody>
      </p:sp>
    </p:spTree>
    <p:extLst>
      <p:ext uri="{BB962C8B-B14F-4D97-AF65-F5344CB8AC3E}">
        <p14:creationId xmlns:p14="http://schemas.microsoft.com/office/powerpoint/2010/main" val="6053623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Here is where the published image and message are displayed.  Also displayed is post information including post officers, dues and dues remittance address.  Please note it is important to have post information correct as it is published on a public webpage.</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69</a:t>
            </a:fld>
            <a:endParaRPr lang="en-US" dirty="0"/>
          </a:p>
        </p:txBody>
      </p:sp>
    </p:spTree>
    <p:extLst>
      <p:ext uri="{BB962C8B-B14F-4D97-AF65-F5344CB8AC3E}">
        <p14:creationId xmlns:p14="http://schemas.microsoft.com/office/powerpoint/2010/main" val="18119320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Any</a:t>
            </a:r>
            <a:r>
              <a:rPr lang="en-US" baseline="0" dirty="0"/>
              <a:t> questions for the Tools area?</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70</a:t>
            </a:fld>
            <a:endParaRPr lang="en-US" dirty="0"/>
          </a:p>
        </p:txBody>
      </p:sp>
    </p:spTree>
    <p:extLst>
      <p:ext uri="{BB962C8B-B14F-4D97-AF65-F5344CB8AC3E}">
        <p14:creationId xmlns:p14="http://schemas.microsoft.com/office/powerpoint/2010/main" val="412596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Welcome to myLegion.org’s Home page for post officers!  </a:t>
            </a:r>
          </a:p>
          <a:p>
            <a:pPr eaLnBrk="1" hangingPunct="1">
              <a:spcBef>
                <a:spcPct val="0"/>
              </a:spcBef>
            </a:pPr>
            <a:endParaRPr lang="en-US" dirty="0"/>
          </a:p>
          <a:p>
            <a:pPr eaLnBrk="1" hangingPunct="1">
              <a:spcBef>
                <a:spcPct val="0"/>
              </a:spcBef>
            </a:pPr>
            <a:r>
              <a:rPr lang="en-US" dirty="0"/>
              <a:t>***The bulletin board allows National to post information on the site such as frequently asked questions, new features, maintenance alerts, etc.  This bulletin board will be updated periodically.  This provides</a:t>
            </a:r>
            <a:r>
              <a:rPr lang="en-US" baseline="0" dirty="0"/>
              <a:t> national staff the opportunity to display any maintenance alerts, new features, etc.</a:t>
            </a:r>
            <a:endParaRPr lang="en-US" dirty="0"/>
          </a:p>
          <a:p>
            <a:pPr eaLnBrk="1" hangingPunct="1">
              <a:spcBef>
                <a:spcPct val="0"/>
              </a:spcBef>
            </a:pPr>
            <a:endParaRPr lang="en-US" dirty="0"/>
          </a:p>
          <a:p>
            <a:pPr eaLnBrk="1" hangingPunct="1">
              <a:spcBef>
                <a:spcPct val="0"/>
              </a:spcBef>
            </a:pPr>
            <a:r>
              <a:rPr lang="en-US" dirty="0"/>
              <a:t>***Notice the top tool bars Legion, SAL, Downloads, Contact Us, My Account and Log Out.  Clicking</a:t>
            </a:r>
            <a:r>
              <a:rPr lang="en-US" baseline="0" dirty="0"/>
              <a:t> on one of these options takes you to a different area of the site.  Example:  the download area provides reports.</a:t>
            </a:r>
            <a:endParaRPr lang="en-US" dirty="0"/>
          </a:p>
          <a:p>
            <a:pPr eaLnBrk="1" hangingPunct="1">
              <a:spcBef>
                <a:spcPct val="0"/>
              </a:spcBef>
            </a:pPr>
            <a:endParaRPr lang="en-US" dirty="0"/>
          </a:p>
          <a:p>
            <a:pPr eaLnBrk="1" hangingPunct="1">
              <a:spcBef>
                <a:spcPct val="0"/>
              </a:spcBef>
            </a:pPr>
            <a:r>
              <a:rPr lang="en-US" dirty="0"/>
              <a:t>***The Home page opens on the Legion database options.  The left hand</a:t>
            </a:r>
            <a:r>
              <a:rPr lang="en-US" baseline="0" dirty="0"/>
              <a:t> column provides the general tools available.</a:t>
            </a:r>
            <a:endParaRPr lang="en-US" dirty="0"/>
          </a:p>
          <a:p>
            <a:pPr eaLnBrk="1" hangingPunct="1">
              <a:spcBef>
                <a:spcPct val="0"/>
              </a:spcBef>
            </a:pPr>
            <a:endParaRPr lang="en-US" dirty="0"/>
          </a:p>
          <a:p>
            <a:pPr eaLnBrk="1" hangingPunct="1">
              <a:spcBef>
                <a:spcPct val="0"/>
              </a:spcBef>
            </a:pPr>
            <a:r>
              <a:rPr lang="en-US" dirty="0"/>
              <a:t>This screen shot is from the Post site.  District and County sites vary slightly.  Now</a:t>
            </a:r>
            <a:r>
              <a:rPr lang="en-US" baseline="0" dirty="0"/>
              <a:t> let’s look at the available tools from the Legion area.</a:t>
            </a:r>
            <a:endParaRPr lang="en-US" dirty="0"/>
          </a:p>
          <a:p>
            <a:pPr eaLnBrk="1" hangingPunct="1">
              <a:spcBef>
                <a:spcPct val="0"/>
              </a:spcBef>
            </a:pPr>
            <a:endParaRPr lang="en-US" dirty="0"/>
          </a:p>
          <a:p>
            <a:pPr eaLnBrk="1" hangingPunct="1">
              <a:spcBef>
                <a:spcPct val="0"/>
              </a:spcBef>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66891-2E65-4B93-8561-84CF81DE6E5E}" type="slidenum">
              <a:rPr lang="en-US" smtClean="0"/>
              <a:pPr fontAlgn="base">
                <a:spcBef>
                  <a:spcPct val="0"/>
                </a:spcBef>
                <a:spcAft>
                  <a:spcPct val="0"/>
                </a:spcAft>
                <a:defRPr/>
              </a:pPr>
              <a:t>7</a:t>
            </a:fld>
            <a:endParaRPr lang="en-US" dirty="0"/>
          </a:p>
        </p:txBody>
      </p:sp>
      <p:sp>
        <p:nvSpPr>
          <p:cNvPr id="5530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2287823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myLegion also provides quick access to materials such as the Post Officer Guide, Adjutant’s Manual, and program brochures.  </a:t>
            </a:r>
          </a:p>
          <a:p>
            <a:endParaRPr lang="en-US" dirty="0"/>
          </a:p>
          <a:p>
            <a:r>
              <a:rPr lang="en-US" dirty="0"/>
              <a:t>The Officer’s Forum provides a chat forum to share and discuss membership ideas and concerns with other officers.</a:t>
            </a:r>
          </a:p>
          <a:p>
            <a:r>
              <a:rPr lang="en-US" dirty="0"/>
              <a:t> </a:t>
            </a:r>
          </a:p>
          <a:p>
            <a:r>
              <a:rPr lang="en-US" dirty="0"/>
              <a:t>Materials essential for officers are available in the materials section.   In this</a:t>
            </a:r>
            <a:r>
              <a:rPr lang="en-US" baseline="0" dirty="0"/>
              <a:t> area you will find PDF documents for Officer manuals, brochures and speeches.  There is also an officer’s forum that allows discussion between users.</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71</a:t>
            </a:fld>
            <a:endParaRPr lang="en-US" dirty="0"/>
          </a:p>
        </p:txBody>
      </p:sp>
    </p:spTree>
    <p:extLst>
      <p:ext uri="{BB962C8B-B14F-4D97-AF65-F5344CB8AC3E}">
        <p14:creationId xmlns:p14="http://schemas.microsoft.com/office/powerpoint/2010/main" val="25042185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 the Post Officers manuals section you will find resources for post operations and officer’s guides.</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F5A60-661F-4C5D-8813-A57B6F400184}" type="slidenum">
              <a:rPr lang="en-US" smtClean="0"/>
              <a:pPr fontAlgn="base">
                <a:spcBef>
                  <a:spcPct val="0"/>
                </a:spcBef>
                <a:spcAft>
                  <a:spcPct val="0"/>
                </a:spcAft>
                <a:defRPr/>
              </a:pPr>
              <a:t>72</a:t>
            </a:fld>
            <a:endParaRPr lang="en-US" dirty="0"/>
          </a:p>
        </p:txBody>
      </p:sp>
      <p:sp>
        <p:nvSpPr>
          <p:cNvPr id="7680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42141573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most widely used brochures can also be downloaded.  These brochures can be used to disburse and educate about the many Legion programs offered.</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768EB9-0DDE-4C27-9EF5-D64DDC1AA8CD}" type="slidenum">
              <a:rPr lang="en-US" smtClean="0"/>
              <a:pPr fontAlgn="base">
                <a:spcBef>
                  <a:spcPct val="0"/>
                </a:spcBef>
                <a:spcAft>
                  <a:spcPct val="0"/>
                </a:spcAft>
                <a:defRPr/>
              </a:pPr>
              <a:t>73</a:t>
            </a:fld>
            <a:endParaRPr lang="en-US" dirty="0"/>
          </a:p>
        </p:txBody>
      </p:sp>
      <p:sp>
        <p:nvSpPr>
          <p:cNvPr id="78853"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13467516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Suggested speeches for annual events.  *** Printed versions of</a:t>
            </a:r>
            <a:r>
              <a:rPr lang="en-US" baseline="0" dirty="0"/>
              <a:t> all publications are available from your department.  All these materials can be printed, and copied without National approval.  </a:t>
            </a:r>
            <a:endParaRPr lang="en-US" dirty="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49C256-460F-4D24-B470-A21B5E8EF9B4}" type="slidenum">
              <a:rPr lang="en-US" smtClean="0"/>
              <a:pPr fontAlgn="base">
                <a:spcBef>
                  <a:spcPct val="0"/>
                </a:spcBef>
                <a:spcAft>
                  <a:spcPct val="0"/>
                </a:spcAft>
                <a:defRPr/>
              </a:pPr>
              <a:t>74</a:t>
            </a:fld>
            <a:endParaRPr lang="en-US" dirty="0"/>
          </a:p>
        </p:txBody>
      </p:sp>
      <p:sp>
        <p:nvSpPr>
          <p:cNvPr id="79877"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12208314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mySAL was introduced</a:t>
            </a:r>
            <a:r>
              <a:rPr lang="en-US" baseline="0" dirty="0"/>
              <a:t> at the October meetings in 2013.  This site was created to allow Squadron Adjutant’s their own site to view and edit membership.  It is similar to myLegion with less features.  </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75</a:t>
            </a:fld>
            <a:endParaRPr lang="en-US" dirty="0"/>
          </a:p>
        </p:txBody>
      </p:sp>
    </p:spTree>
    <p:extLst>
      <p:ext uri="{BB962C8B-B14F-4D97-AF65-F5344CB8AC3E}">
        <p14:creationId xmlns:p14="http://schemas.microsoft.com/office/powerpoint/2010/main" val="17572662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Customer support is available through our Customer Service via email, or calling the toll free number.  *** Using the Remote Assistance, National Staff can proxy into your PC to better troubleshoot.  </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044351-0533-4876-B52E-64E5CAFF330F}" type="slidenum">
              <a:rPr lang="en-US" smtClean="0"/>
              <a:pPr fontAlgn="base">
                <a:spcBef>
                  <a:spcPct val="0"/>
                </a:spcBef>
                <a:spcAft>
                  <a:spcPct val="0"/>
                </a:spcAft>
                <a:defRPr/>
              </a:pPr>
              <a:t>76</a:t>
            </a:fld>
            <a:endParaRPr lang="en-US" dirty="0"/>
          </a:p>
        </p:txBody>
      </p:sp>
      <p:sp>
        <p:nvSpPr>
          <p:cNvPr id="8602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36827852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Prior to setting up a Post/District or County site, an authorization from must be submitted for officer verification and department approval. </a:t>
            </a:r>
          </a:p>
          <a:p>
            <a:pPr eaLnBrk="1" hangingPunct="1">
              <a:spcBef>
                <a:spcPct val="0"/>
              </a:spcBef>
            </a:pPr>
            <a:endParaRPr lang="en-US" dirty="0"/>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F3C5-E0E4-403F-A23B-E83D4472920F}" type="slidenum">
              <a:rPr lang="en-US" smtClean="0"/>
              <a:pPr fontAlgn="base">
                <a:spcBef>
                  <a:spcPct val="0"/>
                </a:spcBef>
                <a:spcAft>
                  <a:spcPct val="0"/>
                </a:spcAft>
                <a:defRPr/>
              </a:pPr>
              <a:t>77</a:t>
            </a:fld>
            <a:endParaRPr lang="en-US" dirty="0"/>
          </a:p>
        </p:txBody>
      </p:sp>
      <p:sp>
        <p:nvSpPr>
          <p:cNvPr id="5120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16168713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09">
              <a:defRPr/>
            </a:pPr>
            <a:r>
              <a:rPr lang="en-US" dirty="0"/>
              <a:t>To proceed to the members area, select the link for Members.</a:t>
            </a:r>
          </a:p>
          <a:p>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78</a:t>
            </a:fld>
            <a:endParaRPr lang="en-US" dirty="0"/>
          </a:p>
        </p:txBody>
      </p:sp>
    </p:spTree>
    <p:extLst>
      <p:ext uri="{BB962C8B-B14F-4D97-AF65-F5344CB8AC3E}">
        <p14:creationId xmlns:p14="http://schemas.microsoft.com/office/powerpoint/2010/main" val="3395649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members home page provides quick access to the membership information, The American Legion Magazine, newsletters, charities, and member discounts.  </a:t>
            </a:r>
          </a:p>
          <a:p>
            <a:pPr eaLnBrk="1" hangingPunct="1">
              <a:spcBef>
                <a:spcPct val="0"/>
              </a:spcBef>
            </a:pPr>
            <a:endParaRPr lang="en-US" dirty="0"/>
          </a:p>
          <a:p>
            <a:pPr eaLnBrk="1" hangingPunct="1">
              <a:spcBef>
                <a:spcPct val="0"/>
              </a:spcBef>
            </a:pPr>
            <a:r>
              <a:rPr lang="en-US" baseline="0" dirty="0"/>
              <a:t>If the member is set for renewal, they will be able to renew and print their current membership card through this page.</a:t>
            </a:r>
          </a:p>
          <a:p>
            <a:pPr eaLnBrk="1" hangingPunct="1">
              <a:spcBef>
                <a:spcPct val="0"/>
              </a:spcBef>
            </a:pPr>
            <a:endParaRPr lang="en-US" baseline="0" dirty="0"/>
          </a:p>
          <a:p>
            <a:pPr defTabSz="956009" eaLnBrk="1" hangingPunct="1">
              <a:spcBef>
                <a:spcPct val="0"/>
              </a:spcBef>
              <a:defRPr/>
            </a:pPr>
            <a:r>
              <a:rPr lang="en-US" dirty="0"/>
              <a:t>The</a:t>
            </a:r>
            <a:r>
              <a:rPr lang="en-US" baseline="0" dirty="0"/>
              <a:t> member can also update information from this page in the My Profile area.  Updates on this site will be posted on National’s database.</a:t>
            </a:r>
          </a:p>
          <a:p>
            <a:pPr eaLnBrk="1" hangingPunct="1">
              <a:spcBef>
                <a:spcPct val="0"/>
              </a:spcBef>
            </a:pPr>
            <a:endParaRPr lang="en-US" dirty="0"/>
          </a:p>
          <a:p>
            <a:pPr eaLnBrk="1" hangingPunct="1">
              <a:spcBef>
                <a:spcPct val="0"/>
              </a:spcBef>
            </a:pPr>
            <a:endParaRPr lang="en-US" dirty="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205E86-FD18-4001-BE2B-1EE3026E9599}" type="slidenum">
              <a:rPr lang="en-US" smtClean="0"/>
              <a:pPr fontAlgn="base">
                <a:spcBef>
                  <a:spcPct val="0"/>
                </a:spcBef>
                <a:spcAft>
                  <a:spcPct val="0"/>
                </a:spcAft>
                <a:defRPr/>
              </a:pPr>
              <a:t>79</a:t>
            </a:fld>
            <a:endParaRPr lang="en-US" dirty="0"/>
          </a:p>
        </p:txBody>
      </p:sp>
      <p:sp>
        <p:nvSpPr>
          <p:cNvPr id="88069"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27282384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My</a:t>
            </a:r>
            <a:r>
              <a:rPr lang="en-US" baseline="0" dirty="0"/>
              <a:t> Profile section provides contact information for the member’s post, department and national.  </a:t>
            </a:r>
          </a:p>
          <a:p>
            <a:endParaRPr lang="en-US" baseline="0" dirty="0"/>
          </a:p>
          <a:p>
            <a:r>
              <a:rPr lang="en-US" baseline="0" dirty="0"/>
              <a:t>Using Edit Profile the member can update personal information.  Name, Branch of Service, War Era, Gender, Date of Birth, Email, Phone and Mailing Address.</a:t>
            </a:r>
          </a:p>
          <a:p>
            <a:endParaRPr lang="en-US" baseline="0" dirty="0"/>
          </a:p>
          <a:p>
            <a:r>
              <a:rPr lang="en-US" baseline="0" dirty="0"/>
              <a:t>Member’s can also print their membership card and set up renewal options using Manage Renewal Preferences.</a:t>
            </a:r>
          </a:p>
          <a:p>
            <a:endParaRPr lang="en-US" baseline="0" dirty="0"/>
          </a:p>
          <a:p>
            <a:r>
              <a:rPr lang="en-US" baseline="0" dirty="0"/>
              <a:t>NOTE:  Paid Up For Life members will not have the Manage Renewal Preferences option.</a:t>
            </a:r>
            <a:endParaRPr lang="en-US" dirty="0"/>
          </a:p>
        </p:txBody>
      </p:sp>
      <p:sp>
        <p:nvSpPr>
          <p:cNvPr id="4" name="Header Placeholder 3"/>
          <p:cNvSpPr>
            <a:spLocks noGrp="1"/>
          </p:cNvSpPr>
          <p:nvPr>
            <p:ph type="hdr" sz="quarter" idx="10"/>
          </p:nvPr>
        </p:nvSpPr>
        <p:spPr/>
        <p:txBody>
          <a:bodyPr/>
          <a:lstStyle/>
          <a:p>
            <a:pPr>
              <a:defRPr/>
            </a:pPr>
            <a:r>
              <a:rPr lang="en-US"/>
              <a:t>myLegion</a:t>
            </a:r>
            <a:endParaRPr lang="en-US" dirty="0"/>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80</a:t>
            </a:fld>
            <a:endParaRPr lang="en-US" dirty="0"/>
          </a:p>
        </p:txBody>
      </p:sp>
    </p:spTree>
    <p:extLst>
      <p:ext uri="{BB962C8B-B14F-4D97-AF65-F5344CB8AC3E}">
        <p14:creationId xmlns:p14="http://schemas.microsoft.com/office/powerpoint/2010/main" val="400288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Members/Post Processing section you can: </a:t>
            </a:r>
          </a:p>
          <a:p>
            <a:r>
              <a:rPr lang="en-US" dirty="0"/>
              <a:t>1.) look up members and access all membership information including payment history.  </a:t>
            </a:r>
          </a:p>
          <a:p>
            <a:r>
              <a:rPr lang="en-US" dirty="0"/>
              <a:t>2.) Submit the data change form electronically such as address and email updates.  However you cannot transfer, add or renew members through myLegion.  These transactions must be submitted through the department headquarters.  </a:t>
            </a:r>
          </a:p>
          <a:p>
            <a:r>
              <a:rPr lang="en-US" dirty="0"/>
              <a:t>3.) View and print reports for members who have renewed online.  </a:t>
            </a:r>
          </a:p>
          <a:p>
            <a:r>
              <a:rPr lang="en-US" dirty="0"/>
              <a:t>4.) Post inquiry provides information on file for the post.  </a:t>
            </a:r>
          </a:p>
          <a:p>
            <a:r>
              <a:rPr lang="en-US" dirty="0"/>
              <a:t>5.) Submit their Consolidated Post report electronically. And 6.) view members of your post who have created a myLegion member page.</a:t>
            </a:r>
          </a:p>
          <a:p>
            <a:r>
              <a:rPr lang="en-US" dirty="0"/>
              <a:t>6.) Quick link to Paid Up For Life (PUFL) application.   Not available on the District/County level.</a:t>
            </a:r>
          </a:p>
          <a:p>
            <a:pPr eaLnBrk="1" hangingPunct="1">
              <a:spcBef>
                <a:spcPct val="0"/>
              </a:spcBef>
            </a:pPr>
            <a:r>
              <a:rPr lang="en-US" dirty="0"/>
              <a:t>The member/post processing section is</a:t>
            </a:r>
            <a:r>
              <a:rPr lang="en-US" baseline="0" dirty="0"/>
              <a:t> where you will search and edit member information, produce online renewal reports, look up post information, link to CPR report and view other myLegion users.</a:t>
            </a:r>
            <a:r>
              <a:rPr lang="en-US" dirty="0"/>
              <a:t>  </a:t>
            </a:r>
          </a:p>
          <a:p>
            <a:pPr eaLnBrk="1" hangingPunct="1">
              <a:spcBef>
                <a:spcPct val="0"/>
              </a:spcBef>
            </a:pPr>
            <a:endParaRPr lang="en-US" dirty="0"/>
          </a:p>
          <a:p>
            <a:pPr eaLnBrk="1" hangingPunct="1">
              <a:spcBef>
                <a:spcPct val="0"/>
              </a:spcBef>
            </a:pPr>
            <a:r>
              <a:rPr lang="en-US" dirty="0"/>
              <a:t>*** When searching for members there are 3 options.</a:t>
            </a:r>
            <a:r>
              <a:rPr lang="en-US" baseline="0" dirty="0"/>
              <a:t>  S</a:t>
            </a:r>
            <a:r>
              <a:rPr lang="en-US" dirty="0"/>
              <a:t>electing List All Members will display an alphabetical listing for all members.  You can also search members by  ID# and Name.</a:t>
            </a:r>
          </a:p>
          <a:p>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8</a:t>
            </a:fld>
            <a:endParaRPr lang="en-US" dirty="0"/>
          </a:p>
        </p:txBody>
      </p:sp>
    </p:spTree>
    <p:extLst>
      <p:ext uri="{BB962C8B-B14F-4D97-AF65-F5344CB8AC3E}">
        <p14:creationId xmlns:p14="http://schemas.microsoft.com/office/powerpoint/2010/main" val="16441224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National provides</a:t>
            </a:r>
            <a:r>
              <a:rPr lang="en-US" baseline="0" dirty="0"/>
              <a:t> dedicated customer support staff for myLegion.  To contact staff call the toll free customer service number and ask for myLegion assistance to be transferred to the next available representative.</a:t>
            </a:r>
            <a:endParaRPr lang="en-US" dirty="0"/>
          </a:p>
        </p:txBody>
      </p:sp>
      <p:sp>
        <p:nvSpPr>
          <p:cNvPr id="4" name="Header Placeholder 3"/>
          <p:cNvSpPr>
            <a:spLocks noGrp="1"/>
          </p:cNvSpPr>
          <p:nvPr>
            <p:ph type="hdr" sz="quarter" idx="10"/>
          </p:nvPr>
        </p:nvSpPr>
        <p:spPr/>
        <p:txBody>
          <a:bodyPr/>
          <a:lstStyle/>
          <a:p>
            <a:pPr>
              <a:defRPr/>
            </a:pPr>
            <a:r>
              <a:rPr lang="en-US" dirty="0"/>
              <a:t>myLegion</a:t>
            </a:r>
          </a:p>
        </p:txBody>
      </p:sp>
      <p:sp>
        <p:nvSpPr>
          <p:cNvPr id="5" name="Slide Number Placeholder 4"/>
          <p:cNvSpPr>
            <a:spLocks noGrp="1"/>
          </p:cNvSpPr>
          <p:nvPr>
            <p:ph type="sldNum" sz="quarter" idx="11"/>
          </p:nvPr>
        </p:nvSpPr>
        <p:spPr/>
        <p:txBody>
          <a:bodyPr/>
          <a:lstStyle/>
          <a:p>
            <a:pPr>
              <a:defRPr/>
            </a:pPr>
            <a:fld id="{A7B3AECC-9F30-4FD0-977B-220C7CE9B60B}" type="slidenum">
              <a:rPr lang="en-US" smtClean="0"/>
              <a:pPr>
                <a:defRPr/>
              </a:pPr>
              <a:t>81</a:t>
            </a:fld>
            <a:endParaRPr lang="en-US" dirty="0"/>
          </a:p>
        </p:txBody>
      </p:sp>
    </p:spTree>
    <p:extLst>
      <p:ext uri="{BB962C8B-B14F-4D97-AF65-F5344CB8AC3E}">
        <p14:creationId xmlns:p14="http://schemas.microsoft.com/office/powerpoint/2010/main" val="232988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are four sections to Member Information.   The Member information section displays standard data national maintains in their membership system.</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22F32-B891-4084-BE46-E9379F291E4F}" type="slidenum">
              <a:rPr lang="en-US" smtClean="0"/>
              <a:pPr fontAlgn="base">
                <a:spcBef>
                  <a:spcPct val="0"/>
                </a:spcBef>
                <a:spcAft>
                  <a:spcPct val="0"/>
                </a:spcAft>
                <a:defRPr/>
              </a:pPr>
              <a:t>9</a:t>
            </a:fld>
            <a:endParaRPr lang="en-US" dirty="0"/>
          </a:p>
        </p:txBody>
      </p:sp>
      <p:sp>
        <p:nvSpPr>
          <p:cNvPr id="59397"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myLegion</a:t>
            </a:r>
          </a:p>
        </p:txBody>
      </p:sp>
    </p:spTree>
    <p:extLst>
      <p:ext uri="{BB962C8B-B14F-4D97-AF65-F5344CB8AC3E}">
        <p14:creationId xmlns:p14="http://schemas.microsoft.com/office/powerpoint/2010/main" val="386250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BCCF003-00E3-4193-8441-AF717D8C8939}" type="datetime1">
              <a:rPr lang="en-US" smtClean="0"/>
              <a:pPr>
                <a:defRPr/>
              </a:pPr>
              <a:t>1/23/2018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FAB1741-55AF-438F-8855-3A7FD53D7B69}"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77A7A68-0E84-4645-8345-C082B7048E4F}" type="datetime1">
              <a:rPr lang="en-US" smtClean="0"/>
              <a:pPr>
                <a:defRPr/>
              </a:pPr>
              <a:t>1/23/2018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7E90B4-B22C-4F54-A9DB-4F82989F692E}"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AD2F48-5AD7-452B-A8B0-4C457854B98E}" type="datetime1">
              <a:rPr lang="en-US" smtClean="0"/>
              <a:pPr>
                <a:defRPr/>
              </a:pPr>
              <a:t>1/23/2018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310A21-C32C-49E8-9F6D-9F063C5BCD4E}"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FF0C51B-2B25-42F4-B2C1-7319C30B3028}" type="datetime1">
              <a:rPr lang="en-US" smtClean="0"/>
              <a:pPr>
                <a:defRPr/>
              </a:pPr>
              <a:t>1/23/2018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6D3DDC-62C2-454C-AAA4-7F10F5BEF742}"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D98F941-0F02-4720-A08D-F0DC8FF1DD06}" type="datetime1">
              <a:rPr lang="en-US" smtClean="0"/>
              <a:pPr>
                <a:defRPr/>
              </a:pPr>
              <a:t>1/23/2018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CAF06D8-AD01-4F3B-A888-67C87C687390}"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655800E-8A89-4B5C-AF21-4F73EBAA9F0C}" type="datetime1">
              <a:rPr lang="en-US" smtClean="0"/>
              <a:pPr>
                <a:defRPr/>
              </a:pPr>
              <a:t>1/23/2018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045850D-A7AC-48DD-859B-A07D6EBB0E3B}"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DA59CEB-A2C2-4E35-BB9A-1A36F1639555}" type="datetime1">
              <a:rPr lang="en-US" smtClean="0"/>
              <a:pPr>
                <a:defRPr/>
              </a:pPr>
              <a:t>1/23/2018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F6BF828-F993-4179-8FC1-21F65ADC2562}"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6B13E30-E866-4EC5-8460-07EBD174C722}" type="datetime1">
              <a:rPr lang="en-US" smtClean="0"/>
              <a:pPr>
                <a:defRPr/>
              </a:pPr>
              <a:t>1/23/2018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C12845-C21F-4F90-8E21-7C0BE4505127}"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644806-D3E3-4A51-B79E-F69CE214A52C}" type="datetime1">
              <a:rPr lang="en-US" smtClean="0"/>
              <a:pPr>
                <a:defRPr/>
              </a:pPr>
              <a:t>1/23/2018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815B079-4298-427D-8442-85631BDEF2FF}"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E58199D-F31D-4DED-8515-A07EB9890C39}" type="datetime1">
              <a:rPr lang="en-US" smtClean="0"/>
              <a:pPr>
                <a:defRPr/>
              </a:pPr>
              <a:t>1/23/2018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592D5DE-C371-4B06-BE6A-A7D0E546F6F5}"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0C378D2-1B78-40F4-A3ED-D1A389AE0290}" type="datetime1">
              <a:rPr lang="en-US" smtClean="0"/>
              <a:pPr>
                <a:defRPr/>
              </a:pPr>
              <a:t>1/23/2018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AC8E627-83CB-4EC6-B00B-C83BA2A78566}"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5DA922-45D2-4E2E-ACD0-AF220AF56E5C}" type="datetime1">
              <a:rPr lang="en-US" smtClean="0"/>
              <a:pPr>
                <a:defRPr/>
              </a:pPr>
              <a:t>1/23/2018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61CE19-FB75-4AFD-88BB-869418874D7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34.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hyperlink" Target="http://www.legion.org/"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172200"/>
            <a:ext cx="457200" cy="457200"/>
          </a:xfrm>
        </p:spPr>
        <p:txBody>
          <a:bodyPr/>
          <a:lstStyle/>
          <a:p>
            <a:pPr>
              <a:defRPr/>
            </a:pPr>
            <a:fld id="{7DF4AC2C-BF81-48A1-9950-BA9049A70EFA}" type="slidenum">
              <a:rPr lang="en-US" smtClean="0"/>
              <a:pPr>
                <a:defRPr/>
              </a:pPr>
              <a:t>1</a:t>
            </a:fld>
            <a:endParaRPr lang="en-US" dirty="0"/>
          </a:p>
        </p:txBody>
      </p:sp>
      <p:sp>
        <p:nvSpPr>
          <p:cNvPr id="6147" name="TextBox 2"/>
          <p:cNvSpPr txBox="1">
            <a:spLocks noChangeArrowheads="1"/>
          </p:cNvSpPr>
          <p:nvPr/>
        </p:nvSpPr>
        <p:spPr bwMode="auto">
          <a:xfrm>
            <a:off x="381000" y="2294215"/>
            <a:ext cx="8305800" cy="2215991"/>
          </a:xfrm>
          <a:prstGeom prst="rect">
            <a:avLst/>
          </a:prstGeom>
          <a:noFill/>
          <a:ln w="9525">
            <a:noFill/>
            <a:miter lim="800000"/>
            <a:headEnd/>
            <a:tailEnd/>
          </a:ln>
        </p:spPr>
        <p:txBody>
          <a:bodyPr>
            <a:spAutoFit/>
          </a:bodyPr>
          <a:lstStyle/>
          <a:p>
            <a:pPr algn="ctr"/>
            <a:r>
              <a:rPr lang="en-US" sz="6600" dirty="0"/>
              <a:t>myLegion.org</a:t>
            </a:r>
          </a:p>
          <a:p>
            <a:pPr algn="ctr"/>
            <a:endParaRPr lang="en-US" sz="3600" dirty="0"/>
          </a:p>
          <a:p>
            <a:pPr algn="ctr"/>
            <a:endParaRPr lang="en-US" sz="3600" dirty="0"/>
          </a:p>
        </p:txBody>
      </p:sp>
      <p:pic>
        <p:nvPicPr>
          <p:cNvPr id="6148" name="Picture 3" descr="AmerLegion Emblem_LARGE.jpg"/>
          <p:cNvPicPr>
            <a:picLocks noChangeAspect="1"/>
          </p:cNvPicPr>
          <p:nvPr/>
        </p:nvPicPr>
        <p:blipFill>
          <a:blip r:embed="rId3" cstate="print"/>
          <a:srcRect/>
          <a:stretch>
            <a:fillRect/>
          </a:stretch>
        </p:blipFill>
        <p:spPr bwMode="auto">
          <a:xfrm>
            <a:off x="3429001" y="457201"/>
            <a:ext cx="1828800" cy="1828800"/>
          </a:xfrm>
          <a:prstGeom prst="rect">
            <a:avLst/>
          </a:prstGeom>
          <a:noFill/>
          <a:ln w="9525">
            <a:noFill/>
            <a:miter lim="800000"/>
            <a:headEnd/>
            <a:tailEnd/>
          </a:ln>
        </p:spPr>
      </p:pic>
      <p:sp>
        <p:nvSpPr>
          <p:cNvPr id="6" name="TextBox 5">
            <a:extLst>
              <a:ext uri="{FF2B5EF4-FFF2-40B4-BE49-F238E27FC236}">
                <a16:creationId xmlns:a16="http://schemas.microsoft.com/office/drawing/2014/main" id="{C97B1C1C-0723-497F-896C-D5835C8DAB7E}"/>
              </a:ext>
            </a:extLst>
          </p:cNvPr>
          <p:cNvSpPr txBox="1"/>
          <p:nvPr/>
        </p:nvSpPr>
        <p:spPr>
          <a:xfrm>
            <a:off x="381000" y="6096000"/>
            <a:ext cx="2514600" cy="261610"/>
          </a:xfrm>
          <a:prstGeom prst="rect">
            <a:avLst/>
          </a:prstGeom>
          <a:noFill/>
        </p:spPr>
        <p:txBody>
          <a:bodyPr wrap="square" rtlCol="0">
            <a:spAutoFit/>
          </a:bodyPr>
          <a:lstStyle/>
          <a:p>
            <a:r>
              <a:rPr lang="en-US" sz="1100" dirty="0"/>
              <a:t>Updated January 19, 2018</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57200" y="0"/>
            <a:ext cx="8153400" cy="7783246"/>
          </a:xfrm>
          <a:prstGeom prst="rect">
            <a:avLst/>
          </a:prstGeom>
          <a:noFill/>
          <a:ln w="9525">
            <a:noFill/>
            <a:miter lim="800000"/>
            <a:headEnd/>
            <a:tailEnd/>
          </a:ln>
        </p:spPr>
      </p:pic>
      <p:sp>
        <p:nvSpPr>
          <p:cNvPr id="7" name="Slide Number Placeholder 6"/>
          <p:cNvSpPr>
            <a:spLocks noGrp="1"/>
          </p:cNvSpPr>
          <p:nvPr>
            <p:ph type="sldNum" sz="quarter" idx="12"/>
          </p:nvPr>
        </p:nvSpPr>
        <p:spPr>
          <a:xfrm>
            <a:off x="8305800" y="6172200"/>
            <a:ext cx="457200" cy="457200"/>
          </a:xfrm>
        </p:spPr>
        <p:txBody>
          <a:bodyPr/>
          <a:lstStyle/>
          <a:p>
            <a:pPr>
              <a:defRPr/>
            </a:pPr>
            <a:fld id="{EEA1AC69-C240-4214-A673-5EC949944AB7}" type="slidenum">
              <a:rPr lang="en-US"/>
              <a:pPr>
                <a:defRPr/>
              </a:pPr>
              <a:t>10</a:t>
            </a:fld>
            <a:endParaRPr lang="en-US" dirty="0"/>
          </a:p>
        </p:txBody>
      </p:sp>
      <p:sp>
        <p:nvSpPr>
          <p:cNvPr id="9" name="Rounded Rectangle 8"/>
          <p:cNvSpPr/>
          <p:nvPr/>
        </p:nvSpPr>
        <p:spPr>
          <a:xfrm>
            <a:off x="4495800" y="1295400"/>
            <a:ext cx="17526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457200"/>
            <a:ext cx="9495990" cy="3810000"/>
          </a:xfrm>
          <a:prstGeom prst="rect">
            <a:avLst/>
          </a:prstGeom>
          <a:noFill/>
          <a:ln w="9525">
            <a:noFill/>
            <a:miter lim="800000"/>
            <a:headEnd/>
            <a:tailEnd/>
          </a:ln>
        </p:spPr>
      </p:pic>
      <p:sp>
        <p:nvSpPr>
          <p:cNvPr id="7" name="Slide Number Placeholder 6"/>
          <p:cNvSpPr>
            <a:spLocks noGrp="1"/>
          </p:cNvSpPr>
          <p:nvPr>
            <p:ph type="sldNum" sz="quarter" idx="12"/>
          </p:nvPr>
        </p:nvSpPr>
        <p:spPr>
          <a:xfrm>
            <a:off x="8458200" y="6172200"/>
            <a:ext cx="457200" cy="457200"/>
          </a:xfrm>
        </p:spPr>
        <p:txBody>
          <a:bodyPr/>
          <a:lstStyle/>
          <a:p>
            <a:pPr>
              <a:defRPr/>
            </a:pPr>
            <a:fld id="{4524AE9B-3A45-448A-8BB3-F1BDB1804E29}" type="slidenum">
              <a:rPr lang="en-US"/>
              <a:pPr>
                <a:defRPr/>
              </a:pPr>
              <a:t>11</a:t>
            </a:fld>
            <a:endParaRPr lang="en-US" dirty="0"/>
          </a:p>
        </p:txBody>
      </p:sp>
      <p:sp>
        <p:nvSpPr>
          <p:cNvPr id="10" name="Rounded Rectangle 9"/>
          <p:cNvSpPr/>
          <p:nvPr/>
        </p:nvSpPr>
        <p:spPr>
          <a:xfrm>
            <a:off x="5334000" y="1676400"/>
            <a:ext cx="20574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457200"/>
            <a:ext cx="9075737" cy="5353050"/>
          </a:xfrm>
          <a:prstGeom prst="rect">
            <a:avLst/>
          </a:prstGeom>
          <a:noFill/>
          <a:ln w="9525">
            <a:noFill/>
            <a:miter lim="800000"/>
            <a:headEnd/>
            <a:tailEnd/>
          </a:ln>
        </p:spPr>
      </p:pic>
      <p:sp>
        <p:nvSpPr>
          <p:cNvPr id="7" name="Slide Number Placeholder 6"/>
          <p:cNvSpPr>
            <a:spLocks noGrp="1"/>
          </p:cNvSpPr>
          <p:nvPr>
            <p:ph type="sldNum" sz="quarter" idx="12"/>
          </p:nvPr>
        </p:nvSpPr>
        <p:spPr>
          <a:xfrm>
            <a:off x="8534400" y="6172200"/>
            <a:ext cx="457200" cy="457200"/>
          </a:xfrm>
        </p:spPr>
        <p:txBody>
          <a:bodyPr/>
          <a:lstStyle/>
          <a:p>
            <a:pPr>
              <a:defRPr/>
            </a:pPr>
            <a:fld id="{4040C245-6C05-4C55-AD72-D11079DF7C31}" type="slidenum">
              <a:rPr lang="en-US"/>
              <a:pPr>
                <a:defRPr/>
              </a:pPr>
              <a:t>12</a:t>
            </a:fld>
            <a:endParaRPr lang="en-US" dirty="0"/>
          </a:p>
        </p:txBody>
      </p:sp>
      <p:sp>
        <p:nvSpPr>
          <p:cNvPr id="10" name="Rounded Rectangle 9"/>
          <p:cNvSpPr/>
          <p:nvPr/>
        </p:nvSpPr>
        <p:spPr>
          <a:xfrm>
            <a:off x="7315200" y="1600200"/>
            <a:ext cx="16002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13</a:t>
            </a:fld>
            <a:endParaRPr lang="en-US" dirty="0"/>
          </a:p>
        </p:txBody>
      </p:sp>
      <p:sp>
        <p:nvSpPr>
          <p:cNvPr id="4" name="TextBox 4"/>
          <p:cNvSpPr txBox="1">
            <a:spLocks noChangeArrowheads="1"/>
          </p:cNvSpPr>
          <p:nvPr/>
        </p:nvSpPr>
        <p:spPr bwMode="auto">
          <a:xfrm>
            <a:off x="762000" y="838200"/>
            <a:ext cx="7620000" cy="3785652"/>
          </a:xfrm>
          <a:prstGeom prst="rect">
            <a:avLst/>
          </a:prstGeom>
          <a:noFill/>
          <a:ln w="9525">
            <a:noFill/>
            <a:miter lim="800000"/>
            <a:headEnd/>
            <a:tailEnd/>
          </a:ln>
        </p:spPr>
        <p:txBody>
          <a:bodyPr wrap="square">
            <a:spAutoFit/>
          </a:bodyPr>
          <a:lstStyle/>
          <a:p>
            <a:pPr algn="ctr"/>
            <a:r>
              <a:rPr lang="en-US" sz="4000" b="1" dirty="0">
                <a:latin typeface="Perpetua" pitchFamily="18" charset="0"/>
              </a:rPr>
              <a:t>DATA CHANGES ARE AVAILABLE FOR POST AND DEPARTMENT LEVELS ONLY.</a:t>
            </a:r>
          </a:p>
          <a:p>
            <a:pPr algn="ctr"/>
            <a:endParaRPr lang="en-US" sz="4000" b="1" dirty="0">
              <a:latin typeface="Perpetua" pitchFamily="18" charset="0"/>
            </a:endParaRPr>
          </a:p>
          <a:p>
            <a:pPr algn="ctr"/>
            <a:r>
              <a:rPr lang="en-US" sz="4000" b="1" dirty="0">
                <a:latin typeface="Perpetua" pitchFamily="18" charset="0"/>
              </a:rPr>
              <a:t>DISTRICT/COUNTY SITES HAVE  </a:t>
            </a:r>
          </a:p>
          <a:p>
            <a:pPr algn="ctr"/>
            <a:r>
              <a:rPr lang="en-US" sz="4000" b="1" dirty="0">
                <a:latin typeface="Perpetua" pitchFamily="18" charset="0"/>
              </a:rPr>
              <a:t>VIEW ONLY ACCESS.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458200" y="6172200"/>
            <a:ext cx="457200" cy="457200"/>
          </a:xfrm>
        </p:spPr>
        <p:txBody>
          <a:bodyPr/>
          <a:lstStyle/>
          <a:p>
            <a:pPr>
              <a:defRPr/>
            </a:pPr>
            <a:fld id="{CF7FEBF0-DECD-44AE-8F58-DA528645BC31}" type="slidenum">
              <a:rPr lang="en-US"/>
              <a:pPr>
                <a:defRPr/>
              </a:pPr>
              <a:t>14</a:t>
            </a:fld>
            <a:endParaRPr lang="en-US" dirty="0"/>
          </a:p>
        </p:txBody>
      </p:sp>
      <p:pic>
        <p:nvPicPr>
          <p:cNvPr id="2" name="Picture 1"/>
          <p:cNvPicPr>
            <a:picLocks noChangeAspect="1"/>
          </p:cNvPicPr>
          <p:nvPr/>
        </p:nvPicPr>
        <p:blipFill>
          <a:blip r:embed="rId3"/>
          <a:stretch>
            <a:fillRect/>
          </a:stretch>
        </p:blipFill>
        <p:spPr>
          <a:xfrm>
            <a:off x="2476500" y="533400"/>
            <a:ext cx="4122549" cy="5527964"/>
          </a:xfrm>
          <a:prstGeom prst="rect">
            <a:avLst/>
          </a:prstGeom>
        </p:spPr>
      </p:pic>
      <p:pic>
        <p:nvPicPr>
          <p:cNvPr id="11" name="Picture 2" descr="Check mark"/>
          <p:cNvPicPr>
            <a:picLocks noChangeAspect="1" noChangeArrowheads="1"/>
          </p:cNvPicPr>
          <p:nvPr/>
        </p:nvPicPr>
        <p:blipFill>
          <a:blip r:embed="rId4" cstate="print"/>
          <a:srcRect/>
          <a:stretch>
            <a:fillRect/>
          </a:stretch>
        </p:blipFill>
        <p:spPr bwMode="auto">
          <a:xfrm>
            <a:off x="2286000" y="3581400"/>
            <a:ext cx="381000" cy="381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58200" y="6172200"/>
            <a:ext cx="457200" cy="457200"/>
          </a:xfrm>
        </p:spPr>
        <p:txBody>
          <a:bodyPr/>
          <a:lstStyle/>
          <a:p>
            <a:pPr>
              <a:defRPr/>
            </a:pPr>
            <a:fld id="{75FB4D61-DFBB-436E-8812-0B9963E353F7}" type="slidenum">
              <a:rPr lang="en-US"/>
              <a:pPr>
                <a:defRPr/>
              </a:pPr>
              <a:t>15</a:t>
            </a:fld>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0" y="152400"/>
            <a:ext cx="8885237" cy="5591175"/>
          </a:xfrm>
          <a:prstGeom prst="rect">
            <a:avLst/>
          </a:prstGeom>
          <a:noFill/>
          <a:ln w="9525">
            <a:noFill/>
            <a:miter lim="800000"/>
            <a:headEnd/>
            <a:tailEnd/>
          </a:ln>
        </p:spPr>
      </p:pic>
      <p:sp>
        <p:nvSpPr>
          <p:cNvPr id="6" name="Oval 5"/>
          <p:cNvSpPr/>
          <p:nvPr/>
        </p:nvSpPr>
        <p:spPr>
          <a:xfrm>
            <a:off x="3276600" y="5257800"/>
            <a:ext cx="2286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133600" y="838200"/>
            <a:ext cx="6705600" cy="609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15962"/>
          </a:xfrm>
        </p:spPr>
        <p:txBody>
          <a:bodyPr>
            <a:normAutofit fontScale="90000"/>
          </a:bodyPr>
          <a:lstStyle/>
          <a:p>
            <a:pPr algn="ctr"/>
            <a:r>
              <a:rPr lang="en-US" dirty="0">
                <a:latin typeface="Arial" pitchFamily="34" charset="0"/>
                <a:cs typeface="Arial" pitchFamily="34" charset="0"/>
              </a:rPr>
              <a:t>Report Options</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16</a:t>
            </a:fld>
            <a:endParaRPr lang="en-US" dirty="0"/>
          </a:p>
        </p:txBody>
      </p:sp>
      <p:sp>
        <p:nvSpPr>
          <p:cNvPr id="4" name="TextBox 3"/>
          <p:cNvSpPr txBox="1"/>
          <p:nvPr/>
        </p:nvSpPr>
        <p:spPr>
          <a:xfrm>
            <a:off x="457200" y="1600200"/>
            <a:ext cx="7086600" cy="954107"/>
          </a:xfrm>
          <a:prstGeom prst="rect">
            <a:avLst/>
          </a:prstGeom>
          <a:noFill/>
        </p:spPr>
        <p:txBody>
          <a:bodyPr wrap="square" rtlCol="0">
            <a:spAutoFit/>
          </a:bodyPr>
          <a:lstStyle/>
          <a:p>
            <a:r>
              <a:rPr lang="en-US" sz="2800" dirty="0">
                <a:solidFill>
                  <a:srgbClr val="FF0000"/>
                </a:solidFill>
              </a:rPr>
              <a:t>PDF – Portable Document Format</a:t>
            </a:r>
          </a:p>
          <a:p>
            <a:pPr marL="1139825">
              <a:buFont typeface="Arial" pitchFamily="34" charset="0"/>
              <a:buChar char="•"/>
            </a:pPr>
            <a:r>
              <a:rPr lang="en-US" sz="2800" dirty="0"/>
              <a:t> Print only.</a:t>
            </a:r>
          </a:p>
        </p:txBody>
      </p:sp>
      <p:sp>
        <p:nvSpPr>
          <p:cNvPr id="5" name="TextBox 4"/>
          <p:cNvSpPr txBox="1"/>
          <p:nvPr/>
        </p:nvSpPr>
        <p:spPr>
          <a:xfrm>
            <a:off x="457200" y="3048000"/>
            <a:ext cx="8458200" cy="2246769"/>
          </a:xfrm>
          <a:prstGeom prst="rect">
            <a:avLst/>
          </a:prstGeom>
          <a:noFill/>
        </p:spPr>
        <p:txBody>
          <a:bodyPr wrap="square" rtlCol="0">
            <a:spAutoFit/>
          </a:bodyPr>
          <a:lstStyle/>
          <a:p>
            <a:r>
              <a:rPr lang="en-US" sz="2800" dirty="0">
                <a:solidFill>
                  <a:srgbClr val="FF0000"/>
                </a:solidFill>
              </a:rPr>
              <a:t>CSV – Comma Separated Value</a:t>
            </a:r>
          </a:p>
          <a:p>
            <a:pPr marL="1139825">
              <a:buFont typeface="Arial" pitchFamily="34" charset="0"/>
              <a:buChar char="•"/>
            </a:pPr>
            <a:r>
              <a:rPr lang="en-US" sz="2800" dirty="0"/>
              <a:t> Allows report to be opened in other </a:t>
            </a:r>
          </a:p>
          <a:p>
            <a:pPr marL="1139825"/>
            <a:r>
              <a:rPr lang="en-US" sz="2800" dirty="0"/>
              <a:t>  applications such as Microsoft Excel and </a:t>
            </a:r>
          </a:p>
          <a:p>
            <a:pPr marL="1139825"/>
            <a:r>
              <a:rPr lang="en-US" sz="2800" dirty="0"/>
              <a:t>  Access so you can work with the data in</a:t>
            </a:r>
          </a:p>
          <a:p>
            <a:pPr marL="1139825"/>
            <a:r>
              <a:rPr lang="en-US" sz="2800" dirty="0"/>
              <a:t>  the file.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458200" y="6172200"/>
            <a:ext cx="457200" cy="457200"/>
          </a:xfrm>
        </p:spPr>
        <p:txBody>
          <a:bodyPr/>
          <a:lstStyle/>
          <a:p>
            <a:pPr>
              <a:defRPr/>
            </a:pPr>
            <a:fld id="{CF7FEBF0-DECD-44AE-8F58-DA528645BC31}" type="slidenum">
              <a:rPr lang="en-US"/>
              <a:pPr>
                <a:defRPr/>
              </a:pPr>
              <a:t>17</a:t>
            </a:fld>
            <a:endParaRPr lang="en-US" dirty="0"/>
          </a:p>
        </p:txBody>
      </p:sp>
      <p:pic>
        <p:nvPicPr>
          <p:cNvPr id="2" name="Picture 1"/>
          <p:cNvPicPr>
            <a:picLocks noChangeAspect="1"/>
          </p:cNvPicPr>
          <p:nvPr/>
        </p:nvPicPr>
        <p:blipFill>
          <a:blip r:embed="rId3"/>
          <a:stretch>
            <a:fillRect/>
          </a:stretch>
        </p:blipFill>
        <p:spPr>
          <a:xfrm>
            <a:off x="2476500" y="609600"/>
            <a:ext cx="4011168" cy="5378612"/>
          </a:xfrm>
          <a:prstGeom prst="rect">
            <a:avLst/>
          </a:prstGeom>
        </p:spPr>
      </p:pic>
      <p:pic>
        <p:nvPicPr>
          <p:cNvPr id="11" name="Picture 2" descr="Check mark"/>
          <p:cNvPicPr>
            <a:picLocks noChangeAspect="1" noChangeArrowheads="1"/>
          </p:cNvPicPr>
          <p:nvPr/>
        </p:nvPicPr>
        <p:blipFill>
          <a:blip r:embed="rId4" cstate="print"/>
          <a:srcRect/>
          <a:stretch>
            <a:fillRect/>
          </a:stretch>
        </p:blipFill>
        <p:spPr bwMode="auto">
          <a:xfrm>
            <a:off x="2286000" y="4495800"/>
            <a:ext cx="381000" cy="381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382000" y="6172200"/>
            <a:ext cx="457200" cy="457200"/>
          </a:xfrm>
        </p:spPr>
        <p:txBody>
          <a:bodyPr/>
          <a:lstStyle/>
          <a:p>
            <a:pPr>
              <a:defRPr/>
            </a:pPr>
            <a:fld id="{8A4C3D25-7E0F-46A7-AF83-F9E43EAD8381}" type="slidenum">
              <a:rPr lang="en-US"/>
              <a:pPr>
                <a:defRPr/>
              </a:pPr>
              <a:t>18</a:t>
            </a:fld>
            <a:endParaRPr lang="en-US" dirty="0"/>
          </a:p>
        </p:txBody>
      </p:sp>
      <p:sp>
        <p:nvSpPr>
          <p:cNvPr id="40964" name="TextBox 7"/>
          <p:cNvSpPr txBox="1">
            <a:spLocks noChangeArrowheads="1"/>
          </p:cNvSpPr>
          <p:nvPr/>
        </p:nvSpPr>
        <p:spPr bwMode="auto">
          <a:xfrm>
            <a:off x="685800" y="381000"/>
            <a:ext cx="7924800" cy="3785652"/>
          </a:xfrm>
          <a:prstGeom prst="rect">
            <a:avLst/>
          </a:prstGeom>
          <a:noFill/>
          <a:ln w="9525">
            <a:noFill/>
            <a:miter lim="800000"/>
            <a:headEnd/>
            <a:tailEnd/>
          </a:ln>
        </p:spPr>
        <p:txBody>
          <a:bodyPr wrap="square">
            <a:spAutoFit/>
          </a:bodyPr>
          <a:lstStyle/>
          <a:p>
            <a:pPr>
              <a:lnSpc>
                <a:spcPct val="150000"/>
              </a:lnSpc>
            </a:pPr>
            <a:r>
              <a:rPr lang="en-US" sz="3200" dirty="0">
                <a:solidFill>
                  <a:srgbClr val="FF0000"/>
                </a:solidFill>
              </a:rPr>
              <a:t>Consolidated Post Report  (CPR)</a:t>
            </a:r>
          </a:p>
          <a:p>
            <a:pPr marL="284163" indent="180975">
              <a:lnSpc>
                <a:spcPct val="150000"/>
              </a:lnSpc>
              <a:buFont typeface="Arial" charset="0"/>
              <a:buChar char="•"/>
            </a:pPr>
            <a:r>
              <a:rPr lang="en-US" sz="3200" dirty="0"/>
              <a:t>Available late fall through *July 1.</a:t>
            </a:r>
          </a:p>
          <a:p>
            <a:pPr marL="284163" indent="180975">
              <a:lnSpc>
                <a:spcPct val="150000"/>
              </a:lnSpc>
              <a:buFont typeface="Arial" charset="0"/>
              <a:buChar char="•"/>
            </a:pPr>
            <a:r>
              <a:rPr lang="en-US" sz="3200" dirty="0"/>
              <a:t>Complete in sections.</a:t>
            </a:r>
          </a:p>
          <a:p>
            <a:pPr marL="284163" indent="180975">
              <a:lnSpc>
                <a:spcPct val="150000"/>
              </a:lnSpc>
              <a:buFont typeface="Arial" charset="0"/>
              <a:buChar char="•"/>
            </a:pPr>
            <a:r>
              <a:rPr lang="en-US" sz="3200" dirty="0"/>
              <a:t>Departments Receive Copy.</a:t>
            </a:r>
          </a:p>
          <a:p>
            <a:pPr marL="284163" indent="180975">
              <a:lnSpc>
                <a:spcPct val="150000"/>
              </a:lnSpc>
              <a:buFont typeface="Arial" charset="0"/>
              <a:buChar char="•"/>
            </a:pPr>
            <a:r>
              <a:rPr lang="en-US" sz="3200" dirty="0"/>
              <a:t>Displayed on Member myLegion page.</a:t>
            </a:r>
          </a:p>
        </p:txBody>
      </p:sp>
      <p:sp>
        <p:nvSpPr>
          <p:cNvPr id="40966" name="TextBox 8"/>
          <p:cNvSpPr txBox="1">
            <a:spLocks noChangeArrowheads="1"/>
          </p:cNvSpPr>
          <p:nvPr/>
        </p:nvSpPr>
        <p:spPr bwMode="auto">
          <a:xfrm>
            <a:off x="457200" y="4419600"/>
            <a:ext cx="8229600" cy="1077218"/>
          </a:xfrm>
          <a:prstGeom prst="rect">
            <a:avLst/>
          </a:prstGeom>
          <a:noFill/>
          <a:ln w="9525">
            <a:noFill/>
            <a:miter lim="800000"/>
            <a:headEnd/>
            <a:tailEnd/>
          </a:ln>
        </p:spPr>
        <p:txBody>
          <a:bodyPr wrap="square">
            <a:spAutoFit/>
          </a:bodyPr>
          <a:lstStyle/>
          <a:p>
            <a:r>
              <a:rPr lang="en-US" sz="3200" dirty="0"/>
              <a:t>Districts/Counties can view and print all reports submitted by their posts.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58200" y="6172200"/>
            <a:ext cx="457200" cy="457200"/>
          </a:xfrm>
        </p:spPr>
        <p:txBody>
          <a:bodyPr/>
          <a:lstStyle/>
          <a:p>
            <a:pPr>
              <a:defRPr/>
            </a:pPr>
            <a:fld id="{17C12845-C21F-4F90-8E21-7C0BE4505127}" type="slidenum">
              <a:rPr lang="en-US" smtClean="0"/>
              <a:pPr>
                <a:defRPr/>
              </a:pPr>
              <a:t>19</a:t>
            </a:fld>
            <a:endParaRPr lang="en-US" dirty="0"/>
          </a:p>
        </p:txBody>
      </p:sp>
      <p:pic>
        <p:nvPicPr>
          <p:cNvPr id="88067" name="Picture 3"/>
          <p:cNvPicPr>
            <a:picLocks noChangeAspect="1" noChangeArrowheads="1"/>
          </p:cNvPicPr>
          <p:nvPr/>
        </p:nvPicPr>
        <p:blipFill>
          <a:blip r:embed="rId3" cstate="print"/>
          <a:srcRect/>
          <a:stretch>
            <a:fillRect/>
          </a:stretch>
        </p:blipFill>
        <p:spPr bwMode="auto">
          <a:xfrm>
            <a:off x="5334000" y="1659386"/>
            <a:ext cx="2731401" cy="3090271"/>
          </a:xfrm>
          <a:prstGeom prst="rect">
            <a:avLst/>
          </a:prstGeom>
          <a:noFill/>
          <a:ln w="9525">
            <a:noFill/>
            <a:miter lim="800000"/>
            <a:headEnd/>
            <a:tailEnd/>
          </a:ln>
        </p:spPr>
      </p:pic>
      <p:pic>
        <p:nvPicPr>
          <p:cNvPr id="2" name="Picture 1"/>
          <p:cNvPicPr>
            <a:picLocks noChangeAspect="1"/>
          </p:cNvPicPr>
          <p:nvPr/>
        </p:nvPicPr>
        <p:blipFill rotWithShape="1">
          <a:blip r:embed="rId4"/>
          <a:srcRect b="18710"/>
          <a:stretch/>
        </p:blipFill>
        <p:spPr>
          <a:xfrm>
            <a:off x="914400" y="496824"/>
            <a:ext cx="4038600" cy="43037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723822" y="5526231"/>
            <a:ext cx="1203008" cy="273844"/>
          </a:xfrm>
        </p:spPr>
        <p:txBody>
          <a:bodyPr/>
          <a:lstStyle/>
          <a:p>
            <a:fld id="{0BA28A39-D68B-4236-A37F-81BA1D020CFB}" type="slidenum">
              <a:rPr lang="en-US" smtClean="0"/>
              <a:t>2</a:t>
            </a:fld>
            <a:endParaRPr lang="en-US" dirty="0"/>
          </a:p>
        </p:txBody>
      </p:sp>
      <p:sp>
        <p:nvSpPr>
          <p:cNvPr id="4" name="Flowchart: Alternate Process 3"/>
          <p:cNvSpPr/>
          <p:nvPr/>
        </p:nvSpPr>
        <p:spPr>
          <a:xfrm>
            <a:off x="3223260" y="2589721"/>
            <a:ext cx="2443163" cy="1568768"/>
          </a:xfrm>
          <a:prstGeom prst="flowChartAlternateProcess">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537" y="4632319"/>
            <a:ext cx="1764506" cy="1373782"/>
          </a:xfrm>
          <a:prstGeom prst="rect">
            <a:avLst/>
          </a:prstGeom>
        </p:spPr>
      </p:pic>
      <p:sp>
        <p:nvSpPr>
          <p:cNvPr id="16" name="Bent Arrow 15"/>
          <p:cNvSpPr/>
          <p:nvPr/>
        </p:nvSpPr>
        <p:spPr>
          <a:xfrm>
            <a:off x="2466594" y="3382440"/>
            <a:ext cx="756666" cy="124348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299" y="4632319"/>
            <a:ext cx="1619771" cy="1337786"/>
          </a:xfrm>
          <a:prstGeom prst="rect">
            <a:avLst/>
          </a:prstGeom>
        </p:spPr>
      </p:pic>
      <p:sp>
        <p:nvSpPr>
          <p:cNvPr id="21" name="Bent Arrow 20"/>
          <p:cNvSpPr/>
          <p:nvPr/>
        </p:nvSpPr>
        <p:spPr>
          <a:xfrm flipH="1">
            <a:off x="5666423" y="3401766"/>
            <a:ext cx="756666" cy="12241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945116" y="4208909"/>
            <a:ext cx="2706190" cy="1708160"/>
          </a:xfrm>
          <a:prstGeom prst="rect">
            <a:avLst/>
          </a:prstGeom>
          <a:noFill/>
        </p:spPr>
        <p:txBody>
          <a:bodyPr wrap="none" rtlCol="0">
            <a:spAutoFit/>
          </a:bodyPr>
          <a:lstStyle/>
          <a:p>
            <a:pPr algn="ctr"/>
            <a:r>
              <a:rPr lang="en-US" sz="1500" b="1" i="1" dirty="0"/>
              <a:t>Nation Renewal Campaigns</a:t>
            </a:r>
          </a:p>
          <a:p>
            <a:pPr algn="ctr"/>
            <a:r>
              <a:rPr lang="en-US" sz="1500" b="1" i="1" dirty="0"/>
              <a:t>****</a:t>
            </a:r>
          </a:p>
          <a:p>
            <a:pPr algn="ctr"/>
            <a:r>
              <a:rPr lang="en-US" sz="1500" b="1" i="1" u="sng" dirty="0"/>
              <a:t>Direct Mail</a:t>
            </a:r>
          </a:p>
          <a:p>
            <a:pPr algn="ctr"/>
            <a:r>
              <a:rPr lang="en-US" sz="1500" b="1" dirty="0"/>
              <a:t>Jul, Oct, Dec</a:t>
            </a:r>
          </a:p>
          <a:p>
            <a:pPr algn="ctr"/>
            <a:r>
              <a:rPr lang="en-US" sz="1500" b="1" dirty="0"/>
              <a:t>Mar, May</a:t>
            </a:r>
          </a:p>
          <a:p>
            <a:pPr algn="ctr"/>
            <a:r>
              <a:rPr lang="en-US" sz="1500" b="1" u="sng" dirty="0"/>
              <a:t>Email</a:t>
            </a:r>
          </a:p>
          <a:p>
            <a:pPr algn="ctr"/>
            <a:r>
              <a:rPr lang="en-US" sz="1500" b="1" dirty="0"/>
              <a:t>2/Month</a:t>
            </a:r>
          </a:p>
        </p:txBody>
      </p:sp>
      <p:sp>
        <p:nvSpPr>
          <p:cNvPr id="30" name="TextBox 29"/>
          <p:cNvSpPr txBox="1"/>
          <p:nvPr/>
        </p:nvSpPr>
        <p:spPr>
          <a:xfrm>
            <a:off x="3536016" y="2847768"/>
            <a:ext cx="1817650" cy="1107996"/>
          </a:xfrm>
          <a:prstGeom prst="rect">
            <a:avLst/>
          </a:prstGeom>
          <a:noFill/>
          <a:ln>
            <a:noFill/>
          </a:ln>
        </p:spPr>
        <p:txBody>
          <a:bodyPr wrap="square" rtlCol="0">
            <a:spAutoFit/>
          </a:bodyPr>
          <a:lstStyle/>
          <a:p>
            <a:pPr algn="ctr"/>
            <a:r>
              <a:rPr lang="en-US" sz="1650" b="1" dirty="0"/>
              <a:t>2018</a:t>
            </a:r>
          </a:p>
          <a:p>
            <a:pPr algn="ctr"/>
            <a:r>
              <a:rPr lang="en-US" sz="1650" b="1" dirty="0"/>
              <a:t>Membership</a:t>
            </a:r>
          </a:p>
          <a:p>
            <a:pPr algn="ctr"/>
            <a:r>
              <a:rPr lang="en-US" sz="1650" b="1" dirty="0"/>
              <a:t>Dept of Ohio </a:t>
            </a:r>
          </a:p>
          <a:p>
            <a:pPr algn="ctr"/>
            <a:r>
              <a:rPr lang="en-US" sz="1650" b="1" dirty="0"/>
              <a:t>Goal = 94,000</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3043" y="2822643"/>
            <a:ext cx="316207" cy="316207"/>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8796" y="2822643"/>
            <a:ext cx="316207" cy="316207"/>
          </a:xfrm>
          <a:prstGeom prst="rect">
            <a:avLst/>
          </a:prstGeom>
        </p:spPr>
      </p:pic>
      <p:sp>
        <p:nvSpPr>
          <p:cNvPr id="36" name="TextBox 35"/>
          <p:cNvSpPr txBox="1"/>
          <p:nvPr/>
        </p:nvSpPr>
        <p:spPr>
          <a:xfrm>
            <a:off x="3778020" y="1460106"/>
            <a:ext cx="1403846" cy="553998"/>
          </a:xfrm>
          <a:prstGeom prst="rect">
            <a:avLst/>
          </a:prstGeom>
          <a:noFill/>
          <a:ln w="38100">
            <a:solidFill>
              <a:schemeClr val="accent1"/>
            </a:solidFill>
          </a:ln>
        </p:spPr>
        <p:txBody>
          <a:bodyPr wrap="square" rtlCol="0">
            <a:spAutoFit/>
          </a:bodyPr>
          <a:lstStyle/>
          <a:p>
            <a:pPr algn="ctr"/>
            <a:r>
              <a:rPr lang="en-US" sz="1500" b="1" dirty="0"/>
              <a:t>New Traditional</a:t>
            </a:r>
          </a:p>
        </p:txBody>
      </p:sp>
      <p:sp>
        <p:nvSpPr>
          <p:cNvPr id="45" name="Down Arrow 44"/>
          <p:cNvSpPr/>
          <p:nvPr/>
        </p:nvSpPr>
        <p:spPr>
          <a:xfrm>
            <a:off x="4298206" y="2021594"/>
            <a:ext cx="363474" cy="569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0" y="501903"/>
            <a:ext cx="9144000" cy="63122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i="1" dirty="0">
                <a:latin typeface="+mn-lt"/>
              </a:rPr>
              <a:t>2018 Membership Drive</a:t>
            </a:r>
          </a:p>
        </p:txBody>
      </p:sp>
    </p:spTree>
    <p:extLst>
      <p:ext uri="{BB962C8B-B14F-4D97-AF65-F5344CB8AC3E}">
        <p14:creationId xmlns:p14="http://schemas.microsoft.com/office/powerpoint/2010/main" val="2312657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p:bldP spid="36"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57" y="0"/>
            <a:ext cx="8229600" cy="960438"/>
          </a:xfrm>
        </p:spPr>
        <p:txBody>
          <a:bodyPr/>
          <a:lstStyle/>
          <a:p>
            <a:r>
              <a:rPr lang="en-US" dirty="0"/>
              <a:t>Online Membership Processing</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20</a:t>
            </a:fld>
            <a:endParaRPr lang="en-US" dirty="0"/>
          </a:p>
        </p:txBody>
      </p:sp>
      <p:sp>
        <p:nvSpPr>
          <p:cNvPr id="4" name="Title 1"/>
          <p:cNvSpPr txBox="1">
            <a:spLocks/>
          </p:cNvSpPr>
          <p:nvPr/>
        </p:nvSpPr>
        <p:spPr>
          <a:xfrm>
            <a:off x="472190" y="1417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1200" dirty="0"/>
          </a:p>
        </p:txBody>
      </p:sp>
      <p:sp>
        <p:nvSpPr>
          <p:cNvPr id="5" name="Rectangle 4"/>
          <p:cNvSpPr/>
          <p:nvPr/>
        </p:nvSpPr>
        <p:spPr>
          <a:xfrm>
            <a:off x="297305" y="1219200"/>
            <a:ext cx="8839200" cy="5078313"/>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i="1" dirty="0">
                <a:latin typeface="Calibri" panose="020F0502020204030204" pitchFamily="34" charset="0"/>
                <a:ea typeface="Calibri" panose="020F0502020204030204" pitchFamily="34" charset="0"/>
                <a:cs typeface="Times New Roman" panose="02020603050405020304" pitchFamily="18" charset="0"/>
              </a:rPr>
              <a:t>“Process Membership”</a:t>
            </a:r>
            <a:r>
              <a:rPr lang="en-US" dirty="0">
                <a:latin typeface="Calibri" panose="020F0502020204030204" pitchFamily="34" charset="0"/>
                <a:ea typeface="Calibri" panose="020F0502020204030204" pitchFamily="34" charset="0"/>
                <a:cs typeface="Times New Roman" panose="02020603050405020304" pitchFamily="18" charset="0"/>
              </a:rPr>
              <a:t> feature in myLegion allows American Legion Post Officers to:</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Times New Roman" panose="02020603050405020304" pitchFamily="18" charset="0"/>
              </a:rPr>
              <a:t>Renew Existing Members</a:t>
            </a:r>
          </a:p>
          <a:p>
            <a:endParaRPr lang="en-US" b="1"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Times New Roman" panose="02020603050405020304" pitchFamily="18" charset="0"/>
              </a:rPr>
              <a:t>Add new members and transfer-in existing members from other Posts.  (NOTE:  Posts can only transfer-in members that dues are being paid for.)  </a:t>
            </a:r>
          </a:p>
          <a:p>
            <a:endParaRPr lang="en-US" b="1" i="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i="1" dirty="0">
                <a:latin typeface="Calibri" panose="020F0502020204030204" pitchFamily="34" charset="0"/>
                <a:ea typeface="Calibri" panose="020F0502020204030204" pitchFamily="34" charset="0"/>
                <a:cs typeface="Times New Roman" panose="02020603050405020304" pitchFamily="18" charset="0"/>
              </a:rPr>
              <a:t>This feature utilizes electronic payment methods via myLegion, and eliminates the need for Post Officers to send the National/Department portion of the (3-part) membership cards and paper-checks to the Department Headquarters office</a:t>
            </a: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i="1" dirty="0"/>
              <a:t>Electronic check (</a:t>
            </a:r>
            <a:r>
              <a:rPr lang="en-US" b="1" i="1" dirty="0" err="1"/>
              <a:t>Echeck</a:t>
            </a:r>
            <a:r>
              <a:rPr lang="en-US" b="1" i="1" dirty="0"/>
              <a:t>) is the only payment method available when using this feature.  The account must be a valid business checking or savings account held with a US Bank.  </a:t>
            </a:r>
          </a:p>
          <a:p>
            <a:pPr marL="285750" indent="-285750">
              <a:buFont typeface="Arial" panose="020B0604020202020204" pitchFamily="34" charset="0"/>
              <a:buChar char="•"/>
            </a:pPr>
            <a:endParaRPr lang="en-US" b="1" i="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424808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21</a:t>
            </a:fld>
            <a:endParaRPr lang="en-US" dirty="0"/>
          </a:p>
        </p:txBody>
      </p:sp>
      <p:sp>
        <p:nvSpPr>
          <p:cNvPr id="4" name="Title 1"/>
          <p:cNvSpPr>
            <a:spLocks noGrp="1"/>
          </p:cNvSpPr>
          <p:nvPr>
            <p:ph type="title"/>
          </p:nvPr>
        </p:nvSpPr>
        <p:spPr>
          <a:xfrm>
            <a:off x="445957" y="0"/>
            <a:ext cx="8229600" cy="960438"/>
          </a:xfrm>
        </p:spPr>
        <p:txBody>
          <a:bodyPr/>
          <a:lstStyle/>
          <a:p>
            <a:r>
              <a:rPr lang="en-US" dirty="0"/>
              <a:t>Online Membership Processing</a:t>
            </a:r>
          </a:p>
        </p:txBody>
      </p:sp>
      <p:sp>
        <p:nvSpPr>
          <p:cNvPr id="5" name="Title 1"/>
          <p:cNvSpPr txBox="1">
            <a:spLocks/>
          </p:cNvSpPr>
          <p:nvPr/>
        </p:nvSpPr>
        <p:spPr>
          <a:xfrm>
            <a:off x="228600" y="762000"/>
            <a:ext cx="8915400" cy="47197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t>	ELECTRONIC CHECK (</a:t>
            </a:r>
            <a:r>
              <a:rPr lang="en-US" sz="2400" b="1" dirty="0" err="1"/>
              <a:t>Echeck</a:t>
            </a:r>
            <a:r>
              <a:rPr lang="en-US" sz="2400" b="1" dirty="0"/>
              <a:t>) PROCESSING GUIDELINES</a:t>
            </a:r>
          </a:p>
          <a:p>
            <a:pPr algn="l"/>
            <a:endParaRPr lang="en-US" sz="3600" dirty="0"/>
          </a:p>
          <a:p>
            <a:pPr marL="285750" indent="-285750" algn="l">
              <a:buFont typeface="Arial" panose="020B0604020202020204" pitchFamily="34" charset="0"/>
              <a:buChar char="•"/>
            </a:pPr>
            <a:r>
              <a:rPr lang="en-US" sz="2400" dirty="0"/>
              <a:t>The processing time for </a:t>
            </a:r>
            <a:r>
              <a:rPr lang="en-US" sz="2400" dirty="0" err="1"/>
              <a:t>Echecks</a:t>
            </a:r>
            <a:r>
              <a:rPr lang="en-US" sz="2400" dirty="0"/>
              <a:t> is up to 7-business days.  </a:t>
            </a:r>
          </a:p>
          <a:p>
            <a:pPr marL="742950" lvl="1" indent="-285750">
              <a:buFont typeface="Arial" panose="020B0604020202020204" pitchFamily="34" charset="0"/>
              <a:buChar char="•"/>
            </a:pPr>
            <a:r>
              <a:rPr lang="en-US" sz="2400" dirty="0"/>
              <a:t>Will decrease to 5 by the end of July</a:t>
            </a:r>
          </a:p>
          <a:p>
            <a:pPr lvl="1"/>
            <a:endParaRPr lang="en-US" sz="2400" dirty="0"/>
          </a:p>
          <a:p>
            <a:pPr marL="285750" indent="-285750" algn="l">
              <a:buFont typeface="Arial" panose="020B0604020202020204" pitchFamily="34" charset="0"/>
              <a:buChar char="•"/>
            </a:pPr>
            <a:r>
              <a:rPr lang="en-US" sz="2400" dirty="0"/>
              <a:t>The Post will be charged all penalty fees levied by the ACH (Automated Clearing House) processor for declined </a:t>
            </a:r>
            <a:r>
              <a:rPr lang="en-US" sz="2400" dirty="0" err="1"/>
              <a:t>Echecks</a:t>
            </a:r>
            <a:r>
              <a:rPr lang="en-US" sz="2400" dirty="0"/>
              <a:t>.  </a:t>
            </a:r>
          </a:p>
          <a:p>
            <a:pPr marL="285750" indent="-285750" algn="l">
              <a:buFont typeface="Arial" panose="020B0604020202020204" pitchFamily="34" charset="0"/>
              <a:buChar char="•"/>
            </a:pPr>
            <a:endParaRPr lang="en-US" sz="2400" dirty="0"/>
          </a:p>
        </p:txBody>
      </p:sp>
    </p:spTree>
    <p:extLst>
      <p:ext uri="{BB962C8B-B14F-4D97-AF65-F5344CB8AC3E}">
        <p14:creationId xmlns:p14="http://schemas.microsoft.com/office/powerpoint/2010/main" val="370231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22</a:t>
            </a:fld>
            <a:endParaRPr lang="en-US" dirty="0"/>
          </a:p>
        </p:txBody>
      </p:sp>
      <p:pic>
        <p:nvPicPr>
          <p:cNvPr id="82" name="Picture 81"/>
          <p:cNvPicPr/>
          <p:nvPr/>
        </p:nvPicPr>
        <p:blipFill>
          <a:blip r:embed="rId3">
            <a:extLst>
              <a:ext uri="{28A0092B-C50C-407E-A947-70E740481C1C}">
                <a14:useLocalDpi xmlns:a14="http://schemas.microsoft.com/office/drawing/2010/main" val="0"/>
              </a:ext>
            </a:extLst>
          </a:blip>
          <a:srcRect/>
          <a:stretch>
            <a:fillRect/>
          </a:stretch>
        </p:blipFill>
        <p:spPr bwMode="auto">
          <a:xfrm>
            <a:off x="691421" y="2008271"/>
            <a:ext cx="7696200" cy="4070350"/>
          </a:xfrm>
          <a:prstGeom prst="rect">
            <a:avLst/>
          </a:prstGeom>
          <a:noFill/>
          <a:ln w="25400">
            <a:solidFill>
              <a:schemeClr val="accent1"/>
            </a:solidFill>
          </a:ln>
        </p:spPr>
      </p:pic>
      <p:sp>
        <p:nvSpPr>
          <p:cNvPr id="49" name="TextBox 48"/>
          <p:cNvSpPr txBox="1"/>
          <p:nvPr/>
        </p:nvSpPr>
        <p:spPr>
          <a:xfrm>
            <a:off x="424721" y="1458480"/>
            <a:ext cx="8229600" cy="369332"/>
          </a:xfrm>
          <a:prstGeom prst="rect">
            <a:avLst/>
          </a:prstGeom>
          <a:noFill/>
        </p:spPr>
        <p:txBody>
          <a:bodyPr wrap="square" rtlCol="0">
            <a:spAutoFit/>
          </a:bodyPr>
          <a:lstStyle/>
          <a:p>
            <a:r>
              <a:rPr lang="en-US" b="1" dirty="0"/>
              <a:t>From the left-menu, choose “Process Membership”</a:t>
            </a:r>
            <a:endParaRPr lang="en-US" dirty="0"/>
          </a:p>
        </p:txBody>
      </p:sp>
      <p:sp>
        <p:nvSpPr>
          <p:cNvPr id="84" name="Title 1"/>
          <p:cNvSpPr>
            <a:spLocks noGrp="1"/>
          </p:cNvSpPr>
          <p:nvPr>
            <p:ph type="title"/>
          </p:nvPr>
        </p:nvSpPr>
        <p:spPr>
          <a:xfrm>
            <a:off x="266700" y="220313"/>
            <a:ext cx="8229600" cy="960438"/>
          </a:xfrm>
        </p:spPr>
        <p:txBody>
          <a:bodyPr/>
          <a:lstStyle/>
          <a:p>
            <a:r>
              <a:rPr lang="en-US" dirty="0"/>
              <a:t>Online Membership Processing</a:t>
            </a:r>
          </a:p>
        </p:txBody>
      </p:sp>
      <p:sp>
        <p:nvSpPr>
          <p:cNvPr id="85" name="Oval 84"/>
          <p:cNvSpPr/>
          <p:nvPr/>
        </p:nvSpPr>
        <p:spPr>
          <a:xfrm>
            <a:off x="838200" y="5715001"/>
            <a:ext cx="990600" cy="36362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4001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23</a:t>
            </a:fld>
            <a:endParaRPr lang="en-US" dirty="0"/>
          </a:p>
        </p:txBody>
      </p:sp>
      <p:sp>
        <p:nvSpPr>
          <p:cNvPr id="49" name="TextBox 48"/>
          <p:cNvSpPr txBox="1"/>
          <p:nvPr/>
        </p:nvSpPr>
        <p:spPr>
          <a:xfrm>
            <a:off x="341964" y="912070"/>
            <a:ext cx="8763000" cy="369332"/>
          </a:xfrm>
          <a:prstGeom prst="rect">
            <a:avLst/>
          </a:prstGeom>
          <a:noFill/>
        </p:spPr>
        <p:txBody>
          <a:bodyPr wrap="square" rtlCol="0">
            <a:spAutoFit/>
          </a:bodyPr>
          <a:lstStyle/>
          <a:p>
            <a:r>
              <a:rPr lang="en-US" b="1" u="sng" dirty="0"/>
              <a:t>STEP 1: Click “Manage Bank Account” to enter your Post’s Bank  Information.</a:t>
            </a:r>
            <a:endParaRPr lang="en-US" u="sng" dirty="0"/>
          </a:p>
        </p:txBody>
      </p:sp>
      <p:sp>
        <p:nvSpPr>
          <p:cNvPr id="84" name="Title 1"/>
          <p:cNvSpPr>
            <a:spLocks noGrp="1"/>
          </p:cNvSpPr>
          <p:nvPr>
            <p:ph type="title"/>
          </p:nvPr>
        </p:nvSpPr>
        <p:spPr>
          <a:xfrm>
            <a:off x="266700" y="220313"/>
            <a:ext cx="8229600" cy="770287"/>
          </a:xfrm>
        </p:spPr>
        <p:txBody>
          <a:bodyPr/>
          <a:lstStyle/>
          <a:p>
            <a:r>
              <a:rPr lang="en-US" dirty="0"/>
              <a:t>Online Membership Processing</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22503" y="1528844"/>
            <a:ext cx="5992943" cy="4336117"/>
          </a:xfrm>
          <a:prstGeom prst="rect">
            <a:avLst/>
          </a:prstGeom>
          <a:noFill/>
          <a:ln w="25400">
            <a:solidFill>
              <a:schemeClr val="accent1"/>
            </a:solidFill>
          </a:ln>
        </p:spPr>
      </p:pic>
    </p:spTree>
    <p:extLst>
      <p:ext uri="{BB962C8B-B14F-4D97-AF65-F5344CB8AC3E}">
        <p14:creationId xmlns:p14="http://schemas.microsoft.com/office/powerpoint/2010/main" val="86336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24</a:t>
            </a:fld>
            <a:endParaRPr lang="en-US" dirty="0"/>
          </a:p>
        </p:txBody>
      </p:sp>
      <p:sp>
        <p:nvSpPr>
          <p:cNvPr id="49" name="TextBox 48"/>
          <p:cNvSpPr txBox="1"/>
          <p:nvPr/>
        </p:nvSpPr>
        <p:spPr>
          <a:xfrm>
            <a:off x="361013" y="914400"/>
            <a:ext cx="8763000" cy="1200329"/>
          </a:xfrm>
          <a:prstGeom prst="rect">
            <a:avLst/>
          </a:prstGeom>
          <a:noFill/>
        </p:spPr>
        <p:txBody>
          <a:bodyPr wrap="square" rtlCol="0">
            <a:spAutoFit/>
          </a:bodyPr>
          <a:lstStyle/>
          <a:p>
            <a:r>
              <a:rPr lang="en-US" b="1" u="sng" dirty="0"/>
              <a:t>STEP 2: ADD RENEWALS AND/OR NEW MEMBERS TO AN “Open” BATCH.</a:t>
            </a:r>
            <a:endParaRPr lang="en-US" u="sng" dirty="0"/>
          </a:p>
          <a:p>
            <a:r>
              <a:rPr lang="en-US" b="1" dirty="0"/>
              <a:t>Only one “Open” Membership batch is available for processing.   The Open batch must be completed and submitted before a new batch becomes available.  In addition a $10,000 maximum limit is in effect for each batch.</a:t>
            </a:r>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85307" y="2342738"/>
            <a:ext cx="8129041" cy="4176187"/>
          </a:xfrm>
          <a:prstGeom prst="rect">
            <a:avLst/>
          </a:prstGeom>
          <a:noFill/>
          <a:ln w="25400">
            <a:solidFill>
              <a:schemeClr val="accent1"/>
            </a:solidFill>
          </a:ln>
        </p:spPr>
      </p:pic>
      <p:sp>
        <p:nvSpPr>
          <p:cNvPr id="9" name="Oval 8"/>
          <p:cNvSpPr/>
          <p:nvPr/>
        </p:nvSpPr>
        <p:spPr>
          <a:xfrm>
            <a:off x="7294745" y="5126186"/>
            <a:ext cx="857250" cy="276225"/>
          </a:xfrm>
          <a:prstGeom prst="ellipse">
            <a:avLst/>
          </a:prstGeom>
          <a:noFill/>
          <a:ln w="317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701626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25</a:t>
            </a:fld>
            <a:endParaRPr lang="en-US" dirty="0"/>
          </a:p>
        </p:txBody>
      </p:sp>
      <p:sp>
        <p:nvSpPr>
          <p:cNvPr id="49" name="TextBox 48"/>
          <p:cNvSpPr txBox="1"/>
          <p:nvPr/>
        </p:nvSpPr>
        <p:spPr>
          <a:xfrm>
            <a:off x="361013" y="914400"/>
            <a:ext cx="8763000" cy="923330"/>
          </a:xfrm>
          <a:prstGeom prst="rect">
            <a:avLst/>
          </a:prstGeom>
          <a:noFill/>
        </p:spPr>
        <p:txBody>
          <a:bodyPr wrap="square" rtlCol="0">
            <a:spAutoFit/>
          </a:bodyPr>
          <a:lstStyle/>
          <a:p>
            <a:r>
              <a:rPr lang="en-US" b="1" dirty="0"/>
              <a:t>The “Transmittal Batch” form allows you to Add New Members, Transfer-in and pay for a member from a different </a:t>
            </a:r>
            <a:r>
              <a:rPr lang="en-US" b="1" dirty="0" err="1"/>
              <a:t>Post..as</a:t>
            </a:r>
            <a:r>
              <a:rPr lang="en-US" b="1" dirty="0"/>
              <a:t>-well-as select from a list of members that currently reside in your Post for renewal.</a:t>
            </a:r>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870461" cy="4481512"/>
          </a:xfrm>
          <a:prstGeom prst="rect">
            <a:avLst/>
          </a:prstGeom>
          <a:solidFill>
            <a:sysClr val="windowText" lastClr="000000"/>
          </a:solidFill>
          <a:ln w="25400">
            <a:solidFill>
              <a:schemeClr val="accent1"/>
            </a:solidFill>
          </a:ln>
        </p:spPr>
      </p:pic>
    </p:spTree>
    <p:extLst>
      <p:ext uri="{BB962C8B-B14F-4D97-AF65-F5344CB8AC3E}">
        <p14:creationId xmlns:p14="http://schemas.microsoft.com/office/powerpoint/2010/main" val="371194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26</a:t>
            </a:fld>
            <a:endParaRPr lang="en-US" dirty="0"/>
          </a:p>
        </p:txBody>
      </p:sp>
      <p:sp>
        <p:nvSpPr>
          <p:cNvPr id="49" name="TextBox 48"/>
          <p:cNvSpPr txBox="1"/>
          <p:nvPr/>
        </p:nvSpPr>
        <p:spPr>
          <a:xfrm>
            <a:off x="533400" y="842179"/>
            <a:ext cx="8763000" cy="369332"/>
          </a:xfrm>
          <a:prstGeom prst="rect">
            <a:avLst/>
          </a:prstGeom>
          <a:noFill/>
        </p:spPr>
        <p:txBody>
          <a:bodyPr wrap="square" rtlCol="0">
            <a:spAutoFit/>
          </a:bodyPr>
          <a:lstStyle/>
          <a:p>
            <a:r>
              <a:rPr lang="en-US" b="1" u="sng" dirty="0"/>
              <a:t>ADD NEW MEMBER/Transfer-in</a:t>
            </a:r>
            <a:endParaRPr lang="en-US" u="sng"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58384" y="1916116"/>
            <a:ext cx="7823616" cy="4440234"/>
          </a:xfrm>
          <a:prstGeom prst="rect">
            <a:avLst/>
          </a:prstGeom>
          <a:noFill/>
          <a:ln w="25400">
            <a:solidFill>
              <a:schemeClr val="accent1"/>
            </a:solidFill>
          </a:ln>
        </p:spPr>
      </p:pic>
      <p:sp>
        <p:nvSpPr>
          <p:cNvPr id="8" name="TextBox 7"/>
          <p:cNvSpPr txBox="1"/>
          <p:nvPr/>
        </p:nvSpPr>
        <p:spPr>
          <a:xfrm>
            <a:off x="250462" y="1147542"/>
            <a:ext cx="9045314" cy="646331"/>
          </a:xfrm>
          <a:prstGeom prst="rect">
            <a:avLst/>
          </a:prstGeom>
          <a:noFill/>
        </p:spPr>
        <p:txBody>
          <a:bodyPr wrap="square" rtlCol="0">
            <a:spAutoFit/>
          </a:bodyPr>
          <a:lstStyle/>
          <a:p>
            <a:r>
              <a:rPr lang="en-US" b="1" dirty="0"/>
              <a:t>Choose whether you are adding a new member (never-before-Legionnaire), or transferring-in an existing member from a different Post. </a:t>
            </a:r>
            <a:endParaRPr lang="en-US" dirty="0"/>
          </a:p>
        </p:txBody>
      </p:sp>
    </p:spTree>
    <p:extLst>
      <p:ext uri="{BB962C8B-B14F-4D97-AF65-F5344CB8AC3E}">
        <p14:creationId xmlns:p14="http://schemas.microsoft.com/office/powerpoint/2010/main" val="3209168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27</a:t>
            </a:fld>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0961" y="1479550"/>
            <a:ext cx="7848600" cy="4876800"/>
          </a:xfrm>
          <a:prstGeom prst="rect">
            <a:avLst/>
          </a:prstGeom>
          <a:noFill/>
          <a:ln>
            <a:noFill/>
          </a:ln>
        </p:spPr>
      </p:pic>
      <p:sp>
        <p:nvSpPr>
          <p:cNvPr id="2" name="Rectangle 1"/>
          <p:cNvSpPr/>
          <p:nvPr/>
        </p:nvSpPr>
        <p:spPr>
          <a:xfrm>
            <a:off x="-190500" y="1020575"/>
            <a:ext cx="8877300" cy="369332"/>
          </a:xfrm>
          <a:prstGeom prst="rect">
            <a:avLst/>
          </a:prstGeom>
        </p:spPr>
        <p:txBody>
          <a:bodyPr wrap="square">
            <a:spAutoFit/>
          </a:bodyPr>
          <a:lstStyle/>
          <a:p>
            <a:pPr marL="0" marR="0" algn="ctr">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Member ID# and name are required to transfer-in a member from another Post.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054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28</a:t>
            </a:fld>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90313" y="1203325"/>
            <a:ext cx="6248400" cy="5518150"/>
          </a:xfrm>
          <a:prstGeom prst="rect">
            <a:avLst/>
          </a:prstGeom>
          <a:noFill/>
          <a:ln w="22225">
            <a:solidFill>
              <a:schemeClr val="accent1"/>
            </a:solidFill>
          </a:ln>
        </p:spPr>
      </p:pic>
      <p:sp>
        <p:nvSpPr>
          <p:cNvPr id="8" name="Rectangle 7"/>
          <p:cNvSpPr/>
          <p:nvPr/>
        </p:nvSpPr>
        <p:spPr>
          <a:xfrm>
            <a:off x="1165329" y="826497"/>
            <a:ext cx="6703414" cy="369332"/>
          </a:xfrm>
          <a:prstGeom prst="rect">
            <a:avLst/>
          </a:prstGeom>
        </p:spPr>
        <p:txBody>
          <a:bodyPr wrap="square">
            <a:spAutoFit/>
          </a:bodyPr>
          <a:lstStyle/>
          <a:p>
            <a:r>
              <a:rPr lang="en-US" b="1" dirty="0"/>
              <a:t>Complete the “ADD NEW MEMBER” form and click “Save”</a:t>
            </a:r>
            <a:endParaRPr lang="en-US" dirty="0"/>
          </a:p>
        </p:txBody>
      </p:sp>
    </p:spTree>
    <p:extLst>
      <p:ext uri="{BB962C8B-B14F-4D97-AF65-F5344CB8AC3E}">
        <p14:creationId xmlns:p14="http://schemas.microsoft.com/office/powerpoint/2010/main" val="1126690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29</a:t>
            </a:fld>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sp>
        <p:nvSpPr>
          <p:cNvPr id="8" name="Rectangle 7"/>
          <p:cNvSpPr/>
          <p:nvPr/>
        </p:nvSpPr>
        <p:spPr>
          <a:xfrm>
            <a:off x="1165329" y="826497"/>
            <a:ext cx="6703414" cy="923330"/>
          </a:xfrm>
          <a:prstGeom prst="rect">
            <a:avLst/>
          </a:prstGeom>
        </p:spPr>
        <p:txBody>
          <a:bodyPr wrap="square">
            <a:spAutoFit/>
          </a:bodyPr>
          <a:lstStyle/>
          <a:p>
            <a:r>
              <a:rPr lang="en-US" b="1" dirty="0"/>
              <a:t>If you chose “Add Member” (never-before-Legionnaire), this feature sweeps the entire database looking for potential matches.</a:t>
            </a:r>
            <a:endParaRPr lang="en-US" dirty="0"/>
          </a:p>
        </p:txBody>
      </p:sp>
      <p:pic>
        <p:nvPicPr>
          <p:cNvPr id="2" name="Picture 1"/>
          <p:cNvPicPr>
            <a:picLocks noChangeAspect="1"/>
          </p:cNvPicPr>
          <p:nvPr/>
        </p:nvPicPr>
        <p:blipFill>
          <a:blip r:embed="rId3"/>
          <a:stretch>
            <a:fillRect/>
          </a:stretch>
        </p:blipFill>
        <p:spPr>
          <a:xfrm>
            <a:off x="243446" y="1809814"/>
            <a:ext cx="8438357" cy="3699465"/>
          </a:xfrm>
          <a:prstGeom prst="rect">
            <a:avLst/>
          </a:prstGeom>
        </p:spPr>
      </p:pic>
      <p:sp>
        <p:nvSpPr>
          <p:cNvPr id="9" name="Rounded Rectangle 8"/>
          <p:cNvSpPr/>
          <p:nvPr/>
        </p:nvSpPr>
        <p:spPr>
          <a:xfrm>
            <a:off x="1165328" y="3810000"/>
            <a:ext cx="6454671"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20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34754" y="-1120346"/>
            <a:ext cx="14452748" cy="7749746"/>
          </a:xfrm>
          <a:prstGeom prst="rect">
            <a:avLst/>
          </a:prstGeom>
        </p:spPr>
      </p:pic>
      <p:sp>
        <p:nvSpPr>
          <p:cNvPr id="9219" name="TextBox 3"/>
          <p:cNvSpPr txBox="1">
            <a:spLocks noChangeArrowheads="1"/>
          </p:cNvSpPr>
          <p:nvPr/>
        </p:nvSpPr>
        <p:spPr bwMode="auto">
          <a:xfrm>
            <a:off x="5943600" y="401680"/>
            <a:ext cx="2514600" cy="584200"/>
          </a:xfrm>
          <a:prstGeom prst="rect">
            <a:avLst/>
          </a:prstGeom>
          <a:noFill/>
          <a:ln w="9525">
            <a:noFill/>
            <a:miter lim="800000"/>
            <a:headEnd/>
            <a:tailEnd/>
          </a:ln>
        </p:spPr>
        <p:txBody>
          <a:bodyPr>
            <a:spAutoFit/>
          </a:bodyPr>
          <a:lstStyle/>
          <a:p>
            <a:pPr algn="ctr"/>
            <a:r>
              <a:rPr lang="en-US" sz="3200" b="1" dirty="0">
                <a:solidFill>
                  <a:srgbClr val="FF0000"/>
                </a:solidFill>
                <a:latin typeface="Perpetua" pitchFamily="18" charset="0"/>
              </a:rPr>
              <a:t>HOME PAGE</a:t>
            </a:r>
          </a:p>
        </p:txBody>
      </p:sp>
      <p:sp>
        <p:nvSpPr>
          <p:cNvPr id="5" name="Slide Number Placeholder 4"/>
          <p:cNvSpPr>
            <a:spLocks noGrp="1"/>
          </p:cNvSpPr>
          <p:nvPr>
            <p:ph type="sldNum" sz="quarter" idx="12"/>
          </p:nvPr>
        </p:nvSpPr>
        <p:spPr>
          <a:xfrm>
            <a:off x="8458200" y="6400800"/>
            <a:ext cx="457200" cy="457200"/>
          </a:xfrm>
        </p:spPr>
        <p:txBody>
          <a:bodyPr/>
          <a:lstStyle/>
          <a:p>
            <a:pPr>
              <a:defRPr/>
            </a:pPr>
            <a:fld id="{A4F59769-E7A6-41FF-9CB5-F7FB84ABE532}" type="slidenum">
              <a:rPr lang="en-US"/>
              <a:pPr>
                <a:defRPr/>
              </a:pPr>
              <a:t>3</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30</a:t>
            </a:fld>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sp>
        <p:nvSpPr>
          <p:cNvPr id="8" name="Rectangle 7"/>
          <p:cNvSpPr/>
          <p:nvPr/>
        </p:nvSpPr>
        <p:spPr>
          <a:xfrm>
            <a:off x="1165329" y="826497"/>
            <a:ext cx="6703414" cy="1200329"/>
          </a:xfrm>
          <a:prstGeom prst="rect">
            <a:avLst/>
          </a:prstGeom>
        </p:spPr>
        <p:txBody>
          <a:bodyPr wrap="square">
            <a:spAutoFit/>
          </a:bodyPr>
          <a:lstStyle/>
          <a:p>
            <a:r>
              <a:rPr lang="en-US" b="1" dirty="0"/>
              <a:t>After “Save”, notice the member shows up under “Members in this Batch”.   Click “Edit” to change demographic information, or “Remove” to delete this member from the batch. </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59436" y="2165350"/>
            <a:ext cx="7315200" cy="4191000"/>
          </a:xfrm>
          <a:prstGeom prst="rect">
            <a:avLst/>
          </a:prstGeom>
          <a:noFill/>
          <a:ln w="22225">
            <a:solidFill>
              <a:schemeClr val="accent1"/>
            </a:solidFill>
          </a:ln>
        </p:spPr>
      </p:pic>
      <p:sp>
        <p:nvSpPr>
          <p:cNvPr id="4" name="Rounded Rectangle 3"/>
          <p:cNvSpPr/>
          <p:nvPr/>
        </p:nvSpPr>
        <p:spPr>
          <a:xfrm>
            <a:off x="2362200" y="5501390"/>
            <a:ext cx="5638800" cy="44221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323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31</a:t>
            </a:fld>
            <a:endParaRPr lang="en-US" dirty="0"/>
          </a:p>
        </p:txBody>
      </p:sp>
      <p:sp>
        <p:nvSpPr>
          <p:cNvPr id="84" name="Title 1"/>
          <p:cNvSpPr>
            <a:spLocks noGrp="1"/>
          </p:cNvSpPr>
          <p:nvPr>
            <p:ph type="title"/>
          </p:nvPr>
        </p:nvSpPr>
        <p:spPr>
          <a:xfrm>
            <a:off x="250461" y="62240"/>
            <a:ext cx="8229600" cy="775960"/>
          </a:xfrm>
        </p:spPr>
        <p:txBody>
          <a:bodyPr/>
          <a:lstStyle/>
          <a:p>
            <a:r>
              <a:rPr lang="en-US" dirty="0"/>
              <a:t>Online Membership Processing</a:t>
            </a:r>
          </a:p>
        </p:txBody>
      </p:sp>
      <p:sp>
        <p:nvSpPr>
          <p:cNvPr id="8" name="Rectangle 7"/>
          <p:cNvSpPr/>
          <p:nvPr/>
        </p:nvSpPr>
        <p:spPr>
          <a:xfrm>
            <a:off x="916586" y="810517"/>
            <a:ext cx="6703414" cy="1384995"/>
          </a:xfrm>
          <a:prstGeom prst="rect">
            <a:avLst/>
          </a:prstGeom>
        </p:spPr>
        <p:txBody>
          <a:bodyPr wrap="square">
            <a:spAutoFit/>
          </a:bodyPr>
          <a:lstStyle/>
          <a:p>
            <a:r>
              <a:rPr lang="en-US" sz="1400" b="1" dirty="0"/>
              <a:t>Use the Search feature to find the member in your Post that you want to renew.  Notice that the search feature follows along with you as you type.  The example above shows “100” entered for “Member ID:” , and “b” for last name.  The form then finds all members in your Post where Member ID begins with “100” and Last Name starts with “b”.  Select the member by clicking “Renew”.</a:t>
            </a:r>
            <a:endParaRPr lang="en-US" sz="14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71225" y="2195512"/>
            <a:ext cx="6988071" cy="4343400"/>
          </a:xfrm>
          <a:prstGeom prst="rect">
            <a:avLst/>
          </a:prstGeom>
          <a:noFill/>
          <a:ln w="25400">
            <a:solidFill>
              <a:schemeClr val="accent1"/>
            </a:solidFill>
          </a:ln>
        </p:spPr>
      </p:pic>
      <p:sp>
        <p:nvSpPr>
          <p:cNvPr id="7" name="Rounded Rectangle 6"/>
          <p:cNvSpPr/>
          <p:nvPr/>
        </p:nvSpPr>
        <p:spPr>
          <a:xfrm>
            <a:off x="2617678" y="2413580"/>
            <a:ext cx="3618641"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869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32</a:t>
            </a:fld>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pic>
        <p:nvPicPr>
          <p:cNvPr id="5" name="Picture 4"/>
          <p:cNvPicPr>
            <a:picLocks noChangeAspect="1"/>
          </p:cNvPicPr>
          <p:nvPr/>
        </p:nvPicPr>
        <p:blipFill>
          <a:blip r:embed="rId3"/>
          <a:stretch>
            <a:fillRect/>
          </a:stretch>
        </p:blipFill>
        <p:spPr>
          <a:xfrm>
            <a:off x="1905000" y="1752600"/>
            <a:ext cx="4648200" cy="4448908"/>
          </a:xfrm>
          <a:prstGeom prst="rect">
            <a:avLst/>
          </a:prstGeom>
          <a:solidFill>
            <a:schemeClr val="bg1"/>
          </a:solidFill>
          <a:ln w="25400">
            <a:solidFill>
              <a:schemeClr val="tx2"/>
            </a:solidFill>
          </a:ln>
        </p:spPr>
      </p:pic>
      <p:sp>
        <p:nvSpPr>
          <p:cNvPr id="9" name="Rectangle 8"/>
          <p:cNvSpPr/>
          <p:nvPr/>
        </p:nvSpPr>
        <p:spPr>
          <a:xfrm>
            <a:off x="1698261" y="1106269"/>
            <a:ext cx="5334000" cy="646331"/>
          </a:xfrm>
          <a:prstGeom prst="rect">
            <a:avLst/>
          </a:prstGeom>
        </p:spPr>
        <p:txBody>
          <a:bodyPr wrap="square">
            <a:spAutoFit/>
          </a:bodyPr>
          <a:lstStyle/>
          <a:p>
            <a:pPr algn="just"/>
            <a:r>
              <a:rPr lang="en-US" b="1" dirty="0"/>
              <a:t>Select the Renewal Year(s) and click “Renew”</a:t>
            </a:r>
            <a:endParaRPr lang="en-US" dirty="0"/>
          </a:p>
          <a:p>
            <a:pPr algn="just"/>
            <a:r>
              <a:rPr lang="en-US" b="1" dirty="0"/>
              <a:t> </a:t>
            </a:r>
            <a:endParaRPr lang="en-US" dirty="0"/>
          </a:p>
        </p:txBody>
      </p:sp>
      <p:sp>
        <p:nvSpPr>
          <p:cNvPr id="10" name="Rounded Rectangle 9"/>
          <p:cNvSpPr/>
          <p:nvPr/>
        </p:nvSpPr>
        <p:spPr>
          <a:xfrm>
            <a:off x="3048001" y="5334000"/>
            <a:ext cx="2133600" cy="76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62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33</a:t>
            </a:fld>
            <a:endParaRPr lang="en-US" dirty="0"/>
          </a:p>
        </p:txBody>
      </p:sp>
      <p:sp>
        <p:nvSpPr>
          <p:cNvPr id="84" name="Title 1"/>
          <p:cNvSpPr>
            <a:spLocks noGrp="1"/>
          </p:cNvSpPr>
          <p:nvPr>
            <p:ph type="title"/>
          </p:nvPr>
        </p:nvSpPr>
        <p:spPr>
          <a:xfrm>
            <a:off x="250461" y="62240"/>
            <a:ext cx="8229600" cy="960438"/>
          </a:xfrm>
        </p:spPr>
        <p:txBody>
          <a:bodyPr/>
          <a:lstStyle/>
          <a:p>
            <a:r>
              <a:rPr lang="en-US" dirty="0"/>
              <a:t>Online Membership Processing</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44068" y="1921057"/>
            <a:ext cx="6325693" cy="4587875"/>
          </a:xfrm>
          <a:prstGeom prst="rect">
            <a:avLst/>
          </a:prstGeom>
          <a:noFill/>
          <a:ln w="25400">
            <a:solidFill>
              <a:schemeClr val="accent1"/>
            </a:solidFill>
          </a:ln>
        </p:spPr>
      </p:pic>
      <p:sp>
        <p:nvSpPr>
          <p:cNvPr id="8" name="Rectangle 7"/>
          <p:cNvSpPr/>
          <p:nvPr/>
        </p:nvSpPr>
        <p:spPr>
          <a:xfrm>
            <a:off x="944068" y="893497"/>
            <a:ext cx="6703414" cy="1477328"/>
          </a:xfrm>
          <a:prstGeom prst="rect">
            <a:avLst/>
          </a:prstGeom>
        </p:spPr>
        <p:txBody>
          <a:bodyPr wrap="square">
            <a:spAutoFit/>
          </a:bodyPr>
          <a:lstStyle/>
          <a:p>
            <a:r>
              <a:rPr lang="en-US" b="1" u="sng" dirty="0"/>
              <a:t>STEP 3 : SUBMIT BATCH FOR PROCESSING</a:t>
            </a:r>
          </a:p>
          <a:p>
            <a:r>
              <a:rPr lang="en-US" b="1" dirty="0"/>
              <a:t>When your batch is complete, click “Submit Batch” to initiate payment.</a:t>
            </a:r>
            <a:endParaRPr lang="en-US" dirty="0"/>
          </a:p>
          <a:p>
            <a:r>
              <a:rPr lang="en-US" b="1" dirty="0"/>
              <a:t> </a:t>
            </a:r>
            <a:endParaRPr lang="en-US" dirty="0"/>
          </a:p>
          <a:p>
            <a:endParaRPr lang="en-US" dirty="0"/>
          </a:p>
        </p:txBody>
      </p:sp>
    </p:spTree>
    <p:extLst>
      <p:ext uri="{BB962C8B-B14F-4D97-AF65-F5344CB8AC3E}">
        <p14:creationId xmlns:p14="http://schemas.microsoft.com/office/powerpoint/2010/main" val="1054220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34</a:t>
            </a:fld>
            <a:endParaRPr lang="en-US" dirty="0"/>
          </a:p>
        </p:txBody>
      </p:sp>
      <p:sp>
        <p:nvSpPr>
          <p:cNvPr id="84" name="Title 1"/>
          <p:cNvSpPr>
            <a:spLocks noGrp="1"/>
          </p:cNvSpPr>
          <p:nvPr>
            <p:ph type="title"/>
          </p:nvPr>
        </p:nvSpPr>
        <p:spPr>
          <a:xfrm>
            <a:off x="228600" y="81280"/>
            <a:ext cx="8229600" cy="960438"/>
          </a:xfrm>
        </p:spPr>
        <p:txBody>
          <a:bodyPr/>
          <a:lstStyle/>
          <a:p>
            <a:r>
              <a:rPr lang="en-US" dirty="0"/>
              <a:t>Online Membership Processing</a:t>
            </a:r>
          </a:p>
        </p:txBody>
      </p:sp>
      <p:sp>
        <p:nvSpPr>
          <p:cNvPr id="8" name="Rectangle 7"/>
          <p:cNvSpPr/>
          <p:nvPr/>
        </p:nvSpPr>
        <p:spPr>
          <a:xfrm>
            <a:off x="991693" y="1025479"/>
            <a:ext cx="6703414" cy="1200329"/>
          </a:xfrm>
          <a:prstGeom prst="rect">
            <a:avLst/>
          </a:prstGeom>
        </p:spPr>
        <p:txBody>
          <a:bodyPr wrap="square">
            <a:spAutoFit/>
          </a:bodyPr>
          <a:lstStyle/>
          <a:p>
            <a:r>
              <a:rPr lang="en-US" b="1" dirty="0"/>
              <a:t>A confirmation screen will appear with the email address where the transaction receipt will be sent.  This screen also allows you to change where the email receipt will be sent.</a:t>
            </a:r>
            <a:endParaRPr lang="en-US" dirty="0"/>
          </a:p>
          <a:p>
            <a:r>
              <a:rPr lang="en-US" b="1" dirty="0"/>
              <a:t>Click “Submit” to initiate payment for the batch.</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85402"/>
            <a:ext cx="4876800" cy="3411353"/>
          </a:xfrm>
          <a:prstGeom prst="rect">
            <a:avLst/>
          </a:prstGeom>
          <a:noFill/>
          <a:ln w="25400">
            <a:solidFill>
              <a:schemeClr val="accent1"/>
            </a:solidFill>
          </a:ln>
        </p:spPr>
      </p:pic>
    </p:spTree>
    <p:extLst>
      <p:ext uri="{BB962C8B-B14F-4D97-AF65-F5344CB8AC3E}">
        <p14:creationId xmlns:p14="http://schemas.microsoft.com/office/powerpoint/2010/main" val="27011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35</a:t>
            </a:fld>
            <a:endParaRPr lang="en-US" dirty="0"/>
          </a:p>
        </p:txBody>
      </p:sp>
      <p:sp>
        <p:nvSpPr>
          <p:cNvPr id="84" name="Title 1"/>
          <p:cNvSpPr>
            <a:spLocks noGrp="1"/>
          </p:cNvSpPr>
          <p:nvPr>
            <p:ph type="title"/>
          </p:nvPr>
        </p:nvSpPr>
        <p:spPr>
          <a:xfrm>
            <a:off x="228600" y="81280"/>
            <a:ext cx="8229600" cy="960438"/>
          </a:xfrm>
        </p:spPr>
        <p:txBody>
          <a:bodyPr/>
          <a:lstStyle/>
          <a:p>
            <a:r>
              <a:rPr lang="en-US" dirty="0"/>
              <a:t>Online Membership Processing</a:t>
            </a:r>
          </a:p>
        </p:txBody>
      </p:sp>
      <p:sp>
        <p:nvSpPr>
          <p:cNvPr id="8" name="Rectangle 7"/>
          <p:cNvSpPr/>
          <p:nvPr/>
        </p:nvSpPr>
        <p:spPr>
          <a:xfrm>
            <a:off x="991693" y="874145"/>
            <a:ext cx="6703414" cy="2031325"/>
          </a:xfrm>
          <a:prstGeom prst="rect">
            <a:avLst/>
          </a:prstGeom>
        </p:spPr>
        <p:txBody>
          <a:bodyPr wrap="square">
            <a:spAutoFit/>
          </a:bodyPr>
          <a:lstStyle/>
          <a:p>
            <a:r>
              <a:rPr lang="en-US" b="1" dirty="0"/>
              <a:t>After submitting the batch for processing, the “Process Membership” form will show the batch in a pending status.  Once the transaction has completed processing in the ACH network, the Transmittal Status will change to “Applied”.  Allow up to 7-business days for the transaction to clear through the ACH network.</a:t>
            </a:r>
            <a:endParaRPr lang="en-US" dirty="0"/>
          </a:p>
          <a:p>
            <a:r>
              <a:rPr lang="en-US" b="1" dirty="0"/>
              <a:t> </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2892"/>
            <a:ext cx="8001000" cy="3505200"/>
          </a:xfrm>
          <a:prstGeom prst="rect">
            <a:avLst/>
          </a:prstGeom>
          <a:noFill/>
          <a:ln w="25400">
            <a:solidFill>
              <a:schemeClr val="accent1"/>
            </a:solidFill>
          </a:ln>
        </p:spPr>
      </p:pic>
    </p:spTree>
    <p:extLst>
      <p:ext uri="{BB962C8B-B14F-4D97-AF65-F5344CB8AC3E}">
        <p14:creationId xmlns:p14="http://schemas.microsoft.com/office/powerpoint/2010/main" val="884816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8288" y="1295400"/>
            <a:ext cx="9144000" cy="6858000"/>
          </a:xfrm>
          <a:prstGeom prst="rect">
            <a:avLst/>
          </a:prstGeom>
          <a:solidFill>
            <a:srgbClr val="FFFFFF"/>
          </a:solidFill>
          <a:ln w="9525">
            <a:noFill/>
            <a:miter lim="800000"/>
            <a:headEnd/>
            <a:tailEnd/>
          </a:ln>
          <a:effectLst>
            <a:outerShdw blurRad="50800" dist="38100" dir="2700000" algn="tl" rotWithShape="0">
              <a:prstClr val="black">
                <a:alpha val="40000"/>
              </a:prstClr>
            </a:outerShdw>
          </a:effectLst>
        </p:spPr>
        <p:txBody>
          <a:bodyPr/>
          <a:lstStyle/>
          <a:p>
            <a:pPr lvl="1">
              <a:spcAft>
                <a:spcPts val="1000"/>
              </a:spcAft>
              <a:defRPr/>
            </a:pPr>
            <a:endParaRPr lang="en-US" sz="1100" b="1" dirty="0">
              <a:latin typeface="Times New Roman" pitchFamily="18" charset="0"/>
            </a:endParaRPr>
          </a:p>
          <a:p>
            <a:pPr>
              <a:lnSpc>
                <a:spcPct val="150000"/>
              </a:lnSpc>
              <a:spcAft>
                <a:spcPts val="1000"/>
              </a:spcAft>
              <a:defRPr/>
            </a:pPr>
            <a:r>
              <a:rPr lang="en-US" sz="800" b="1" dirty="0">
                <a:solidFill>
                  <a:srgbClr val="92130B"/>
                </a:solidFill>
                <a:latin typeface="+mn-lt"/>
              </a:rPr>
              <a:t>         </a:t>
            </a:r>
            <a:endParaRPr lang="en-US" i="1" dirty="0">
              <a:latin typeface="Arial" pitchFamily="34" charset="0"/>
              <a:cs typeface="Arial" pitchFamily="34" charset="0"/>
            </a:endParaRPr>
          </a:p>
          <a:p>
            <a:pPr lvl="1" indent="231775">
              <a:lnSpc>
                <a:spcPct val="150000"/>
              </a:lnSpc>
              <a:buFont typeface="Arial" pitchFamily="34" charset="0"/>
              <a:buChar char="•"/>
              <a:defRPr/>
            </a:pPr>
            <a:endParaRPr lang="en-US" sz="1600" dirty="0">
              <a:latin typeface="Arial" pitchFamily="34" charset="0"/>
              <a:cs typeface="Arial" pitchFamily="34" charset="0"/>
            </a:endParaRPr>
          </a:p>
          <a:p>
            <a:pPr algn="ctr">
              <a:spcAft>
                <a:spcPts val="1000"/>
              </a:spcAft>
              <a:defRPr/>
            </a:pPr>
            <a:endParaRPr lang="en-US" sz="1600" dirty="0">
              <a:solidFill>
                <a:srgbClr val="545454"/>
              </a:solidFill>
              <a:latin typeface="Arial" pitchFamily="34" charset="0"/>
              <a:cs typeface="Arial" pitchFamily="34" charset="0"/>
            </a:endParaRPr>
          </a:p>
          <a:p>
            <a:pPr algn="ctr">
              <a:spcAft>
                <a:spcPts val="1000"/>
              </a:spcAft>
              <a:defRPr/>
            </a:pPr>
            <a:r>
              <a:rPr lang="en-US" sz="1600" dirty="0">
                <a:solidFill>
                  <a:srgbClr val="545454"/>
                </a:solidFill>
                <a:latin typeface="Arial" pitchFamily="34" charset="0"/>
                <a:cs typeface="Arial" pitchFamily="34" charset="0"/>
              </a:rPr>
              <a:t> 	</a:t>
            </a:r>
            <a:endParaRPr lang="en-US" sz="1600" dirty="0">
              <a:latin typeface="Arial" pitchFamily="34" charset="0"/>
              <a:cs typeface="Arial" pitchFamily="34" charset="0"/>
            </a:endParaRPr>
          </a:p>
          <a:p>
            <a:pPr>
              <a:defRPr/>
            </a:pPr>
            <a:endParaRPr lang="en-US" b="1" dirty="0">
              <a:latin typeface="Arial" pitchFamily="34" charset="0"/>
            </a:endParaRPr>
          </a:p>
        </p:txBody>
      </p:sp>
      <p:sp>
        <p:nvSpPr>
          <p:cNvPr id="7" name="Slide Number Placeholder 7"/>
          <p:cNvSpPr>
            <a:spLocks noGrp="1"/>
          </p:cNvSpPr>
          <p:nvPr>
            <p:ph type="sldNum" sz="quarter" idx="12"/>
          </p:nvPr>
        </p:nvSpPr>
        <p:spPr>
          <a:xfrm>
            <a:off x="8534400" y="6172200"/>
            <a:ext cx="457200" cy="457200"/>
          </a:xfrm>
        </p:spPr>
        <p:txBody>
          <a:bodyPr/>
          <a:lstStyle/>
          <a:p>
            <a:pPr>
              <a:defRPr/>
            </a:pPr>
            <a:fld id="{7147D01E-3565-443E-A0B8-4E3DA6501B22}" type="slidenum">
              <a:rPr lang="en-US"/>
              <a:pPr>
                <a:defRPr/>
              </a:pPr>
              <a:t>36</a:t>
            </a:fld>
            <a:endParaRPr lang="en-US" dirty="0"/>
          </a:p>
        </p:txBody>
      </p:sp>
      <p:sp>
        <p:nvSpPr>
          <p:cNvPr id="4" name="TextBox 3"/>
          <p:cNvSpPr txBox="1"/>
          <p:nvPr/>
        </p:nvSpPr>
        <p:spPr>
          <a:xfrm>
            <a:off x="2578607" y="2404863"/>
            <a:ext cx="3352579" cy="738664"/>
          </a:xfrm>
          <a:prstGeom prst="rect">
            <a:avLst/>
          </a:prstGeom>
          <a:noFill/>
        </p:spPr>
        <p:txBody>
          <a:bodyPr wrap="square" rtlCol="0">
            <a:spAutoFit/>
          </a:bodyPr>
          <a:lstStyle/>
          <a:p>
            <a:pPr lvl="1" indent="231775">
              <a:lnSpc>
                <a:spcPct val="150000"/>
              </a:lnSpc>
              <a:buFont typeface="Arial" pitchFamily="34" charset="0"/>
              <a:buChar char="•"/>
              <a:defRPr/>
            </a:pPr>
            <a:r>
              <a:rPr lang="en-US" sz="2800" dirty="0">
                <a:latin typeface="Arial" pitchFamily="34" charset="0"/>
                <a:cs typeface="Arial" pitchFamily="34" charset="0"/>
              </a:rPr>
              <a:t>Reports/Labels</a:t>
            </a:r>
          </a:p>
        </p:txBody>
      </p:sp>
      <p:sp>
        <p:nvSpPr>
          <p:cNvPr id="10" name="TextBox 9"/>
          <p:cNvSpPr txBox="1"/>
          <p:nvPr/>
        </p:nvSpPr>
        <p:spPr>
          <a:xfrm>
            <a:off x="2590800" y="1909124"/>
            <a:ext cx="3886200" cy="523220"/>
          </a:xfrm>
          <a:prstGeom prst="rect">
            <a:avLst/>
          </a:prstGeom>
          <a:noFill/>
        </p:spPr>
        <p:txBody>
          <a:bodyPr wrap="square" rtlCol="0">
            <a:spAutoFit/>
          </a:bodyPr>
          <a:lstStyle/>
          <a:p>
            <a:r>
              <a:rPr lang="en-US" sz="2800" u="sng" dirty="0"/>
              <a:t>Report Server</a:t>
            </a:r>
          </a:p>
        </p:txBody>
      </p:sp>
      <p:sp>
        <p:nvSpPr>
          <p:cNvPr id="5" name="TextBox 4"/>
          <p:cNvSpPr txBox="1"/>
          <p:nvPr/>
        </p:nvSpPr>
        <p:spPr>
          <a:xfrm>
            <a:off x="2895600" y="3854521"/>
            <a:ext cx="4953000" cy="830997"/>
          </a:xfrm>
          <a:prstGeom prst="rect">
            <a:avLst/>
          </a:prstGeom>
          <a:noFill/>
        </p:spPr>
        <p:txBody>
          <a:bodyPr wrap="square" rtlCol="0">
            <a:spAutoFit/>
          </a:bodyPr>
          <a:lstStyle/>
          <a:p>
            <a:r>
              <a:rPr lang="en-US" sz="2400" dirty="0"/>
              <a:t>Print mailing labels and reports from the new Report Server.</a:t>
            </a:r>
          </a:p>
        </p:txBody>
      </p:sp>
      <p:sp>
        <p:nvSpPr>
          <p:cNvPr id="11" name="Title 1"/>
          <p:cNvSpPr>
            <a:spLocks noGrp="1"/>
          </p:cNvSpPr>
          <p:nvPr>
            <p:ph type="title"/>
          </p:nvPr>
        </p:nvSpPr>
        <p:spPr>
          <a:xfrm>
            <a:off x="1842350" y="0"/>
            <a:ext cx="7301650" cy="1143000"/>
          </a:xfrm>
          <a:solidFill>
            <a:srgbClr val="00B0F0"/>
          </a:solidFill>
        </p:spPr>
        <p:txBody>
          <a:bodyPr/>
          <a:lstStyle/>
          <a:p>
            <a:r>
              <a:rPr lang="en-US" b="1" dirty="0">
                <a:solidFill>
                  <a:schemeClr val="bg1"/>
                </a:solidFill>
              </a:rPr>
              <a:t>Report Server</a:t>
            </a:r>
          </a:p>
        </p:txBody>
      </p:sp>
      <p:pic>
        <p:nvPicPr>
          <p:cNvPr id="9" name="Picture 8"/>
          <p:cNvPicPr>
            <a:picLocks noChangeAspect="1"/>
          </p:cNvPicPr>
          <p:nvPr/>
        </p:nvPicPr>
        <p:blipFill>
          <a:blip r:embed="rId4"/>
          <a:stretch>
            <a:fillRect/>
          </a:stretch>
        </p:blipFill>
        <p:spPr>
          <a:xfrm>
            <a:off x="77337" y="308213"/>
            <a:ext cx="1765013" cy="6549787"/>
          </a:xfrm>
          <a:prstGeom prst="rect">
            <a:avLst/>
          </a:prstGeom>
        </p:spPr>
      </p:pic>
      <p:sp>
        <p:nvSpPr>
          <p:cNvPr id="8" name="Rounded Rectangle 7"/>
          <p:cNvSpPr/>
          <p:nvPr/>
        </p:nvSpPr>
        <p:spPr>
          <a:xfrm>
            <a:off x="77337" y="3316406"/>
            <a:ext cx="12192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8534400" y="6172200"/>
            <a:ext cx="457200" cy="457200"/>
          </a:xfrm>
        </p:spPr>
        <p:txBody>
          <a:bodyPr/>
          <a:lstStyle/>
          <a:p>
            <a:pPr>
              <a:defRPr/>
            </a:pPr>
            <a:fld id="{7147D01E-3565-443E-A0B8-4E3DA6501B22}" type="slidenum">
              <a:rPr lang="en-US"/>
              <a:pPr>
                <a:defRPr/>
              </a:pPr>
              <a:t>37</a:t>
            </a:fld>
            <a:endParaRPr lang="en-US" dirty="0"/>
          </a:p>
        </p:txBody>
      </p:sp>
      <p:pic>
        <p:nvPicPr>
          <p:cNvPr id="9" name="Picture 2"/>
          <p:cNvPicPr>
            <a:picLocks noChangeAspect="1" noChangeArrowheads="1"/>
          </p:cNvPicPr>
          <p:nvPr/>
        </p:nvPicPr>
        <p:blipFill>
          <a:blip r:embed="rId4" cstate="print"/>
          <a:srcRect/>
          <a:stretch>
            <a:fillRect/>
          </a:stretch>
        </p:blipFill>
        <p:spPr bwMode="auto">
          <a:xfrm>
            <a:off x="-152400" y="0"/>
            <a:ext cx="9372600" cy="1383120"/>
          </a:xfrm>
          <a:prstGeom prst="rect">
            <a:avLst/>
          </a:prstGeom>
          <a:noFill/>
          <a:ln w="9525">
            <a:noFill/>
            <a:miter lim="800000"/>
            <a:headEnd/>
            <a:tailEnd/>
          </a:ln>
        </p:spPr>
      </p:pic>
      <p:sp>
        <p:nvSpPr>
          <p:cNvPr id="2" name="TextBox 1"/>
          <p:cNvSpPr txBox="1"/>
          <p:nvPr/>
        </p:nvSpPr>
        <p:spPr>
          <a:xfrm>
            <a:off x="381000" y="5801913"/>
            <a:ext cx="8001000" cy="646331"/>
          </a:xfrm>
          <a:prstGeom prst="rect">
            <a:avLst/>
          </a:prstGeom>
          <a:noFill/>
        </p:spPr>
        <p:txBody>
          <a:bodyPr wrap="square" rtlCol="0">
            <a:spAutoFit/>
          </a:bodyPr>
          <a:lstStyle/>
          <a:p>
            <a:pPr algn="ctr"/>
            <a:r>
              <a:rPr lang="en-US" dirty="0">
                <a:solidFill>
                  <a:srgbClr val="FF0000"/>
                </a:solidFill>
              </a:rPr>
              <a:t>District and County sites do not include mailing label options</a:t>
            </a:r>
          </a:p>
          <a:p>
            <a:pPr algn="ctr"/>
            <a:r>
              <a:rPr lang="en-US" dirty="0">
                <a:solidFill>
                  <a:srgbClr val="FF0000"/>
                </a:solidFill>
              </a:rPr>
              <a:t> or Commanders Membership Push folder.</a:t>
            </a:r>
          </a:p>
        </p:txBody>
      </p:sp>
      <p:sp>
        <p:nvSpPr>
          <p:cNvPr id="4" name="TextBox 3"/>
          <p:cNvSpPr txBox="1"/>
          <p:nvPr/>
        </p:nvSpPr>
        <p:spPr>
          <a:xfrm>
            <a:off x="6019800" y="429950"/>
            <a:ext cx="2743200" cy="523220"/>
          </a:xfrm>
          <a:prstGeom prst="rect">
            <a:avLst/>
          </a:prstGeom>
          <a:noFill/>
        </p:spPr>
        <p:txBody>
          <a:bodyPr wrap="square" rtlCol="0">
            <a:spAutoFit/>
          </a:bodyPr>
          <a:lstStyle/>
          <a:p>
            <a:r>
              <a:rPr lang="en-US" sz="2800" b="1" dirty="0">
                <a:solidFill>
                  <a:srgbClr val="FF0000"/>
                </a:solidFill>
              </a:rPr>
              <a:t>Post Reports</a:t>
            </a:r>
          </a:p>
        </p:txBody>
      </p:sp>
      <p:pic>
        <p:nvPicPr>
          <p:cNvPr id="5" name="Picture 4"/>
          <p:cNvPicPr>
            <a:picLocks noChangeAspect="1"/>
          </p:cNvPicPr>
          <p:nvPr/>
        </p:nvPicPr>
        <p:blipFill>
          <a:blip r:embed="rId5"/>
          <a:stretch>
            <a:fillRect/>
          </a:stretch>
        </p:blipFill>
        <p:spPr>
          <a:xfrm>
            <a:off x="1414681" y="1484302"/>
            <a:ext cx="6238438" cy="4317611"/>
          </a:xfrm>
          <a:prstGeom prst="rect">
            <a:avLst/>
          </a:prstGeom>
        </p:spPr>
      </p:pic>
    </p:spTree>
    <p:custDataLst>
      <p:tags r:id="rId1"/>
    </p:custDataLst>
    <p:extLst>
      <p:ext uri="{BB962C8B-B14F-4D97-AF65-F5344CB8AC3E}">
        <p14:creationId xmlns:p14="http://schemas.microsoft.com/office/powerpoint/2010/main" val="36499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8534400" y="6172200"/>
            <a:ext cx="457200" cy="457200"/>
          </a:xfrm>
        </p:spPr>
        <p:txBody>
          <a:bodyPr/>
          <a:lstStyle/>
          <a:p>
            <a:pPr>
              <a:defRPr/>
            </a:pPr>
            <a:fld id="{7147D01E-3565-443E-A0B8-4E3DA6501B22}" type="slidenum">
              <a:rPr lang="en-US"/>
              <a:pPr>
                <a:defRPr/>
              </a:pPr>
              <a:t>38</a:t>
            </a:fld>
            <a:endParaRPr lang="en-US" dirty="0"/>
          </a:p>
        </p:txBody>
      </p:sp>
      <p:pic>
        <p:nvPicPr>
          <p:cNvPr id="9" name="Picture 2"/>
          <p:cNvPicPr>
            <a:picLocks noChangeAspect="1" noChangeArrowheads="1"/>
          </p:cNvPicPr>
          <p:nvPr/>
        </p:nvPicPr>
        <p:blipFill>
          <a:blip r:embed="rId4" cstate="print"/>
          <a:srcRect/>
          <a:stretch>
            <a:fillRect/>
          </a:stretch>
        </p:blipFill>
        <p:spPr bwMode="auto">
          <a:xfrm>
            <a:off x="-152400" y="0"/>
            <a:ext cx="9372600" cy="1383120"/>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343924" y="1447800"/>
            <a:ext cx="8190476" cy="4828571"/>
          </a:xfrm>
          <a:prstGeom prst="rect">
            <a:avLst/>
          </a:prstGeom>
        </p:spPr>
      </p:pic>
      <p:sp>
        <p:nvSpPr>
          <p:cNvPr id="12" name="TextBox 11"/>
          <p:cNvSpPr txBox="1"/>
          <p:nvPr/>
        </p:nvSpPr>
        <p:spPr>
          <a:xfrm>
            <a:off x="5715000" y="429950"/>
            <a:ext cx="3048000" cy="523220"/>
          </a:xfrm>
          <a:prstGeom prst="rect">
            <a:avLst/>
          </a:prstGeom>
          <a:noFill/>
        </p:spPr>
        <p:txBody>
          <a:bodyPr wrap="square" rtlCol="0">
            <a:spAutoFit/>
          </a:bodyPr>
          <a:lstStyle/>
          <a:p>
            <a:r>
              <a:rPr lang="en-US" sz="2800" b="1" dirty="0">
                <a:solidFill>
                  <a:srgbClr val="FF0000"/>
                </a:solidFill>
              </a:rPr>
              <a:t>District Reports</a:t>
            </a:r>
          </a:p>
        </p:txBody>
      </p:sp>
    </p:spTree>
    <p:custDataLst>
      <p:tags r:id="rId1"/>
    </p:custDataLst>
    <p:extLst>
      <p:ext uri="{BB962C8B-B14F-4D97-AF65-F5344CB8AC3E}">
        <p14:creationId xmlns:p14="http://schemas.microsoft.com/office/powerpoint/2010/main" val="335862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24362" y="1417638"/>
            <a:ext cx="6990476" cy="4838095"/>
          </a:xfrm>
          <a:prstGeom prst="rect">
            <a:avLst/>
          </a:prstGeom>
        </p:spPr>
      </p:pic>
      <p:sp>
        <p:nvSpPr>
          <p:cNvPr id="2" name="Title 1"/>
          <p:cNvSpPr>
            <a:spLocks noGrp="1"/>
          </p:cNvSpPr>
          <p:nvPr>
            <p:ph type="title"/>
          </p:nvPr>
        </p:nvSpPr>
        <p:spPr/>
        <p:txBody>
          <a:bodyPr/>
          <a:lstStyle/>
          <a:p>
            <a:r>
              <a:rPr lang="en-US" dirty="0"/>
              <a:t>Commander’s Membership Push</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39</a:t>
            </a:fld>
            <a:endParaRPr lang="en-US" dirty="0"/>
          </a:p>
        </p:txBody>
      </p:sp>
      <p:sp>
        <p:nvSpPr>
          <p:cNvPr id="5" name="Oval 4"/>
          <p:cNvSpPr/>
          <p:nvPr/>
        </p:nvSpPr>
        <p:spPr>
          <a:xfrm>
            <a:off x="1524000" y="2514600"/>
            <a:ext cx="2895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650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8534400" y="6172200"/>
            <a:ext cx="457200" cy="457200"/>
          </a:xfrm>
        </p:spPr>
        <p:txBody>
          <a:bodyPr/>
          <a:lstStyle/>
          <a:p>
            <a:pPr>
              <a:defRPr/>
            </a:pPr>
            <a:fld id="{7147D01E-3565-443E-A0B8-4E3DA6501B22}" type="slidenum">
              <a:rPr lang="en-US"/>
              <a:pPr>
                <a:defRPr/>
              </a:pPr>
              <a:t>4</a:t>
            </a:fld>
            <a:endParaRPr lang="en-US" dirty="0"/>
          </a:p>
        </p:txBody>
      </p:sp>
      <p:sp>
        <p:nvSpPr>
          <p:cNvPr id="11" name="TextBox 10"/>
          <p:cNvSpPr txBox="1"/>
          <p:nvPr/>
        </p:nvSpPr>
        <p:spPr>
          <a:xfrm>
            <a:off x="234778" y="254134"/>
            <a:ext cx="8534400" cy="6786473"/>
          </a:xfrm>
          <a:prstGeom prst="rect">
            <a:avLst/>
          </a:prstGeom>
          <a:noFill/>
        </p:spPr>
        <p:txBody>
          <a:bodyPr wrap="square" rtlCol="0">
            <a:spAutoFit/>
          </a:bodyPr>
          <a:lstStyle/>
          <a:p>
            <a:pPr algn="ctr">
              <a:lnSpc>
                <a:spcPct val="150000"/>
              </a:lnSpc>
            </a:pPr>
            <a:r>
              <a:rPr lang="en-US" sz="2800" b="1" u="sng" dirty="0">
                <a:solidFill>
                  <a:srgbClr val="FF0000"/>
                </a:solidFill>
              </a:rPr>
              <a:t>Available myLegion Sites</a:t>
            </a:r>
          </a:p>
          <a:p>
            <a:pPr algn="ctr">
              <a:lnSpc>
                <a:spcPct val="150000"/>
              </a:lnSpc>
            </a:pPr>
            <a:endParaRPr lang="en-US" sz="800" b="1" u="sng" dirty="0">
              <a:solidFill>
                <a:srgbClr val="FF0000"/>
              </a:solidFill>
            </a:endParaRPr>
          </a:p>
          <a:p>
            <a:pPr marL="465138" indent="-465138">
              <a:lnSpc>
                <a:spcPct val="150000"/>
              </a:lnSpc>
              <a:buFont typeface="Arial" pitchFamily="34" charset="0"/>
              <a:buChar char="•"/>
            </a:pPr>
            <a:r>
              <a:rPr lang="en-US" sz="2800" dirty="0"/>
              <a:t>Member = Individual member only</a:t>
            </a:r>
          </a:p>
          <a:p>
            <a:pPr marL="465138" indent="-465138">
              <a:lnSpc>
                <a:spcPct val="150000"/>
              </a:lnSpc>
              <a:buFont typeface="Arial" pitchFamily="34" charset="0"/>
              <a:buChar char="•"/>
            </a:pPr>
            <a:r>
              <a:rPr lang="en-US" sz="2800" dirty="0"/>
              <a:t>Post = Post and Squadron membership</a:t>
            </a:r>
          </a:p>
          <a:p>
            <a:pPr lvl="3">
              <a:lnSpc>
                <a:spcPct val="150000"/>
              </a:lnSpc>
            </a:pPr>
            <a:r>
              <a:rPr lang="en-US" sz="2400" i="1" dirty="0">
                <a:solidFill>
                  <a:schemeClr val="accent1"/>
                </a:solidFill>
              </a:rPr>
              <a:t>Administrator – Post Adjutant</a:t>
            </a:r>
          </a:p>
          <a:p>
            <a:pPr marL="465138" indent="-465138">
              <a:lnSpc>
                <a:spcPct val="150000"/>
              </a:lnSpc>
              <a:buFont typeface="Arial" pitchFamily="34" charset="0"/>
              <a:buChar char="•"/>
            </a:pPr>
            <a:r>
              <a:rPr lang="en-US" sz="2800" dirty="0"/>
              <a:t>County = All Posts within County  (View only)</a:t>
            </a:r>
          </a:p>
          <a:p>
            <a:pPr lvl="3">
              <a:lnSpc>
                <a:spcPct val="150000"/>
              </a:lnSpc>
            </a:pPr>
            <a:r>
              <a:rPr lang="en-US" sz="2400" i="1" dirty="0">
                <a:solidFill>
                  <a:schemeClr val="accent1"/>
                </a:solidFill>
              </a:rPr>
              <a:t>Administrator – County Commander</a:t>
            </a:r>
          </a:p>
          <a:p>
            <a:pPr marL="465138" indent="-465138">
              <a:lnSpc>
                <a:spcPct val="150000"/>
              </a:lnSpc>
              <a:buFont typeface="Arial" pitchFamily="34" charset="0"/>
              <a:buChar char="•"/>
            </a:pPr>
            <a:r>
              <a:rPr lang="en-US" sz="2800" dirty="0"/>
              <a:t>District = All Posts within District (View only)</a:t>
            </a:r>
          </a:p>
          <a:p>
            <a:pPr lvl="3">
              <a:lnSpc>
                <a:spcPct val="150000"/>
              </a:lnSpc>
            </a:pPr>
            <a:r>
              <a:rPr lang="en-US" sz="2400" i="1" dirty="0">
                <a:solidFill>
                  <a:schemeClr val="accent1"/>
                </a:solidFill>
              </a:rPr>
              <a:t>Administrator – District Commander</a:t>
            </a:r>
          </a:p>
          <a:p>
            <a:pPr marL="465138" indent="-465138">
              <a:lnSpc>
                <a:spcPct val="150000"/>
              </a:lnSpc>
              <a:buFont typeface="Arial" pitchFamily="34" charset="0"/>
              <a:buChar char="•"/>
            </a:pPr>
            <a:r>
              <a:rPr lang="en-US" sz="2800" dirty="0"/>
              <a:t>Department = All Legion and SAL</a:t>
            </a:r>
          </a:p>
          <a:p>
            <a:pPr lvl="3">
              <a:lnSpc>
                <a:spcPct val="150000"/>
              </a:lnSpc>
            </a:pPr>
            <a:r>
              <a:rPr lang="en-US" sz="2400" i="1" dirty="0">
                <a:solidFill>
                  <a:schemeClr val="accent1"/>
                </a:solidFill>
              </a:rPr>
              <a:t>Administrator – Department Adjutant / Commander</a:t>
            </a:r>
          </a:p>
          <a:p>
            <a:pPr>
              <a:lnSpc>
                <a:spcPct val="150000"/>
              </a:lnSpc>
            </a:pPr>
            <a:endParaRPr lang="en-US" dirty="0"/>
          </a:p>
        </p:txBody>
      </p:sp>
    </p:spTree>
    <p:extLst>
      <p:ext uri="{BB962C8B-B14F-4D97-AF65-F5344CB8AC3E}">
        <p14:creationId xmlns:p14="http://schemas.microsoft.com/office/powerpoint/2010/main" val="152417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40</a:t>
            </a:fld>
            <a:endParaRPr lang="en-US" dirty="0"/>
          </a:p>
        </p:txBody>
      </p:sp>
      <p:pic>
        <p:nvPicPr>
          <p:cNvPr id="4" name="Picture 3"/>
          <p:cNvPicPr>
            <a:picLocks noChangeAspect="1"/>
          </p:cNvPicPr>
          <p:nvPr/>
        </p:nvPicPr>
        <p:blipFill>
          <a:blip r:embed="rId3"/>
          <a:stretch>
            <a:fillRect/>
          </a:stretch>
        </p:blipFill>
        <p:spPr>
          <a:xfrm>
            <a:off x="272264" y="457200"/>
            <a:ext cx="8449547" cy="3276600"/>
          </a:xfrm>
          <a:prstGeom prst="rect">
            <a:avLst/>
          </a:prstGeom>
        </p:spPr>
      </p:pic>
      <p:sp>
        <p:nvSpPr>
          <p:cNvPr id="5" name="TextBox 4"/>
          <p:cNvSpPr txBox="1"/>
          <p:nvPr/>
        </p:nvSpPr>
        <p:spPr>
          <a:xfrm>
            <a:off x="990600" y="3886200"/>
            <a:ext cx="6324600" cy="1200329"/>
          </a:xfrm>
          <a:prstGeom prst="rect">
            <a:avLst/>
          </a:prstGeom>
          <a:noFill/>
        </p:spPr>
        <p:txBody>
          <a:bodyPr wrap="square" rtlCol="0">
            <a:spAutoFit/>
          </a:bodyPr>
          <a:lstStyle/>
          <a:p>
            <a:pPr algn="ctr"/>
            <a:r>
              <a:rPr lang="en-US" sz="2400" dirty="0"/>
              <a:t>Produces results for all members of the post that have not renewed for the 2017 membership year.</a:t>
            </a:r>
          </a:p>
        </p:txBody>
      </p:sp>
    </p:spTree>
    <p:extLst>
      <p:ext uri="{BB962C8B-B14F-4D97-AF65-F5344CB8AC3E}">
        <p14:creationId xmlns:p14="http://schemas.microsoft.com/office/powerpoint/2010/main" val="2557757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41</a:t>
            </a:fld>
            <a:endParaRPr lang="en-US" dirty="0"/>
          </a:p>
        </p:txBody>
      </p:sp>
      <p:pic>
        <p:nvPicPr>
          <p:cNvPr id="5" name="Picture 4"/>
          <p:cNvPicPr>
            <a:picLocks noChangeAspect="1"/>
          </p:cNvPicPr>
          <p:nvPr/>
        </p:nvPicPr>
        <p:blipFill>
          <a:blip r:embed="rId3"/>
          <a:stretch>
            <a:fillRect/>
          </a:stretch>
        </p:blipFill>
        <p:spPr>
          <a:xfrm>
            <a:off x="1447800" y="228600"/>
            <a:ext cx="6547250" cy="5875914"/>
          </a:xfrm>
          <a:prstGeom prst="rect">
            <a:avLst/>
          </a:prstGeom>
        </p:spPr>
      </p:pic>
    </p:spTree>
    <p:extLst>
      <p:ext uri="{BB962C8B-B14F-4D97-AF65-F5344CB8AC3E}">
        <p14:creationId xmlns:p14="http://schemas.microsoft.com/office/powerpoint/2010/main" val="425534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42</a:t>
            </a:fld>
            <a:endParaRPr lang="en-US" dirty="0"/>
          </a:p>
        </p:txBody>
      </p:sp>
      <p:pic>
        <p:nvPicPr>
          <p:cNvPr id="4" name="Picture 3"/>
          <p:cNvPicPr>
            <a:picLocks noChangeAspect="1"/>
          </p:cNvPicPr>
          <p:nvPr/>
        </p:nvPicPr>
        <p:blipFill>
          <a:blip r:embed="rId3"/>
          <a:stretch>
            <a:fillRect/>
          </a:stretch>
        </p:blipFill>
        <p:spPr>
          <a:xfrm>
            <a:off x="272264" y="457200"/>
            <a:ext cx="8449547" cy="3276600"/>
          </a:xfrm>
          <a:prstGeom prst="rect">
            <a:avLst/>
          </a:prstGeom>
        </p:spPr>
      </p:pic>
      <p:sp>
        <p:nvSpPr>
          <p:cNvPr id="5" name="TextBox 4"/>
          <p:cNvSpPr txBox="1"/>
          <p:nvPr/>
        </p:nvSpPr>
        <p:spPr>
          <a:xfrm>
            <a:off x="990600" y="3886200"/>
            <a:ext cx="6324600" cy="1200329"/>
          </a:xfrm>
          <a:prstGeom prst="rect">
            <a:avLst/>
          </a:prstGeom>
          <a:noFill/>
        </p:spPr>
        <p:txBody>
          <a:bodyPr wrap="square" rtlCol="0">
            <a:spAutoFit/>
          </a:bodyPr>
          <a:lstStyle/>
          <a:p>
            <a:pPr algn="ctr"/>
            <a:r>
              <a:rPr lang="en-US" sz="2400" dirty="0"/>
              <a:t>Produces results for all members of the post that have not renewed for the 2017 membership year.</a:t>
            </a:r>
          </a:p>
        </p:txBody>
      </p:sp>
      <p:sp>
        <p:nvSpPr>
          <p:cNvPr id="2" name="Oval 1"/>
          <p:cNvSpPr/>
          <p:nvPr/>
        </p:nvSpPr>
        <p:spPr>
          <a:xfrm>
            <a:off x="4191000" y="1676400"/>
            <a:ext cx="40386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12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Commander’s Membership Push</a:t>
            </a:r>
            <a:br>
              <a:rPr lang="en-US" dirty="0"/>
            </a:br>
            <a:r>
              <a:rPr lang="en-US" dirty="0" err="1"/>
              <a:t>UnRenewed_Labels</a:t>
            </a:r>
            <a:endParaRPr lang="en-US" dirty="0"/>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43</a:t>
            </a:fld>
            <a:endParaRPr lang="en-US" dirty="0"/>
          </a:p>
        </p:txBody>
      </p:sp>
      <p:pic>
        <p:nvPicPr>
          <p:cNvPr id="4" name="Picture 3"/>
          <p:cNvPicPr>
            <a:picLocks noChangeAspect="1"/>
          </p:cNvPicPr>
          <p:nvPr/>
        </p:nvPicPr>
        <p:blipFill>
          <a:blip r:embed="rId3"/>
          <a:stretch>
            <a:fillRect/>
          </a:stretch>
        </p:blipFill>
        <p:spPr>
          <a:xfrm>
            <a:off x="1828800" y="1553660"/>
            <a:ext cx="6733333" cy="4666667"/>
          </a:xfrm>
          <a:prstGeom prst="rect">
            <a:avLst/>
          </a:prstGeom>
        </p:spPr>
      </p:pic>
      <p:sp>
        <p:nvSpPr>
          <p:cNvPr id="5" name="TextBox 4"/>
          <p:cNvSpPr txBox="1"/>
          <p:nvPr/>
        </p:nvSpPr>
        <p:spPr>
          <a:xfrm>
            <a:off x="228600" y="1578374"/>
            <a:ext cx="1600200" cy="3416320"/>
          </a:xfrm>
          <a:prstGeom prst="rect">
            <a:avLst/>
          </a:prstGeom>
          <a:noFill/>
        </p:spPr>
        <p:txBody>
          <a:bodyPr wrap="square" rtlCol="0">
            <a:spAutoFit/>
          </a:bodyPr>
          <a:lstStyle/>
          <a:p>
            <a:r>
              <a:rPr lang="en-US" dirty="0"/>
              <a:t>Select options and View Report</a:t>
            </a:r>
          </a:p>
          <a:p>
            <a:endParaRPr lang="en-US" dirty="0"/>
          </a:p>
          <a:p>
            <a:r>
              <a:rPr lang="en-US" dirty="0"/>
              <a:t>Export to PDF</a:t>
            </a:r>
          </a:p>
          <a:p>
            <a:endParaRPr lang="en-US" dirty="0"/>
          </a:p>
          <a:p>
            <a:r>
              <a:rPr lang="en-US" dirty="0"/>
              <a:t>Print labels</a:t>
            </a:r>
          </a:p>
          <a:p>
            <a:endParaRPr lang="en-US" dirty="0"/>
          </a:p>
          <a:p>
            <a:r>
              <a:rPr lang="en-US" b="1" u="sng" dirty="0"/>
              <a:t>PRINT ACTUAL</a:t>
            </a:r>
          </a:p>
          <a:p>
            <a:r>
              <a:rPr lang="en-US" b="1" u="sng" dirty="0"/>
              <a:t>SIZE</a:t>
            </a:r>
          </a:p>
        </p:txBody>
      </p:sp>
      <p:sp>
        <p:nvSpPr>
          <p:cNvPr id="6" name="TextBox 5"/>
          <p:cNvSpPr txBox="1"/>
          <p:nvPr/>
        </p:nvSpPr>
        <p:spPr>
          <a:xfrm>
            <a:off x="3989742" y="3194496"/>
            <a:ext cx="3935058" cy="1384995"/>
          </a:xfrm>
          <a:prstGeom prst="rect">
            <a:avLst/>
          </a:prstGeom>
          <a:noFill/>
        </p:spPr>
        <p:txBody>
          <a:bodyPr wrap="square" rtlCol="0">
            <a:spAutoFit/>
          </a:bodyPr>
          <a:lstStyle/>
          <a:p>
            <a:r>
              <a:rPr lang="en-US" sz="2800" b="1" dirty="0"/>
              <a:t>Report renders one-column but will print 3-across 30/sheet.</a:t>
            </a:r>
          </a:p>
        </p:txBody>
      </p:sp>
      <p:pic>
        <p:nvPicPr>
          <p:cNvPr id="7" name="Picture 6"/>
          <p:cNvPicPr>
            <a:picLocks noChangeAspect="1"/>
          </p:cNvPicPr>
          <p:nvPr/>
        </p:nvPicPr>
        <p:blipFill>
          <a:blip r:embed="rId4"/>
          <a:stretch>
            <a:fillRect/>
          </a:stretch>
        </p:blipFill>
        <p:spPr>
          <a:xfrm>
            <a:off x="884818" y="3046877"/>
            <a:ext cx="361905" cy="295238"/>
          </a:xfrm>
          <a:prstGeom prst="rect">
            <a:avLst/>
          </a:prstGeom>
        </p:spPr>
      </p:pic>
    </p:spTree>
    <p:extLst>
      <p:ext uri="{BB962C8B-B14F-4D97-AF65-F5344CB8AC3E}">
        <p14:creationId xmlns:p14="http://schemas.microsoft.com/office/powerpoint/2010/main" val="1649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44</a:t>
            </a:fld>
            <a:endParaRPr lang="en-US" dirty="0"/>
          </a:p>
        </p:txBody>
      </p:sp>
      <p:pic>
        <p:nvPicPr>
          <p:cNvPr id="4" name="Picture 3"/>
          <p:cNvPicPr>
            <a:picLocks noChangeAspect="1"/>
          </p:cNvPicPr>
          <p:nvPr/>
        </p:nvPicPr>
        <p:blipFill>
          <a:blip r:embed="rId3"/>
          <a:stretch>
            <a:fillRect/>
          </a:stretch>
        </p:blipFill>
        <p:spPr>
          <a:xfrm>
            <a:off x="272264" y="457200"/>
            <a:ext cx="8449547" cy="3276600"/>
          </a:xfrm>
          <a:prstGeom prst="rect">
            <a:avLst/>
          </a:prstGeom>
        </p:spPr>
      </p:pic>
      <p:sp>
        <p:nvSpPr>
          <p:cNvPr id="5" name="TextBox 4"/>
          <p:cNvSpPr txBox="1"/>
          <p:nvPr/>
        </p:nvSpPr>
        <p:spPr>
          <a:xfrm>
            <a:off x="990600" y="3886200"/>
            <a:ext cx="6324600" cy="1200329"/>
          </a:xfrm>
          <a:prstGeom prst="rect">
            <a:avLst/>
          </a:prstGeom>
          <a:noFill/>
        </p:spPr>
        <p:txBody>
          <a:bodyPr wrap="square" rtlCol="0">
            <a:spAutoFit/>
          </a:bodyPr>
          <a:lstStyle/>
          <a:p>
            <a:pPr algn="ctr"/>
            <a:r>
              <a:rPr lang="en-US" sz="2400" dirty="0"/>
              <a:t>Produces results for all members of the post that have not renewed for the 2017 membership year.</a:t>
            </a:r>
          </a:p>
        </p:txBody>
      </p:sp>
      <p:sp>
        <p:nvSpPr>
          <p:cNvPr id="2" name="Oval 1"/>
          <p:cNvSpPr/>
          <p:nvPr/>
        </p:nvSpPr>
        <p:spPr>
          <a:xfrm>
            <a:off x="4419600" y="2514600"/>
            <a:ext cx="2541580" cy="914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474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Commander’s Membership Push</a:t>
            </a:r>
            <a:br>
              <a:rPr lang="en-US" sz="2800" dirty="0"/>
            </a:br>
            <a:r>
              <a:rPr lang="en-US" sz="2800" dirty="0" err="1"/>
              <a:t>UnRenewed_Roster</a:t>
            </a:r>
            <a:endParaRPr lang="en-US" sz="2800" dirty="0"/>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45</a:t>
            </a:fld>
            <a:endParaRPr lang="en-US" dirty="0"/>
          </a:p>
        </p:txBody>
      </p:sp>
      <p:pic>
        <p:nvPicPr>
          <p:cNvPr id="7" name="Picture 6"/>
          <p:cNvPicPr>
            <a:picLocks noChangeAspect="1"/>
          </p:cNvPicPr>
          <p:nvPr/>
        </p:nvPicPr>
        <p:blipFill>
          <a:blip r:embed="rId3"/>
          <a:stretch>
            <a:fillRect/>
          </a:stretch>
        </p:blipFill>
        <p:spPr>
          <a:xfrm>
            <a:off x="457200" y="1448530"/>
            <a:ext cx="8362324" cy="4244753"/>
          </a:xfrm>
          <a:prstGeom prst="rect">
            <a:avLst/>
          </a:prstGeom>
        </p:spPr>
      </p:pic>
    </p:spTree>
    <p:extLst>
      <p:ext uri="{BB962C8B-B14F-4D97-AF65-F5344CB8AC3E}">
        <p14:creationId xmlns:p14="http://schemas.microsoft.com/office/powerpoint/2010/main" val="18411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6808" y="1545886"/>
            <a:ext cx="5842088" cy="4043298"/>
          </a:xfrm>
          <a:prstGeom prst="rect">
            <a:avLst/>
          </a:prstGeom>
        </p:spPr>
      </p:pic>
      <p:sp>
        <p:nvSpPr>
          <p:cNvPr id="2" name="Title 1"/>
          <p:cNvSpPr>
            <a:spLocks noGrp="1"/>
          </p:cNvSpPr>
          <p:nvPr>
            <p:ph type="title"/>
          </p:nvPr>
        </p:nvSpPr>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46</a:t>
            </a:fld>
            <a:endParaRPr lang="en-US" dirty="0"/>
          </a:p>
        </p:txBody>
      </p:sp>
      <p:sp>
        <p:nvSpPr>
          <p:cNvPr id="5" name="TextBox 4"/>
          <p:cNvSpPr txBox="1"/>
          <p:nvPr/>
        </p:nvSpPr>
        <p:spPr>
          <a:xfrm>
            <a:off x="480423" y="5400914"/>
            <a:ext cx="7878354" cy="707886"/>
          </a:xfrm>
          <a:prstGeom prst="rect">
            <a:avLst/>
          </a:prstGeom>
          <a:noFill/>
        </p:spPr>
        <p:txBody>
          <a:bodyPr wrap="square" rtlCol="0">
            <a:spAutoFit/>
          </a:bodyPr>
          <a:lstStyle/>
          <a:p>
            <a:pPr algn="ctr"/>
            <a:r>
              <a:rPr lang="en-US" sz="2000" b="1" dirty="0"/>
              <a:t>Select Labels for either Legion or SAL members.  Labels must be created separately.  </a:t>
            </a:r>
          </a:p>
        </p:txBody>
      </p:sp>
      <p:sp>
        <p:nvSpPr>
          <p:cNvPr id="6" name="Oval 5"/>
          <p:cNvSpPr/>
          <p:nvPr/>
        </p:nvSpPr>
        <p:spPr>
          <a:xfrm>
            <a:off x="1255339" y="3567535"/>
            <a:ext cx="3352800" cy="609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735873" y="1107586"/>
            <a:ext cx="1672253" cy="369332"/>
          </a:xfrm>
          <a:prstGeom prst="rect">
            <a:avLst/>
          </a:prstGeom>
          <a:noFill/>
        </p:spPr>
        <p:txBody>
          <a:bodyPr wrap="none" rtlCol="0">
            <a:spAutoFit/>
          </a:bodyPr>
          <a:lstStyle/>
          <a:p>
            <a:r>
              <a:rPr lang="en-US" dirty="0">
                <a:solidFill>
                  <a:srgbClr val="FF0000"/>
                </a:solidFill>
              </a:rPr>
              <a:t>Post sites only</a:t>
            </a:r>
          </a:p>
        </p:txBody>
      </p:sp>
      <p:sp>
        <p:nvSpPr>
          <p:cNvPr id="9" name="Oval 8"/>
          <p:cNvSpPr/>
          <p:nvPr/>
        </p:nvSpPr>
        <p:spPr>
          <a:xfrm>
            <a:off x="4419600" y="3047919"/>
            <a:ext cx="3352800" cy="609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742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6808" y="1545886"/>
            <a:ext cx="5842088" cy="4043298"/>
          </a:xfrm>
          <a:prstGeom prst="rect">
            <a:avLst/>
          </a:prstGeom>
        </p:spPr>
      </p:pic>
      <p:sp>
        <p:nvSpPr>
          <p:cNvPr id="2" name="Title 1"/>
          <p:cNvSpPr>
            <a:spLocks noGrp="1"/>
          </p:cNvSpPr>
          <p:nvPr>
            <p:ph type="title"/>
          </p:nvPr>
        </p:nvSpPr>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47</a:t>
            </a:fld>
            <a:endParaRPr lang="en-US" dirty="0"/>
          </a:p>
        </p:txBody>
      </p:sp>
      <p:sp>
        <p:nvSpPr>
          <p:cNvPr id="5" name="TextBox 4"/>
          <p:cNvSpPr txBox="1"/>
          <p:nvPr/>
        </p:nvSpPr>
        <p:spPr>
          <a:xfrm>
            <a:off x="480423" y="5400914"/>
            <a:ext cx="7878354" cy="707886"/>
          </a:xfrm>
          <a:prstGeom prst="rect">
            <a:avLst/>
          </a:prstGeom>
          <a:noFill/>
        </p:spPr>
        <p:txBody>
          <a:bodyPr wrap="square" rtlCol="0">
            <a:spAutoFit/>
          </a:bodyPr>
          <a:lstStyle/>
          <a:p>
            <a:pPr algn="ctr"/>
            <a:r>
              <a:rPr lang="en-US" sz="2000" b="1" dirty="0"/>
              <a:t>Select Labels for either Legion or SAL members.  Labels must be created separately.  </a:t>
            </a:r>
          </a:p>
        </p:txBody>
      </p:sp>
      <p:sp>
        <p:nvSpPr>
          <p:cNvPr id="6" name="Oval 5"/>
          <p:cNvSpPr/>
          <p:nvPr/>
        </p:nvSpPr>
        <p:spPr>
          <a:xfrm>
            <a:off x="1594219" y="3084752"/>
            <a:ext cx="2596781" cy="420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735873" y="1107586"/>
            <a:ext cx="1672253" cy="369332"/>
          </a:xfrm>
          <a:prstGeom prst="rect">
            <a:avLst/>
          </a:prstGeom>
          <a:noFill/>
        </p:spPr>
        <p:txBody>
          <a:bodyPr wrap="none" rtlCol="0">
            <a:spAutoFit/>
          </a:bodyPr>
          <a:lstStyle/>
          <a:p>
            <a:r>
              <a:rPr lang="en-US" dirty="0">
                <a:solidFill>
                  <a:srgbClr val="FF0000"/>
                </a:solidFill>
              </a:rPr>
              <a:t>Post sites only</a:t>
            </a:r>
          </a:p>
        </p:txBody>
      </p:sp>
      <p:cxnSp>
        <p:nvCxnSpPr>
          <p:cNvPr id="10" name="Straight Arrow Connector 9"/>
          <p:cNvCxnSpPr/>
          <p:nvPr/>
        </p:nvCxnSpPr>
        <p:spPr>
          <a:xfrm>
            <a:off x="4114800" y="3333486"/>
            <a:ext cx="474804" cy="400314"/>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96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48</a:t>
            </a:fld>
            <a:endParaRPr lang="en-US" dirty="0"/>
          </a:p>
        </p:txBody>
      </p:sp>
      <p:sp>
        <p:nvSpPr>
          <p:cNvPr id="5" name="TextBox 4"/>
          <p:cNvSpPr txBox="1"/>
          <p:nvPr/>
        </p:nvSpPr>
        <p:spPr>
          <a:xfrm>
            <a:off x="1009704" y="3581400"/>
            <a:ext cx="7124592" cy="523220"/>
          </a:xfrm>
          <a:prstGeom prst="rect">
            <a:avLst/>
          </a:prstGeom>
          <a:noFill/>
        </p:spPr>
        <p:txBody>
          <a:bodyPr wrap="square" rtlCol="0">
            <a:spAutoFit/>
          </a:bodyPr>
          <a:lstStyle/>
          <a:p>
            <a:r>
              <a:rPr lang="en-US" sz="2800" b="1" dirty="0"/>
              <a:t>Designate last paid year.</a:t>
            </a:r>
          </a:p>
        </p:txBody>
      </p:sp>
      <p:pic>
        <p:nvPicPr>
          <p:cNvPr id="8" name="Picture 7"/>
          <p:cNvPicPr>
            <a:picLocks noChangeAspect="1"/>
          </p:cNvPicPr>
          <p:nvPr/>
        </p:nvPicPr>
        <p:blipFill>
          <a:blip r:embed="rId3"/>
          <a:stretch>
            <a:fillRect/>
          </a:stretch>
        </p:blipFill>
        <p:spPr>
          <a:xfrm>
            <a:off x="24384" y="1381062"/>
            <a:ext cx="9209524" cy="1980952"/>
          </a:xfrm>
          <a:prstGeom prst="rect">
            <a:avLst/>
          </a:prstGeom>
        </p:spPr>
      </p:pic>
    </p:spTree>
    <p:extLst>
      <p:ext uri="{BB962C8B-B14F-4D97-AF65-F5344CB8AC3E}">
        <p14:creationId xmlns:p14="http://schemas.microsoft.com/office/powerpoint/2010/main" val="2921847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49</a:t>
            </a:fld>
            <a:endParaRPr lang="en-US" dirty="0"/>
          </a:p>
        </p:txBody>
      </p:sp>
      <p:sp>
        <p:nvSpPr>
          <p:cNvPr id="5" name="TextBox 4"/>
          <p:cNvSpPr txBox="1"/>
          <p:nvPr/>
        </p:nvSpPr>
        <p:spPr>
          <a:xfrm>
            <a:off x="1009704" y="3581400"/>
            <a:ext cx="7124592" cy="954107"/>
          </a:xfrm>
          <a:prstGeom prst="rect">
            <a:avLst/>
          </a:prstGeom>
          <a:noFill/>
        </p:spPr>
        <p:txBody>
          <a:bodyPr wrap="square" rtlCol="0">
            <a:spAutoFit/>
          </a:bodyPr>
          <a:lstStyle/>
          <a:p>
            <a:r>
              <a:rPr lang="en-US" sz="2800" b="1" dirty="0"/>
              <a:t>Designate address type.  This allows you to exclude foreign addresses.</a:t>
            </a:r>
          </a:p>
        </p:txBody>
      </p:sp>
      <p:pic>
        <p:nvPicPr>
          <p:cNvPr id="4" name="Picture 3"/>
          <p:cNvPicPr>
            <a:picLocks noChangeAspect="1"/>
          </p:cNvPicPr>
          <p:nvPr/>
        </p:nvPicPr>
        <p:blipFill>
          <a:blip r:embed="rId3"/>
          <a:stretch>
            <a:fillRect/>
          </a:stretch>
        </p:blipFill>
        <p:spPr>
          <a:xfrm>
            <a:off x="67810" y="1584107"/>
            <a:ext cx="9076190" cy="1742857"/>
          </a:xfrm>
          <a:prstGeom prst="rect">
            <a:avLst/>
          </a:prstGeom>
        </p:spPr>
      </p:pic>
    </p:spTree>
    <p:extLst>
      <p:ext uri="{BB962C8B-B14F-4D97-AF65-F5344CB8AC3E}">
        <p14:creationId xmlns:p14="http://schemas.microsoft.com/office/powerpoint/2010/main" val="240247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8534400" y="6172200"/>
            <a:ext cx="457200" cy="457200"/>
          </a:xfrm>
        </p:spPr>
        <p:txBody>
          <a:bodyPr/>
          <a:lstStyle/>
          <a:p>
            <a:pPr>
              <a:defRPr/>
            </a:pPr>
            <a:fld id="{7147D01E-3565-443E-A0B8-4E3DA6501B22}" type="slidenum">
              <a:rPr lang="en-US"/>
              <a:pPr>
                <a:defRPr/>
              </a:pPr>
              <a:t>5</a:t>
            </a:fld>
            <a:endParaRPr lang="en-US" dirty="0"/>
          </a:p>
        </p:txBody>
      </p:sp>
      <p:sp>
        <p:nvSpPr>
          <p:cNvPr id="6" name="TextBox 5"/>
          <p:cNvSpPr txBox="1"/>
          <p:nvPr/>
        </p:nvSpPr>
        <p:spPr>
          <a:xfrm>
            <a:off x="685800" y="457200"/>
            <a:ext cx="7924800" cy="3539430"/>
          </a:xfrm>
          <a:prstGeom prst="rect">
            <a:avLst/>
          </a:prstGeom>
          <a:noFill/>
        </p:spPr>
        <p:txBody>
          <a:bodyPr wrap="square" rtlCol="0">
            <a:spAutoFit/>
          </a:bodyPr>
          <a:lstStyle/>
          <a:p>
            <a:r>
              <a:rPr lang="en-US" sz="2800" b="1" u="sng" dirty="0">
                <a:solidFill>
                  <a:srgbClr val="FF0000"/>
                </a:solidFill>
              </a:rPr>
              <a:t>Administrators</a:t>
            </a:r>
          </a:p>
          <a:p>
            <a:endParaRPr lang="en-US" sz="2800" b="1" u="sng" dirty="0">
              <a:solidFill>
                <a:schemeClr val="accent1"/>
              </a:solidFill>
            </a:endParaRPr>
          </a:p>
          <a:p>
            <a:r>
              <a:rPr lang="en-US" sz="2800" dirty="0"/>
              <a:t>Member = Individual member</a:t>
            </a:r>
          </a:p>
          <a:p>
            <a:r>
              <a:rPr lang="en-US" sz="2800" dirty="0"/>
              <a:t>Post = Post Adjutant</a:t>
            </a:r>
          </a:p>
          <a:p>
            <a:r>
              <a:rPr lang="en-US" sz="2800" dirty="0"/>
              <a:t>County = County Commander</a:t>
            </a:r>
          </a:p>
          <a:p>
            <a:r>
              <a:rPr lang="en-US" sz="2800" dirty="0"/>
              <a:t>District = District Commander</a:t>
            </a:r>
          </a:p>
          <a:p>
            <a:r>
              <a:rPr lang="en-US" sz="2800" dirty="0"/>
              <a:t>Department = Department Adjutant</a:t>
            </a:r>
          </a:p>
          <a:p>
            <a:endParaRPr lang="en-US" sz="2800" dirty="0"/>
          </a:p>
        </p:txBody>
      </p:sp>
      <p:sp>
        <p:nvSpPr>
          <p:cNvPr id="8" name="TextBox 7"/>
          <p:cNvSpPr txBox="1"/>
          <p:nvPr/>
        </p:nvSpPr>
        <p:spPr>
          <a:xfrm>
            <a:off x="533400" y="3886200"/>
            <a:ext cx="7772400" cy="954107"/>
          </a:xfrm>
          <a:prstGeom prst="rect">
            <a:avLst/>
          </a:prstGeom>
          <a:noFill/>
        </p:spPr>
        <p:txBody>
          <a:bodyPr wrap="square" rtlCol="0">
            <a:spAutoFit/>
          </a:bodyPr>
          <a:lstStyle/>
          <a:p>
            <a:pPr algn="ctr"/>
            <a:r>
              <a:rPr lang="en-US" sz="2800" b="1" dirty="0"/>
              <a:t>LOST OR FORGOTTEN CUSTOMER NAMES AND/OR PASSWORDS</a:t>
            </a:r>
          </a:p>
        </p:txBody>
      </p:sp>
      <p:sp>
        <p:nvSpPr>
          <p:cNvPr id="2" name="TextBox 1"/>
          <p:cNvSpPr txBox="1"/>
          <p:nvPr/>
        </p:nvSpPr>
        <p:spPr>
          <a:xfrm>
            <a:off x="953530" y="4953000"/>
            <a:ext cx="7315200" cy="646331"/>
          </a:xfrm>
          <a:prstGeom prst="rect">
            <a:avLst/>
          </a:prstGeom>
          <a:noFill/>
        </p:spPr>
        <p:txBody>
          <a:bodyPr wrap="square" rtlCol="0">
            <a:spAutoFit/>
          </a:bodyPr>
          <a:lstStyle/>
          <a:p>
            <a:r>
              <a:rPr lang="en-US" dirty="0"/>
              <a:t>Once the site is created, if the customer name and/or password is forgotten, the </a:t>
            </a:r>
            <a:r>
              <a:rPr lang="en-US" b="1" u="sng" dirty="0"/>
              <a:t>site administrator </a:t>
            </a:r>
            <a:r>
              <a:rPr lang="en-US" dirty="0"/>
              <a:t>must call National HQ to reset.  </a:t>
            </a:r>
          </a:p>
        </p:txBody>
      </p:sp>
    </p:spTree>
    <p:extLst>
      <p:ext uri="{BB962C8B-B14F-4D97-AF65-F5344CB8AC3E}">
        <p14:creationId xmlns:p14="http://schemas.microsoft.com/office/powerpoint/2010/main" val="248475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50</a:t>
            </a:fld>
            <a:endParaRPr lang="en-US" dirty="0"/>
          </a:p>
        </p:txBody>
      </p:sp>
      <p:sp>
        <p:nvSpPr>
          <p:cNvPr id="5" name="TextBox 4"/>
          <p:cNvSpPr txBox="1"/>
          <p:nvPr/>
        </p:nvSpPr>
        <p:spPr>
          <a:xfrm>
            <a:off x="1009704" y="3581400"/>
            <a:ext cx="7124592" cy="954107"/>
          </a:xfrm>
          <a:prstGeom prst="rect">
            <a:avLst/>
          </a:prstGeom>
          <a:noFill/>
        </p:spPr>
        <p:txBody>
          <a:bodyPr wrap="square" rtlCol="0">
            <a:spAutoFit/>
          </a:bodyPr>
          <a:lstStyle/>
          <a:p>
            <a:r>
              <a:rPr lang="en-US" sz="2800" b="1" dirty="0"/>
              <a:t>Designate sort by requirements. Click on View Report.</a:t>
            </a:r>
          </a:p>
        </p:txBody>
      </p:sp>
      <p:pic>
        <p:nvPicPr>
          <p:cNvPr id="6" name="Picture 5"/>
          <p:cNvPicPr>
            <a:picLocks noChangeAspect="1"/>
          </p:cNvPicPr>
          <p:nvPr/>
        </p:nvPicPr>
        <p:blipFill>
          <a:blip r:embed="rId3"/>
          <a:stretch>
            <a:fillRect/>
          </a:stretch>
        </p:blipFill>
        <p:spPr>
          <a:xfrm>
            <a:off x="77333" y="1721846"/>
            <a:ext cx="9066667" cy="1419048"/>
          </a:xfrm>
          <a:prstGeom prst="rect">
            <a:avLst/>
          </a:prstGeom>
        </p:spPr>
      </p:pic>
      <p:sp>
        <p:nvSpPr>
          <p:cNvPr id="7" name="Oval 6"/>
          <p:cNvSpPr/>
          <p:nvPr/>
        </p:nvSpPr>
        <p:spPr>
          <a:xfrm>
            <a:off x="7372296" y="1649625"/>
            <a:ext cx="1524000" cy="1021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51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51</a:t>
            </a:fld>
            <a:endParaRPr lang="en-US" dirty="0"/>
          </a:p>
        </p:txBody>
      </p:sp>
      <p:pic>
        <p:nvPicPr>
          <p:cNvPr id="4" name="Picture 3"/>
          <p:cNvPicPr>
            <a:picLocks noChangeAspect="1"/>
          </p:cNvPicPr>
          <p:nvPr/>
        </p:nvPicPr>
        <p:blipFill>
          <a:blip r:embed="rId3"/>
          <a:stretch>
            <a:fillRect/>
          </a:stretch>
        </p:blipFill>
        <p:spPr>
          <a:xfrm>
            <a:off x="1143" y="1529851"/>
            <a:ext cx="9142857" cy="4714286"/>
          </a:xfrm>
          <a:prstGeom prst="rect">
            <a:avLst/>
          </a:prstGeom>
        </p:spPr>
      </p:pic>
      <p:sp>
        <p:nvSpPr>
          <p:cNvPr id="5" name="TextBox 4"/>
          <p:cNvSpPr txBox="1"/>
          <p:nvPr/>
        </p:nvSpPr>
        <p:spPr>
          <a:xfrm>
            <a:off x="3429000" y="3657600"/>
            <a:ext cx="4705296" cy="1384995"/>
          </a:xfrm>
          <a:prstGeom prst="rect">
            <a:avLst/>
          </a:prstGeom>
          <a:noFill/>
        </p:spPr>
        <p:txBody>
          <a:bodyPr wrap="square" rtlCol="0">
            <a:spAutoFit/>
          </a:bodyPr>
          <a:lstStyle/>
          <a:p>
            <a:r>
              <a:rPr lang="en-US" sz="2800" b="1" dirty="0"/>
              <a:t>Report renders one-column but will print 3-across 30/sheet.</a:t>
            </a:r>
          </a:p>
        </p:txBody>
      </p:sp>
    </p:spTree>
    <p:extLst>
      <p:ext uri="{BB962C8B-B14F-4D97-AF65-F5344CB8AC3E}">
        <p14:creationId xmlns:p14="http://schemas.microsoft.com/office/powerpoint/2010/main" val="44863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52</a:t>
            </a:fld>
            <a:endParaRPr lang="en-US" dirty="0"/>
          </a:p>
        </p:txBody>
      </p:sp>
      <p:pic>
        <p:nvPicPr>
          <p:cNvPr id="7" name="Picture 6"/>
          <p:cNvPicPr>
            <a:picLocks noChangeAspect="1"/>
          </p:cNvPicPr>
          <p:nvPr/>
        </p:nvPicPr>
        <p:blipFill>
          <a:blip r:embed="rId3"/>
          <a:stretch>
            <a:fillRect/>
          </a:stretch>
        </p:blipFill>
        <p:spPr>
          <a:xfrm>
            <a:off x="-18476" y="1071857"/>
            <a:ext cx="9180952" cy="4714286"/>
          </a:xfrm>
          <a:prstGeom prst="rect">
            <a:avLst/>
          </a:prstGeom>
        </p:spPr>
      </p:pic>
      <p:sp>
        <p:nvSpPr>
          <p:cNvPr id="5" name="TextBox 4"/>
          <p:cNvSpPr txBox="1"/>
          <p:nvPr/>
        </p:nvSpPr>
        <p:spPr>
          <a:xfrm>
            <a:off x="2590800" y="4343400"/>
            <a:ext cx="5943600" cy="1815882"/>
          </a:xfrm>
          <a:prstGeom prst="rect">
            <a:avLst/>
          </a:prstGeom>
          <a:noFill/>
        </p:spPr>
        <p:txBody>
          <a:bodyPr wrap="square" rtlCol="0">
            <a:spAutoFit/>
          </a:bodyPr>
          <a:lstStyle/>
          <a:p>
            <a:r>
              <a:rPr lang="en-US" sz="2800" b="1" dirty="0"/>
              <a:t>Use the Export icon to and select PDF to create labels.  You can also export the file to other formats.</a:t>
            </a:r>
          </a:p>
        </p:txBody>
      </p:sp>
    </p:spTree>
    <p:extLst>
      <p:ext uri="{BB962C8B-B14F-4D97-AF65-F5344CB8AC3E}">
        <p14:creationId xmlns:p14="http://schemas.microsoft.com/office/powerpoint/2010/main" val="758503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Labels from myLegion</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53</a:t>
            </a:fld>
            <a:endParaRPr lang="en-US" dirty="0"/>
          </a:p>
        </p:txBody>
      </p:sp>
      <p:pic>
        <p:nvPicPr>
          <p:cNvPr id="4" name="Picture 3"/>
          <p:cNvPicPr>
            <a:picLocks noChangeAspect="1"/>
          </p:cNvPicPr>
          <p:nvPr/>
        </p:nvPicPr>
        <p:blipFill>
          <a:blip r:embed="rId3"/>
          <a:stretch>
            <a:fillRect/>
          </a:stretch>
        </p:blipFill>
        <p:spPr>
          <a:xfrm>
            <a:off x="762000" y="1417638"/>
            <a:ext cx="5619314" cy="4882355"/>
          </a:xfrm>
          <a:prstGeom prst="rect">
            <a:avLst/>
          </a:prstGeom>
        </p:spPr>
      </p:pic>
      <p:sp>
        <p:nvSpPr>
          <p:cNvPr id="5" name="TextBox 4"/>
          <p:cNvSpPr txBox="1"/>
          <p:nvPr/>
        </p:nvSpPr>
        <p:spPr>
          <a:xfrm>
            <a:off x="6686114" y="1781323"/>
            <a:ext cx="2226238" cy="1384995"/>
          </a:xfrm>
          <a:prstGeom prst="rect">
            <a:avLst/>
          </a:prstGeom>
          <a:noFill/>
        </p:spPr>
        <p:txBody>
          <a:bodyPr wrap="square" rtlCol="0">
            <a:spAutoFit/>
          </a:bodyPr>
          <a:lstStyle/>
          <a:p>
            <a:r>
              <a:rPr lang="en-US" sz="2800" b="1" dirty="0"/>
              <a:t>Print PDF file on labels.</a:t>
            </a:r>
          </a:p>
        </p:txBody>
      </p:sp>
    </p:spTree>
    <p:extLst>
      <p:ext uri="{BB962C8B-B14F-4D97-AF65-F5344CB8AC3E}">
        <p14:creationId xmlns:p14="http://schemas.microsoft.com/office/powerpoint/2010/main" val="4147304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0" y="1401162"/>
            <a:ext cx="6990476" cy="4838095"/>
          </a:xfrm>
          <a:prstGeom prst="rect">
            <a:avLst/>
          </a:prstGeom>
        </p:spPr>
      </p:pic>
      <p:sp>
        <p:nvSpPr>
          <p:cNvPr id="2" name="Title 1"/>
          <p:cNvSpPr>
            <a:spLocks noGrp="1"/>
          </p:cNvSpPr>
          <p:nvPr>
            <p:ph type="title"/>
          </p:nvPr>
        </p:nvSpPr>
        <p:spPr/>
        <p:txBody>
          <a:bodyPr>
            <a:normAutofit fontScale="90000"/>
          </a:bodyPr>
          <a:lstStyle/>
          <a:p>
            <a:r>
              <a:rPr lang="en-US" dirty="0"/>
              <a:t>Creating Reports</a:t>
            </a:r>
            <a:br>
              <a:rPr lang="en-US" dirty="0"/>
            </a:br>
            <a:r>
              <a:rPr lang="en-US" sz="3100" dirty="0">
                <a:solidFill>
                  <a:srgbClr val="FF0000"/>
                </a:solidFill>
              </a:rPr>
              <a:t>Letters – HQ Transfer Invitations</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54</a:t>
            </a:fld>
            <a:endParaRPr lang="en-US" dirty="0"/>
          </a:p>
        </p:txBody>
      </p:sp>
      <p:sp>
        <p:nvSpPr>
          <p:cNvPr id="6" name="Oval 5"/>
          <p:cNvSpPr/>
          <p:nvPr/>
        </p:nvSpPr>
        <p:spPr>
          <a:xfrm>
            <a:off x="4300822" y="3793436"/>
            <a:ext cx="3429000" cy="808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067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55</a:t>
            </a:fld>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a:t>Creating Reports</a:t>
            </a:r>
            <a:br>
              <a:rPr lang="en-US" dirty="0"/>
            </a:br>
            <a:r>
              <a:rPr lang="en-US" sz="3100" dirty="0">
                <a:solidFill>
                  <a:srgbClr val="FF0000"/>
                </a:solidFill>
              </a:rPr>
              <a:t>Letters – HQ Transfer Invitations</a:t>
            </a:r>
          </a:p>
        </p:txBody>
      </p:sp>
      <p:sp>
        <p:nvSpPr>
          <p:cNvPr id="6" name="TextBox 5"/>
          <p:cNvSpPr txBox="1"/>
          <p:nvPr/>
        </p:nvSpPr>
        <p:spPr>
          <a:xfrm>
            <a:off x="723900" y="1441532"/>
            <a:ext cx="7696200" cy="646331"/>
          </a:xfrm>
          <a:prstGeom prst="rect">
            <a:avLst/>
          </a:prstGeom>
          <a:noFill/>
        </p:spPr>
        <p:txBody>
          <a:bodyPr wrap="square" rtlCol="0">
            <a:spAutoFit/>
          </a:bodyPr>
          <a:lstStyle/>
          <a:p>
            <a:r>
              <a:rPr lang="en-US" dirty="0"/>
              <a:t>Use this pre-written letter to assist with contacting members to transfer into your post.  </a:t>
            </a:r>
          </a:p>
        </p:txBody>
      </p:sp>
      <p:pic>
        <p:nvPicPr>
          <p:cNvPr id="2" name="Picture 1"/>
          <p:cNvPicPr>
            <a:picLocks noChangeAspect="1"/>
          </p:cNvPicPr>
          <p:nvPr/>
        </p:nvPicPr>
        <p:blipFill>
          <a:blip r:embed="rId3"/>
          <a:stretch>
            <a:fillRect/>
          </a:stretch>
        </p:blipFill>
        <p:spPr>
          <a:xfrm>
            <a:off x="381657" y="2140942"/>
            <a:ext cx="8305143" cy="2128945"/>
          </a:xfrm>
          <a:prstGeom prst="rect">
            <a:avLst/>
          </a:prstGeom>
        </p:spPr>
      </p:pic>
      <p:sp>
        <p:nvSpPr>
          <p:cNvPr id="4" name="TextBox 3"/>
          <p:cNvSpPr txBox="1"/>
          <p:nvPr/>
        </p:nvSpPr>
        <p:spPr>
          <a:xfrm>
            <a:off x="1257628" y="4269887"/>
            <a:ext cx="6553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Select zip code(s) – all state zip codes available</a:t>
            </a:r>
          </a:p>
          <a:p>
            <a:pPr marL="285750" indent="-285750">
              <a:buFont typeface="Arial" panose="020B0604020202020204" pitchFamily="34" charset="0"/>
              <a:buChar char="•"/>
            </a:pPr>
            <a:r>
              <a:rPr lang="en-US" dirty="0"/>
              <a:t>Target Transfer Post – designated post to transfer into</a:t>
            </a:r>
          </a:p>
          <a:p>
            <a:pPr marL="285750" indent="-285750">
              <a:buFont typeface="Arial" panose="020B0604020202020204" pitchFamily="34" charset="0"/>
              <a:buChar char="•"/>
            </a:pPr>
            <a:r>
              <a:rPr lang="en-US" dirty="0"/>
              <a:t>Target Post Information – editable information for letter</a:t>
            </a:r>
          </a:p>
          <a:p>
            <a:pPr marL="285750" indent="-285750">
              <a:buFont typeface="Arial" panose="020B0604020202020204" pitchFamily="34" charset="0"/>
              <a:buChar char="•"/>
            </a:pPr>
            <a:r>
              <a:rPr lang="en-US" dirty="0"/>
              <a:t>Other Legion Family at Target Post – select what other American Legion family your post sponsors.</a:t>
            </a:r>
          </a:p>
          <a:p>
            <a:pPr marL="285750" indent="-285750">
              <a:buFont typeface="Arial" panose="020B0604020202020204" pitchFamily="34" charset="0"/>
              <a:buChar char="•"/>
            </a:pPr>
            <a:r>
              <a:rPr lang="en-US" dirty="0"/>
              <a:t>Results for current members only.</a:t>
            </a:r>
          </a:p>
          <a:p>
            <a:pPr marL="285750" indent="-285750">
              <a:buFont typeface="Arial" panose="020B0604020202020204" pitchFamily="34" charset="0"/>
              <a:buChar char="•"/>
            </a:pPr>
            <a:r>
              <a:rPr lang="en-US" dirty="0"/>
              <a:t>Export to PDF or Word document</a:t>
            </a:r>
          </a:p>
          <a:p>
            <a:endParaRPr lang="en-US" dirty="0"/>
          </a:p>
        </p:txBody>
      </p:sp>
      <p:pic>
        <p:nvPicPr>
          <p:cNvPr id="7" name="Picture 6"/>
          <p:cNvPicPr>
            <a:picLocks noChangeAspect="1"/>
          </p:cNvPicPr>
          <p:nvPr/>
        </p:nvPicPr>
        <p:blipFill>
          <a:blip r:embed="rId4"/>
          <a:stretch>
            <a:fillRect/>
          </a:stretch>
        </p:blipFill>
        <p:spPr>
          <a:xfrm>
            <a:off x="5143895" y="5941689"/>
            <a:ext cx="533333" cy="457143"/>
          </a:xfrm>
          <a:prstGeom prst="rect">
            <a:avLst/>
          </a:prstGeom>
        </p:spPr>
      </p:pic>
    </p:spTree>
    <p:extLst>
      <p:ext uri="{BB962C8B-B14F-4D97-AF65-F5344CB8AC3E}">
        <p14:creationId xmlns:p14="http://schemas.microsoft.com/office/powerpoint/2010/main" val="435364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56</a:t>
            </a:fld>
            <a:endParaRPr lang="en-US" dirty="0"/>
          </a:p>
        </p:txBody>
      </p:sp>
      <p:pic>
        <p:nvPicPr>
          <p:cNvPr id="7" name="Picture 6"/>
          <p:cNvPicPr>
            <a:picLocks noChangeAspect="1"/>
          </p:cNvPicPr>
          <p:nvPr/>
        </p:nvPicPr>
        <p:blipFill>
          <a:blip r:embed="rId3"/>
          <a:stretch>
            <a:fillRect/>
          </a:stretch>
        </p:blipFill>
        <p:spPr>
          <a:xfrm>
            <a:off x="1219200" y="3429000"/>
            <a:ext cx="7176217" cy="2859164"/>
          </a:xfrm>
          <a:prstGeom prst="rect">
            <a:avLst/>
          </a:prstGeom>
        </p:spPr>
      </p:pic>
      <p:pic>
        <p:nvPicPr>
          <p:cNvPr id="8" name="Picture 7"/>
          <p:cNvPicPr>
            <a:picLocks noChangeAspect="1"/>
          </p:cNvPicPr>
          <p:nvPr/>
        </p:nvPicPr>
        <p:blipFill>
          <a:blip r:embed="rId4"/>
          <a:stretch>
            <a:fillRect/>
          </a:stretch>
        </p:blipFill>
        <p:spPr>
          <a:xfrm>
            <a:off x="1143000" y="113100"/>
            <a:ext cx="7037143" cy="3379109"/>
          </a:xfrm>
          <a:prstGeom prst="rect">
            <a:avLst/>
          </a:prstGeom>
        </p:spPr>
      </p:pic>
      <p:sp>
        <p:nvSpPr>
          <p:cNvPr id="2" name="Rounded Rectangle 1"/>
          <p:cNvSpPr/>
          <p:nvPr/>
        </p:nvSpPr>
        <p:spPr>
          <a:xfrm>
            <a:off x="1219200" y="2743200"/>
            <a:ext cx="68580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776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57</a:t>
            </a:fld>
            <a:endParaRPr lang="en-US" dirty="0"/>
          </a:p>
        </p:txBody>
      </p:sp>
      <p:pic>
        <p:nvPicPr>
          <p:cNvPr id="5" name="Picture 4"/>
          <p:cNvPicPr>
            <a:picLocks noChangeAspect="1"/>
          </p:cNvPicPr>
          <p:nvPr/>
        </p:nvPicPr>
        <p:blipFill>
          <a:blip r:embed="rId3"/>
          <a:stretch>
            <a:fillRect/>
          </a:stretch>
        </p:blipFill>
        <p:spPr>
          <a:xfrm>
            <a:off x="381000" y="381000"/>
            <a:ext cx="8456381" cy="3757777"/>
          </a:xfrm>
          <a:prstGeom prst="rect">
            <a:avLst/>
          </a:prstGeom>
        </p:spPr>
      </p:pic>
      <p:sp>
        <p:nvSpPr>
          <p:cNvPr id="6" name="TextBox 5"/>
          <p:cNvSpPr txBox="1"/>
          <p:nvPr/>
        </p:nvSpPr>
        <p:spPr>
          <a:xfrm>
            <a:off x="762000" y="4114800"/>
            <a:ext cx="76962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Bottom of letter includes personal member information.  If not on file, a line will appear for member to enter.</a:t>
            </a:r>
          </a:p>
        </p:txBody>
      </p:sp>
    </p:spTree>
    <p:extLst>
      <p:ext uri="{BB962C8B-B14F-4D97-AF65-F5344CB8AC3E}">
        <p14:creationId xmlns:p14="http://schemas.microsoft.com/office/powerpoint/2010/main" val="1197642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58</a:t>
            </a:fld>
            <a:endParaRPr lang="en-US" dirty="0"/>
          </a:p>
        </p:txBody>
      </p:sp>
      <p:pic>
        <p:nvPicPr>
          <p:cNvPr id="5" name="Picture 4"/>
          <p:cNvPicPr>
            <a:picLocks noChangeAspect="1"/>
          </p:cNvPicPr>
          <p:nvPr/>
        </p:nvPicPr>
        <p:blipFill>
          <a:blip r:embed="rId3"/>
          <a:stretch>
            <a:fillRect/>
          </a:stretch>
        </p:blipFill>
        <p:spPr>
          <a:xfrm>
            <a:off x="381000" y="381000"/>
            <a:ext cx="8456381" cy="3757777"/>
          </a:xfrm>
          <a:prstGeom prst="rect">
            <a:avLst/>
          </a:prstGeom>
        </p:spPr>
      </p:pic>
      <p:sp>
        <p:nvSpPr>
          <p:cNvPr id="8" name="TextBox 7"/>
          <p:cNvSpPr txBox="1"/>
          <p:nvPr/>
        </p:nvSpPr>
        <p:spPr>
          <a:xfrm>
            <a:off x="761090" y="4419600"/>
            <a:ext cx="7696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Address to use standard window #10 envelope.</a:t>
            </a:r>
          </a:p>
        </p:txBody>
      </p:sp>
      <p:sp>
        <p:nvSpPr>
          <p:cNvPr id="9" name="Rounded Rectangle 8"/>
          <p:cNvSpPr/>
          <p:nvPr/>
        </p:nvSpPr>
        <p:spPr>
          <a:xfrm>
            <a:off x="770238" y="3048000"/>
            <a:ext cx="1668162"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4495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0" y="1417638"/>
            <a:ext cx="6990476" cy="4838095"/>
          </a:xfrm>
          <a:prstGeom prst="rect">
            <a:avLst/>
          </a:prstGeom>
        </p:spPr>
      </p:pic>
      <p:sp>
        <p:nvSpPr>
          <p:cNvPr id="2" name="Title 1"/>
          <p:cNvSpPr>
            <a:spLocks noGrp="1"/>
          </p:cNvSpPr>
          <p:nvPr>
            <p:ph type="title"/>
          </p:nvPr>
        </p:nvSpPr>
        <p:spPr/>
        <p:txBody>
          <a:bodyPr>
            <a:normAutofit fontScale="90000"/>
          </a:bodyPr>
          <a:lstStyle/>
          <a:p>
            <a:r>
              <a:rPr lang="en-US" dirty="0"/>
              <a:t>Creating Reports</a:t>
            </a:r>
            <a:br>
              <a:rPr lang="en-US" dirty="0"/>
            </a:br>
            <a:r>
              <a:rPr lang="en-US" sz="3100" dirty="0">
                <a:solidFill>
                  <a:srgbClr val="FF0000"/>
                </a:solidFill>
              </a:rPr>
              <a:t>Listing – Find Members in My Area</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59</a:t>
            </a:fld>
            <a:endParaRPr lang="en-US" dirty="0"/>
          </a:p>
        </p:txBody>
      </p:sp>
      <p:sp>
        <p:nvSpPr>
          <p:cNvPr id="6" name="Oval 5"/>
          <p:cNvSpPr/>
          <p:nvPr/>
        </p:nvSpPr>
        <p:spPr>
          <a:xfrm>
            <a:off x="947351" y="4495800"/>
            <a:ext cx="3581427" cy="837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732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srcRect/>
          <a:stretch>
            <a:fillRect/>
          </a:stretch>
        </p:blipFill>
        <p:spPr bwMode="auto">
          <a:xfrm>
            <a:off x="-192831" y="0"/>
            <a:ext cx="9336831" cy="6019799"/>
          </a:xfrm>
          <a:prstGeom prst="rect">
            <a:avLst/>
          </a:prstGeom>
          <a:noFill/>
          <a:ln w="9525">
            <a:noFill/>
            <a:miter lim="800000"/>
            <a:headEnd/>
            <a:tailEnd/>
          </a:ln>
        </p:spPr>
      </p:pic>
      <p:sp>
        <p:nvSpPr>
          <p:cNvPr id="5" name="Slide Number Placeholder 4"/>
          <p:cNvSpPr>
            <a:spLocks noGrp="1"/>
          </p:cNvSpPr>
          <p:nvPr>
            <p:ph type="sldNum" sz="quarter" idx="12"/>
          </p:nvPr>
        </p:nvSpPr>
        <p:spPr>
          <a:xfrm>
            <a:off x="8458200" y="6172200"/>
            <a:ext cx="457200" cy="457200"/>
          </a:xfrm>
        </p:spPr>
        <p:txBody>
          <a:bodyPr/>
          <a:lstStyle/>
          <a:p>
            <a:pPr>
              <a:defRPr/>
            </a:pPr>
            <a:fld id="{7B5A5B5B-30B5-486E-B0C3-7452DEB8C901}" type="slidenum">
              <a:rPr lang="en-US"/>
              <a:pPr>
                <a:defRPr/>
              </a:pPr>
              <a:t>6</a:t>
            </a:fld>
            <a:endParaRPr lang="en-US" dirty="0"/>
          </a:p>
        </p:txBody>
      </p:sp>
      <p:sp>
        <p:nvSpPr>
          <p:cNvPr id="21508" name="TextBox 4"/>
          <p:cNvSpPr txBox="1">
            <a:spLocks noChangeArrowheads="1"/>
          </p:cNvSpPr>
          <p:nvPr/>
        </p:nvSpPr>
        <p:spPr bwMode="auto">
          <a:xfrm>
            <a:off x="5562600" y="228600"/>
            <a:ext cx="3352800" cy="830997"/>
          </a:xfrm>
          <a:prstGeom prst="rect">
            <a:avLst/>
          </a:prstGeom>
          <a:solidFill>
            <a:srgbClr val="FF0000"/>
          </a:solidFill>
          <a:ln w="9525">
            <a:noFill/>
            <a:miter lim="800000"/>
            <a:headEnd/>
            <a:tailEnd/>
          </a:ln>
        </p:spPr>
        <p:txBody>
          <a:bodyPr wrap="square">
            <a:spAutoFit/>
          </a:bodyPr>
          <a:lstStyle/>
          <a:p>
            <a:pPr algn="ctr"/>
            <a:r>
              <a:rPr lang="en-US" sz="2400" b="1" dirty="0">
                <a:solidFill>
                  <a:schemeClr val="bg1"/>
                </a:solidFill>
                <a:latin typeface="Perpetua" pitchFamily="18" charset="0"/>
              </a:rPr>
              <a:t>POST/DIST/CTY/DEPT</a:t>
            </a:r>
          </a:p>
          <a:p>
            <a:pPr algn="ctr"/>
            <a:r>
              <a:rPr lang="en-US" sz="2400" b="1" dirty="0">
                <a:solidFill>
                  <a:schemeClr val="bg1"/>
                </a:solidFill>
                <a:latin typeface="Perpetua" pitchFamily="18" charset="0"/>
              </a:rPr>
              <a:t>LOG IN PAGE</a:t>
            </a:r>
          </a:p>
        </p:txBody>
      </p:sp>
      <p:pic>
        <p:nvPicPr>
          <p:cNvPr id="2" name="Picture 1"/>
          <p:cNvPicPr>
            <a:picLocks noChangeAspect="1"/>
          </p:cNvPicPr>
          <p:nvPr/>
        </p:nvPicPr>
        <p:blipFill>
          <a:blip r:embed="rId4"/>
          <a:stretch>
            <a:fillRect/>
          </a:stretch>
        </p:blipFill>
        <p:spPr>
          <a:xfrm>
            <a:off x="0" y="2315114"/>
            <a:ext cx="3961905" cy="4314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60</a:t>
            </a:fld>
            <a:endParaRPr lang="en-US" dirty="0"/>
          </a:p>
        </p:txBody>
      </p:sp>
      <p:pic>
        <p:nvPicPr>
          <p:cNvPr id="4" name="Picture 3"/>
          <p:cNvPicPr>
            <a:picLocks noChangeAspect="1"/>
          </p:cNvPicPr>
          <p:nvPr/>
        </p:nvPicPr>
        <p:blipFill>
          <a:blip r:embed="rId3"/>
          <a:stretch>
            <a:fillRect/>
          </a:stretch>
        </p:blipFill>
        <p:spPr>
          <a:xfrm>
            <a:off x="153210" y="1424169"/>
            <a:ext cx="8990790" cy="3702090"/>
          </a:xfrm>
          <a:prstGeom prst="rect">
            <a:avLst/>
          </a:prstGeom>
        </p:spPr>
      </p:pic>
      <p:sp>
        <p:nvSpPr>
          <p:cNvPr id="6" name="Title 1"/>
          <p:cNvSpPr>
            <a:spLocks noGrp="1"/>
          </p:cNvSpPr>
          <p:nvPr>
            <p:ph type="title"/>
          </p:nvPr>
        </p:nvSpPr>
        <p:spPr>
          <a:xfrm>
            <a:off x="457200" y="274638"/>
            <a:ext cx="8229600" cy="1143000"/>
          </a:xfrm>
        </p:spPr>
        <p:txBody>
          <a:bodyPr>
            <a:normAutofit fontScale="90000"/>
          </a:bodyPr>
          <a:lstStyle/>
          <a:p>
            <a:r>
              <a:rPr lang="en-US" dirty="0"/>
              <a:t>Creating Reports</a:t>
            </a:r>
            <a:br>
              <a:rPr lang="en-US" dirty="0"/>
            </a:br>
            <a:r>
              <a:rPr lang="en-US" sz="3100" dirty="0">
                <a:solidFill>
                  <a:srgbClr val="FF0000"/>
                </a:solidFill>
              </a:rPr>
              <a:t>Listing – Find Members in My Area</a:t>
            </a:r>
          </a:p>
        </p:txBody>
      </p:sp>
    </p:spTree>
    <p:extLst>
      <p:ext uri="{BB962C8B-B14F-4D97-AF65-F5344CB8AC3E}">
        <p14:creationId xmlns:p14="http://schemas.microsoft.com/office/powerpoint/2010/main" val="3558828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5762" y="1388806"/>
            <a:ext cx="6990476" cy="4838095"/>
          </a:xfrm>
          <a:prstGeom prst="rect">
            <a:avLst/>
          </a:prstGeom>
        </p:spPr>
      </p:pic>
      <p:sp>
        <p:nvSpPr>
          <p:cNvPr id="2" name="Title 1"/>
          <p:cNvSpPr>
            <a:spLocks noGrp="1"/>
          </p:cNvSpPr>
          <p:nvPr>
            <p:ph type="title"/>
          </p:nvPr>
        </p:nvSpPr>
        <p:spPr/>
        <p:txBody>
          <a:bodyPr>
            <a:normAutofit fontScale="90000"/>
          </a:bodyPr>
          <a:lstStyle/>
          <a:p>
            <a:r>
              <a:rPr lang="en-US" dirty="0"/>
              <a:t>Creating Reports</a:t>
            </a:r>
            <a:br>
              <a:rPr lang="en-US" dirty="0"/>
            </a:br>
            <a:r>
              <a:rPr lang="en-US" sz="3100" dirty="0">
                <a:solidFill>
                  <a:srgbClr val="FF0000"/>
                </a:solidFill>
              </a:rPr>
              <a:t>Current Post Roster</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61</a:t>
            </a:fld>
            <a:endParaRPr lang="en-US" dirty="0"/>
          </a:p>
        </p:txBody>
      </p:sp>
      <p:sp>
        <p:nvSpPr>
          <p:cNvPr id="6" name="Oval 5"/>
          <p:cNvSpPr/>
          <p:nvPr/>
        </p:nvSpPr>
        <p:spPr>
          <a:xfrm>
            <a:off x="4191000" y="4648200"/>
            <a:ext cx="3352800" cy="609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801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62</a:t>
            </a:fld>
            <a:endParaRPr lang="en-US" dirty="0"/>
          </a:p>
        </p:txBody>
      </p:sp>
      <p:pic>
        <p:nvPicPr>
          <p:cNvPr id="6" name="Picture 5"/>
          <p:cNvPicPr>
            <a:picLocks noChangeAspect="1"/>
          </p:cNvPicPr>
          <p:nvPr/>
        </p:nvPicPr>
        <p:blipFill>
          <a:blip r:embed="rId3"/>
          <a:stretch>
            <a:fillRect/>
          </a:stretch>
        </p:blipFill>
        <p:spPr>
          <a:xfrm>
            <a:off x="228599" y="892777"/>
            <a:ext cx="8640969" cy="4898424"/>
          </a:xfrm>
          <a:prstGeom prst="rect">
            <a:avLst/>
          </a:prstGeom>
        </p:spPr>
      </p:pic>
      <p:cxnSp>
        <p:nvCxnSpPr>
          <p:cNvPr id="5" name="Straight Arrow Connector 4"/>
          <p:cNvCxnSpPr/>
          <p:nvPr/>
        </p:nvCxnSpPr>
        <p:spPr>
          <a:xfrm flipH="1">
            <a:off x="4759411" y="1153812"/>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64210" y="1006502"/>
            <a:ext cx="1600200" cy="261610"/>
          </a:xfrm>
          <a:prstGeom prst="rect">
            <a:avLst/>
          </a:prstGeom>
          <a:noFill/>
        </p:spPr>
        <p:txBody>
          <a:bodyPr wrap="square" rtlCol="0">
            <a:spAutoFit/>
          </a:bodyPr>
          <a:lstStyle/>
          <a:p>
            <a:r>
              <a:rPr lang="en-US" sz="1100" dirty="0"/>
              <a:t>Export Icon</a:t>
            </a:r>
          </a:p>
        </p:txBody>
      </p:sp>
      <p:sp>
        <p:nvSpPr>
          <p:cNvPr id="8" name="TextBox 7"/>
          <p:cNvSpPr txBox="1"/>
          <p:nvPr/>
        </p:nvSpPr>
        <p:spPr>
          <a:xfrm>
            <a:off x="152400" y="1600200"/>
            <a:ext cx="8915400" cy="4343400"/>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304800" y="79614"/>
            <a:ext cx="8458200" cy="377585"/>
          </a:xfrm>
          <a:prstGeom prst="rect">
            <a:avLst/>
          </a:prstGeom>
          <a:noFill/>
        </p:spPr>
        <p:txBody>
          <a:bodyPr wrap="square" rtlCol="0">
            <a:spAutoFit/>
          </a:bodyPr>
          <a:lstStyle/>
          <a:p>
            <a:pPr algn="ctr"/>
            <a:r>
              <a:rPr lang="en-US" dirty="0">
                <a:solidFill>
                  <a:srgbClr val="FF0000"/>
                </a:solidFill>
              </a:rPr>
              <a:t>Current Post Roster</a:t>
            </a:r>
            <a:endParaRPr lang="en-US" dirty="0"/>
          </a:p>
        </p:txBody>
      </p:sp>
      <p:sp>
        <p:nvSpPr>
          <p:cNvPr id="2" name="Rounded Rectangle 1"/>
          <p:cNvSpPr/>
          <p:nvPr/>
        </p:nvSpPr>
        <p:spPr>
          <a:xfrm>
            <a:off x="152400" y="892776"/>
            <a:ext cx="8793369"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5987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63</a:t>
            </a:fld>
            <a:endParaRPr lang="en-US" dirty="0"/>
          </a:p>
        </p:txBody>
      </p:sp>
      <p:pic>
        <p:nvPicPr>
          <p:cNvPr id="6" name="Picture 5"/>
          <p:cNvPicPr>
            <a:picLocks noChangeAspect="1"/>
          </p:cNvPicPr>
          <p:nvPr/>
        </p:nvPicPr>
        <p:blipFill>
          <a:blip r:embed="rId3"/>
          <a:stretch>
            <a:fillRect/>
          </a:stretch>
        </p:blipFill>
        <p:spPr>
          <a:xfrm>
            <a:off x="304800" y="533400"/>
            <a:ext cx="8640969" cy="5180657"/>
          </a:xfrm>
          <a:prstGeom prst="rect">
            <a:avLst/>
          </a:prstGeom>
        </p:spPr>
      </p:pic>
      <p:sp>
        <p:nvSpPr>
          <p:cNvPr id="2" name="Rounded Rectangle 1"/>
          <p:cNvSpPr/>
          <p:nvPr/>
        </p:nvSpPr>
        <p:spPr>
          <a:xfrm>
            <a:off x="152400" y="457200"/>
            <a:ext cx="8793369"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H="1">
            <a:off x="4800600" y="762000"/>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88011" y="593095"/>
            <a:ext cx="1600200" cy="261610"/>
          </a:xfrm>
          <a:prstGeom prst="rect">
            <a:avLst/>
          </a:prstGeom>
          <a:noFill/>
        </p:spPr>
        <p:txBody>
          <a:bodyPr wrap="square" rtlCol="0">
            <a:spAutoFit/>
          </a:bodyPr>
          <a:lstStyle/>
          <a:p>
            <a:r>
              <a:rPr lang="en-US" sz="1100" dirty="0"/>
              <a:t>Export Icon</a:t>
            </a:r>
          </a:p>
        </p:txBody>
      </p:sp>
      <p:sp>
        <p:nvSpPr>
          <p:cNvPr id="9" name="TextBox 8"/>
          <p:cNvSpPr txBox="1"/>
          <p:nvPr/>
        </p:nvSpPr>
        <p:spPr>
          <a:xfrm>
            <a:off x="304800" y="79614"/>
            <a:ext cx="8458200" cy="377585"/>
          </a:xfrm>
          <a:prstGeom prst="rect">
            <a:avLst/>
          </a:prstGeom>
          <a:noFill/>
        </p:spPr>
        <p:txBody>
          <a:bodyPr wrap="square" rtlCol="0">
            <a:spAutoFit/>
          </a:bodyPr>
          <a:lstStyle/>
          <a:p>
            <a:pPr algn="ctr"/>
            <a:r>
              <a:rPr lang="en-US" dirty="0">
                <a:solidFill>
                  <a:srgbClr val="FF0000"/>
                </a:solidFill>
              </a:rPr>
              <a:t>Current Post Roster</a:t>
            </a:r>
            <a:endParaRPr lang="en-US" dirty="0"/>
          </a:p>
        </p:txBody>
      </p:sp>
    </p:spTree>
    <p:extLst>
      <p:ext uri="{BB962C8B-B14F-4D97-AF65-F5344CB8AC3E}">
        <p14:creationId xmlns:p14="http://schemas.microsoft.com/office/powerpoint/2010/main" val="175970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1518255"/>
            <a:ext cx="6990476" cy="4838095"/>
          </a:xfrm>
          <a:prstGeom prst="rect">
            <a:avLst/>
          </a:prstGeom>
        </p:spPr>
      </p:pic>
      <p:sp>
        <p:nvSpPr>
          <p:cNvPr id="2" name="Title 1"/>
          <p:cNvSpPr>
            <a:spLocks noGrp="1"/>
          </p:cNvSpPr>
          <p:nvPr>
            <p:ph type="title"/>
          </p:nvPr>
        </p:nvSpPr>
        <p:spPr/>
        <p:txBody>
          <a:bodyPr>
            <a:normAutofit fontScale="90000"/>
          </a:bodyPr>
          <a:lstStyle/>
          <a:p>
            <a:r>
              <a:rPr lang="en-US" dirty="0"/>
              <a:t>Creating Reports</a:t>
            </a:r>
            <a:br>
              <a:rPr lang="en-US" dirty="0"/>
            </a:br>
            <a:r>
              <a:rPr lang="en-US" sz="3100" dirty="0">
                <a:solidFill>
                  <a:srgbClr val="FF0000"/>
                </a:solidFill>
              </a:rPr>
              <a:t>Project Stay Active by Area</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64</a:t>
            </a:fld>
            <a:endParaRPr lang="en-US" dirty="0"/>
          </a:p>
        </p:txBody>
      </p:sp>
      <p:sp>
        <p:nvSpPr>
          <p:cNvPr id="6" name="Oval 5"/>
          <p:cNvSpPr/>
          <p:nvPr/>
        </p:nvSpPr>
        <p:spPr>
          <a:xfrm>
            <a:off x="990600" y="5486400"/>
            <a:ext cx="3352800" cy="609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9571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65</a:t>
            </a:fld>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a:t>Creating Reports</a:t>
            </a:r>
            <a:br>
              <a:rPr lang="en-US" dirty="0"/>
            </a:br>
            <a:r>
              <a:rPr lang="en-US" sz="3100" dirty="0">
                <a:solidFill>
                  <a:srgbClr val="FF0000"/>
                </a:solidFill>
              </a:rPr>
              <a:t>Project Stay Active by Area</a:t>
            </a:r>
          </a:p>
        </p:txBody>
      </p:sp>
      <p:sp>
        <p:nvSpPr>
          <p:cNvPr id="6" name="TextBox 5"/>
          <p:cNvSpPr txBox="1"/>
          <p:nvPr/>
        </p:nvSpPr>
        <p:spPr>
          <a:xfrm>
            <a:off x="723900" y="1550281"/>
            <a:ext cx="7696200" cy="923330"/>
          </a:xfrm>
          <a:prstGeom prst="rect">
            <a:avLst/>
          </a:prstGeom>
          <a:noFill/>
        </p:spPr>
        <p:txBody>
          <a:bodyPr wrap="square" rtlCol="0">
            <a:spAutoFit/>
          </a:bodyPr>
          <a:lstStyle/>
          <a:p>
            <a:r>
              <a:rPr lang="en-US" dirty="0"/>
              <a:t>This report is designed to allow you to identify members that have moved into your area.  Select the zip code, distance, and # of days from the date the address change was entered.</a:t>
            </a:r>
          </a:p>
        </p:txBody>
      </p:sp>
      <p:pic>
        <p:nvPicPr>
          <p:cNvPr id="9" name="Picture 8"/>
          <p:cNvPicPr>
            <a:picLocks noChangeAspect="1"/>
          </p:cNvPicPr>
          <p:nvPr/>
        </p:nvPicPr>
        <p:blipFill>
          <a:blip r:embed="rId3"/>
          <a:stretch>
            <a:fillRect/>
          </a:stretch>
        </p:blipFill>
        <p:spPr>
          <a:xfrm>
            <a:off x="991414" y="2693855"/>
            <a:ext cx="7161171" cy="3434012"/>
          </a:xfrm>
          <a:prstGeom prst="rect">
            <a:avLst/>
          </a:prstGeom>
        </p:spPr>
      </p:pic>
    </p:spTree>
    <p:extLst>
      <p:ext uri="{BB962C8B-B14F-4D97-AF65-F5344CB8AC3E}">
        <p14:creationId xmlns:p14="http://schemas.microsoft.com/office/powerpoint/2010/main" val="3469970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858000" cy="1143000"/>
          </a:xfrm>
          <a:solidFill>
            <a:srgbClr val="00B0F0"/>
          </a:solidFill>
        </p:spPr>
        <p:txBody>
          <a:bodyPr/>
          <a:lstStyle/>
          <a:p>
            <a:pPr algn="ctr"/>
            <a:r>
              <a:rPr lang="en-US" b="1" dirty="0">
                <a:solidFill>
                  <a:schemeClr val="bg1"/>
                </a:solidFill>
              </a:rPr>
              <a:t>Tools</a:t>
            </a:r>
          </a:p>
        </p:txBody>
      </p:sp>
      <p:sp>
        <p:nvSpPr>
          <p:cNvPr id="3" name="Slide Number Placeholder 2"/>
          <p:cNvSpPr>
            <a:spLocks noGrp="1"/>
          </p:cNvSpPr>
          <p:nvPr>
            <p:ph type="sldNum" sz="quarter" idx="12"/>
          </p:nvPr>
        </p:nvSpPr>
        <p:spPr>
          <a:xfrm>
            <a:off x="8458200" y="6172200"/>
            <a:ext cx="457200" cy="457200"/>
          </a:xfrm>
        </p:spPr>
        <p:txBody>
          <a:bodyPr/>
          <a:lstStyle/>
          <a:p>
            <a:pPr>
              <a:defRPr/>
            </a:pPr>
            <a:fld id="{17C12845-C21F-4F90-8E21-7C0BE4505127}" type="slidenum">
              <a:rPr lang="en-US" smtClean="0"/>
              <a:pPr>
                <a:defRPr/>
              </a:pPr>
              <a:t>66</a:t>
            </a:fld>
            <a:endParaRPr lang="en-US" dirty="0"/>
          </a:p>
        </p:txBody>
      </p:sp>
      <p:sp>
        <p:nvSpPr>
          <p:cNvPr id="5" name="TextBox 4"/>
          <p:cNvSpPr txBox="1"/>
          <p:nvPr/>
        </p:nvSpPr>
        <p:spPr>
          <a:xfrm>
            <a:off x="2819400" y="1371600"/>
            <a:ext cx="6096000" cy="4278094"/>
          </a:xfrm>
          <a:prstGeom prst="rect">
            <a:avLst/>
          </a:prstGeom>
          <a:noFill/>
        </p:spPr>
        <p:txBody>
          <a:bodyPr wrap="square" rtlCol="0">
            <a:spAutoFit/>
          </a:bodyPr>
          <a:lstStyle/>
          <a:p>
            <a:r>
              <a:rPr lang="en-US" sz="3200" b="1" dirty="0">
                <a:solidFill>
                  <a:srgbClr val="004070"/>
                </a:solidFill>
              </a:rPr>
              <a:t>Tools</a:t>
            </a:r>
          </a:p>
          <a:p>
            <a:pPr marL="404813">
              <a:lnSpc>
                <a:spcPct val="150000"/>
              </a:lnSpc>
            </a:pPr>
            <a:r>
              <a:rPr lang="en-US" sz="3200" dirty="0">
                <a:solidFill>
                  <a:srgbClr val="004070"/>
                </a:solidFill>
              </a:rPr>
              <a:t>Publish Post Message</a:t>
            </a:r>
          </a:p>
          <a:p>
            <a:pPr marL="404813">
              <a:lnSpc>
                <a:spcPct val="150000"/>
              </a:lnSpc>
            </a:pPr>
            <a:r>
              <a:rPr lang="en-US" sz="3200" dirty="0">
                <a:solidFill>
                  <a:srgbClr val="004070"/>
                </a:solidFill>
              </a:rPr>
              <a:t>Publish Post Image</a:t>
            </a:r>
          </a:p>
          <a:p>
            <a:pPr marL="404813">
              <a:lnSpc>
                <a:spcPct val="150000"/>
              </a:lnSpc>
            </a:pPr>
            <a:r>
              <a:rPr lang="en-US" sz="3200" dirty="0">
                <a:solidFill>
                  <a:srgbClr val="004070"/>
                </a:solidFill>
              </a:rPr>
              <a:t>Publish Newsletter</a:t>
            </a:r>
          </a:p>
          <a:p>
            <a:pPr marL="404813">
              <a:lnSpc>
                <a:spcPct val="150000"/>
              </a:lnSpc>
            </a:pPr>
            <a:r>
              <a:rPr lang="en-US" sz="3200" dirty="0">
                <a:solidFill>
                  <a:srgbClr val="004070"/>
                </a:solidFill>
              </a:rPr>
              <a:t>Find Members in my Area</a:t>
            </a:r>
          </a:p>
          <a:p>
            <a:pPr marL="404813">
              <a:lnSpc>
                <a:spcPct val="150000"/>
              </a:lnSpc>
            </a:pPr>
            <a:r>
              <a:rPr lang="en-US" sz="3200" dirty="0">
                <a:solidFill>
                  <a:srgbClr val="004070"/>
                </a:solidFill>
              </a:rPr>
              <a:t>Global Member Lookup</a:t>
            </a:r>
          </a:p>
        </p:txBody>
      </p:sp>
      <p:pic>
        <p:nvPicPr>
          <p:cNvPr id="86018" name="Picture 2" descr="Check mark"/>
          <p:cNvPicPr>
            <a:picLocks noChangeAspect="1" noChangeArrowheads="1"/>
          </p:cNvPicPr>
          <p:nvPr/>
        </p:nvPicPr>
        <p:blipFill>
          <a:blip r:embed="rId3" cstate="print"/>
          <a:srcRect/>
          <a:stretch>
            <a:fillRect/>
          </a:stretch>
        </p:blipFill>
        <p:spPr bwMode="auto">
          <a:xfrm>
            <a:off x="2819400" y="2063496"/>
            <a:ext cx="457200" cy="457200"/>
          </a:xfrm>
          <a:prstGeom prst="rect">
            <a:avLst/>
          </a:prstGeom>
          <a:noFill/>
        </p:spPr>
      </p:pic>
      <p:pic>
        <p:nvPicPr>
          <p:cNvPr id="7" name="Picture 2" descr="Check mark"/>
          <p:cNvPicPr>
            <a:picLocks noChangeAspect="1" noChangeArrowheads="1"/>
          </p:cNvPicPr>
          <p:nvPr/>
        </p:nvPicPr>
        <p:blipFill>
          <a:blip r:embed="rId3" cstate="print"/>
          <a:srcRect/>
          <a:stretch>
            <a:fillRect/>
          </a:stretch>
        </p:blipFill>
        <p:spPr bwMode="auto">
          <a:xfrm>
            <a:off x="2819400" y="2755392"/>
            <a:ext cx="457200" cy="457200"/>
          </a:xfrm>
          <a:prstGeom prst="rect">
            <a:avLst/>
          </a:prstGeom>
          <a:noFill/>
        </p:spPr>
      </p:pic>
      <p:sp>
        <p:nvSpPr>
          <p:cNvPr id="8" name="TextBox 7"/>
          <p:cNvSpPr txBox="1"/>
          <p:nvPr/>
        </p:nvSpPr>
        <p:spPr>
          <a:xfrm>
            <a:off x="6781800" y="3505200"/>
            <a:ext cx="457200" cy="769441"/>
          </a:xfrm>
          <a:prstGeom prst="rect">
            <a:avLst/>
          </a:prstGeom>
          <a:noFill/>
        </p:spPr>
        <p:txBody>
          <a:bodyPr wrap="square" rtlCol="0">
            <a:spAutoFit/>
          </a:bodyPr>
          <a:lstStyle/>
          <a:p>
            <a:r>
              <a:rPr lang="en-US" sz="4400" dirty="0">
                <a:solidFill>
                  <a:srgbClr val="FF0000"/>
                </a:solidFill>
              </a:rPr>
              <a:t>*</a:t>
            </a:r>
          </a:p>
        </p:txBody>
      </p:sp>
      <p:pic>
        <p:nvPicPr>
          <p:cNvPr id="4" name="Picture 3"/>
          <p:cNvPicPr>
            <a:picLocks noChangeAspect="1"/>
          </p:cNvPicPr>
          <p:nvPr/>
        </p:nvPicPr>
        <p:blipFill>
          <a:blip r:embed="rId4"/>
          <a:stretch>
            <a:fillRect/>
          </a:stretch>
        </p:blipFill>
        <p:spPr>
          <a:xfrm>
            <a:off x="155509" y="16492"/>
            <a:ext cx="1974981" cy="6841508"/>
          </a:xfrm>
          <a:prstGeom prst="rect">
            <a:avLst/>
          </a:prstGeom>
        </p:spPr>
      </p:pic>
      <p:sp>
        <p:nvSpPr>
          <p:cNvPr id="9" name="TextBox 8"/>
          <p:cNvSpPr txBox="1"/>
          <p:nvPr/>
        </p:nvSpPr>
        <p:spPr>
          <a:xfrm>
            <a:off x="4495800" y="5486400"/>
            <a:ext cx="3810000" cy="769441"/>
          </a:xfrm>
          <a:prstGeom prst="rect">
            <a:avLst/>
          </a:prstGeom>
          <a:noFill/>
        </p:spPr>
        <p:txBody>
          <a:bodyPr wrap="square" rtlCol="0">
            <a:spAutoFit/>
          </a:bodyPr>
          <a:lstStyle/>
          <a:p>
            <a:r>
              <a:rPr lang="en-US" sz="4400" dirty="0">
                <a:solidFill>
                  <a:srgbClr val="FF0000"/>
                </a:solidFill>
              </a:rPr>
              <a:t>*</a:t>
            </a:r>
            <a:r>
              <a:rPr lang="en-US" sz="2800" dirty="0">
                <a:solidFill>
                  <a:srgbClr val="FF0000"/>
                </a:solidFill>
              </a:rPr>
              <a:t>  Post and Dept  Only</a:t>
            </a:r>
          </a:p>
        </p:txBody>
      </p:sp>
      <p:sp>
        <p:nvSpPr>
          <p:cNvPr id="10" name="TextBox 9"/>
          <p:cNvSpPr txBox="1"/>
          <p:nvPr/>
        </p:nvSpPr>
        <p:spPr>
          <a:xfrm>
            <a:off x="7391400" y="1981200"/>
            <a:ext cx="457200" cy="769441"/>
          </a:xfrm>
          <a:prstGeom prst="rect">
            <a:avLst/>
          </a:prstGeom>
          <a:noFill/>
        </p:spPr>
        <p:txBody>
          <a:bodyPr wrap="square" rtlCol="0">
            <a:spAutoFit/>
          </a:bodyPr>
          <a:lstStyle/>
          <a:p>
            <a:r>
              <a:rPr lang="en-US" sz="4400" dirty="0">
                <a:solidFill>
                  <a:srgbClr val="FF0000"/>
                </a:solidFill>
              </a:rPr>
              <a:t>*</a:t>
            </a:r>
          </a:p>
        </p:txBody>
      </p:sp>
      <p:sp>
        <p:nvSpPr>
          <p:cNvPr id="11" name="Rounded Rectangle 10"/>
          <p:cNvSpPr/>
          <p:nvPr/>
        </p:nvSpPr>
        <p:spPr>
          <a:xfrm>
            <a:off x="67507" y="3406766"/>
            <a:ext cx="2038599" cy="1676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9038"/>
          </a:xfrm>
        </p:spPr>
        <p:txBody>
          <a:bodyPr>
            <a:normAutofit fontScale="90000"/>
          </a:bodyPr>
          <a:lstStyle/>
          <a:p>
            <a:pPr algn="ctr"/>
            <a:r>
              <a:rPr lang="en-US" dirty="0">
                <a:solidFill>
                  <a:srgbClr val="FF0000"/>
                </a:solidFill>
                <a:latin typeface="Arial" pitchFamily="34" charset="0"/>
                <a:cs typeface="Arial" pitchFamily="34" charset="0"/>
              </a:rPr>
              <a:t>Where will published items</a:t>
            </a:r>
            <a:br>
              <a:rPr lang="en-US" dirty="0">
                <a:solidFill>
                  <a:srgbClr val="FF0000"/>
                </a:solidFill>
                <a:latin typeface="Arial" pitchFamily="34" charset="0"/>
                <a:cs typeface="Arial" pitchFamily="34" charset="0"/>
              </a:rPr>
            </a:br>
            <a:r>
              <a:rPr lang="en-US" dirty="0">
                <a:solidFill>
                  <a:srgbClr val="FF0000"/>
                </a:solidFill>
                <a:latin typeface="Arial" pitchFamily="34" charset="0"/>
                <a:cs typeface="Arial" pitchFamily="34" charset="0"/>
              </a:rPr>
              <a:t>be displayed?</a:t>
            </a:r>
          </a:p>
        </p:txBody>
      </p:sp>
      <p:sp>
        <p:nvSpPr>
          <p:cNvPr id="3" name="Slide Number Placeholder 2"/>
          <p:cNvSpPr>
            <a:spLocks noGrp="1"/>
          </p:cNvSpPr>
          <p:nvPr>
            <p:ph type="sldNum" sz="quarter" idx="12"/>
          </p:nvPr>
        </p:nvSpPr>
        <p:spPr>
          <a:xfrm>
            <a:off x="8382000" y="6172200"/>
            <a:ext cx="457200" cy="457200"/>
          </a:xfrm>
        </p:spPr>
        <p:txBody>
          <a:bodyPr/>
          <a:lstStyle/>
          <a:p>
            <a:pPr>
              <a:defRPr/>
            </a:pPr>
            <a:fld id="{17C12845-C21F-4F90-8E21-7C0BE4505127}" type="slidenum">
              <a:rPr lang="en-US" smtClean="0"/>
              <a:pPr>
                <a:defRPr/>
              </a:pPr>
              <a:t>67</a:t>
            </a:fld>
            <a:endParaRPr lang="en-US" dirty="0"/>
          </a:p>
        </p:txBody>
      </p:sp>
      <p:sp>
        <p:nvSpPr>
          <p:cNvPr id="4" name="TextBox 3"/>
          <p:cNvSpPr txBox="1"/>
          <p:nvPr/>
        </p:nvSpPr>
        <p:spPr>
          <a:xfrm>
            <a:off x="457200" y="1447800"/>
            <a:ext cx="5562600" cy="4708981"/>
          </a:xfrm>
          <a:prstGeom prst="rect">
            <a:avLst/>
          </a:prstGeom>
          <a:noFill/>
        </p:spPr>
        <p:txBody>
          <a:bodyPr wrap="square" rtlCol="0">
            <a:spAutoFit/>
          </a:bodyPr>
          <a:lstStyle/>
          <a:p>
            <a:pPr marL="342900" indent="-342900">
              <a:lnSpc>
                <a:spcPct val="150000"/>
              </a:lnSpc>
            </a:pPr>
            <a:r>
              <a:rPr lang="en-US" sz="2000" b="1" dirty="0"/>
              <a:t>Message (Post only)</a:t>
            </a:r>
          </a:p>
          <a:p>
            <a:pPr marL="749300" indent="390525">
              <a:lnSpc>
                <a:spcPct val="150000"/>
              </a:lnSpc>
              <a:buFont typeface="Arial" pitchFamily="34" charset="0"/>
              <a:buChar char="•"/>
            </a:pPr>
            <a:r>
              <a:rPr lang="en-US" sz="2000" b="1" dirty="0"/>
              <a:t>Member myLegion site</a:t>
            </a:r>
          </a:p>
          <a:p>
            <a:pPr marL="1139825" indent="-390525">
              <a:lnSpc>
                <a:spcPct val="150000"/>
              </a:lnSpc>
              <a:buFont typeface="Arial" pitchFamily="34" charset="0"/>
              <a:buChar char="•"/>
            </a:pPr>
            <a:r>
              <a:rPr lang="en-US" sz="2000" b="1" dirty="0"/>
              <a:t>Find a Post (</a:t>
            </a:r>
            <a:r>
              <a:rPr lang="en-US" sz="2000" b="1" dirty="0">
                <a:hlinkClick r:id="rId3"/>
              </a:rPr>
              <a:t>www.legion.org</a:t>
            </a:r>
            <a:r>
              <a:rPr lang="en-US" sz="2000" b="1" dirty="0"/>
              <a:t>)</a:t>
            </a:r>
          </a:p>
          <a:p>
            <a:pPr marL="342900" indent="-342900">
              <a:lnSpc>
                <a:spcPct val="150000"/>
              </a:lnSpc>
            </a:pPr>
            <a:r>
              <a:rPr lang="en-US" sz="2000" b="1" dirty="0"/>
              <a:t> Image (Post / County / District) </a:t>
            </a:r>
          </a:p>
          <a:p>
            <a:pPr marL="749300" indent="390525">
              <a:lnSpc>
                <a:spcPct val="150000"/>
              </a:lnSpc>
              <a:buFont typeface="Arial" pitchFamily="34" charset="0"/>
              <a:buChar char="•"/>
            </a:pPr>
            <a:r>
              <a:rPr lang="en-US" sz="2000" b="1" dirty="0"/>
              <a:t>Member myLegion site</a:t>
            </a:r>
          </a:p>
          <a:p>
            <a:pPr marL="749300" indent="390525">
              <a:lnSpc>
                <a:spcPct val="150000"/>
              </a:lnSpc>
              <a:buFont typeface="Arial" pitchFamily="34" charset="0"/>
              <a:buChar char="•"/>
            </a:pPr>
            <a:r>
              <a:rPr lang="en-US" sz="2000" b="1" dirty="0"/>
              <a:t>Forum</a:t>
            </a:r>
          </a:p>
          <a:p>
            <a:pPr marL="1139825" indent="-390525">
              <a:lnSpc>
                <a:spcPct val="150000"/>
              </a:lnSpc>
              <a:buFont typeface="Arial" pitchFamily="34" charset="0"/>
              <a:buChar char="•"/>
            </a:pPr>
            <a:r>
              <a:rPr lang="en-US" sz="2000" b="1" dirty="0"/>
              <a:t>Find a Post (</a:t>
            </a:r>
            <a:r>
              <a:rPr lang="en-US" sz="2000" b="1" dirty="0">
                <a:hlinkClick r:id="rId3"/>
              </a:rPr>
              <a:t>www.legion.org</a:t>
            </a:r>
            <a:r>
              <a:rPr lang="en-US" sz="2000" b="1" dirty="0"/>
              <a:t>) </a:t>
            </a:r>
          </a:p>
          <a:p>
            <a:pPr marL="342900" indent="-342900">
              <a:lnSpc>
                <a:spcPct val="150000"/>
              </a:lnSpc>
            </a:pPr>
            <a:r>
              <a:rPr lang="en-US" sz="2000" b="1" dirty="0"/>
              <a:t>Newsletter (Post only)</a:t>
            </a:r>
          </a:p>
          <a:p>
            <a:pPr marL="793750" indent="346075">
              <a:lnSpc>
                <a:spcPct val="150000"/>
              </a:lnSpc>
              <a:buFont typeface="Arial" pitchFamily="34" charset="0"/>
              <a:buChar char="•"/>
            </a:pPr>
            <a:r>
              <a:rPr lang="en-US" sz="2000" b="1" dirty="0"/>
              <a:t>Member’s myLegion site</a:t>
            </a:r>
          </a:p>
          <a:p>
            <a:pPr marL="1139825" indent="-346075">
              <a:lnSpc>
                <a:spcPct val="150000"/>
              </a:lnSpc>
              <a:buFont typeface="Arial" pitchFamily="34" charset="0"/>
              <a:buChar char="•"/>
            </a:pPr>
            <a:r>
              <a:rPr lang="en-US" sz="2000" b="1" dirty="0"/>
              <a:t>Find a Post (</a:t>
            </a:r>
            <a:r>
              <a:rPr lang="en-US" sz="2000" b="1" dirty="0">
                <a:hlinkClick r:id="rId3"/>
              </a:rPr>
              <a:t>www.legion.org</a:t>
            </a:r>
            <a:r>
              <a:rPr lang="en-US" sz="2000" b="1"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58200" y="6172200"/>
            <a:ext cx="457200" cy="457200"/>
          </a:xfrm>
        </p:spPr>
        <p:txBody>
          <a:bodyPr/>
          <a:lstStyle/>
          <a:p>
            <a:pPr>
              <a:defRPr/>
            </a:pPr>
            <a:fld id="{57FFE6FE-119E-480D-A450-DFBDE49BB884}" type="slidenum">
              <a:rPr lang="en-US" smtClean="0"/>
              <a:pPr>
                <a:defRPr/>
              </a:pPr>
              <a:t>68</a:t>
            </a:fld>
            <a:endParaRPr lang="en-US" dirty="0"/>
          </a:p>
        </p:txBody>
      </p:sp>
      <p:sp>
        <p:nvSpPr>
          <p:cNvPr id="8" name="Rounded Rectangle 7"/>
          <p:cNvSpPr/>
          <p:nvPr/>
        </p:nvSpPr>
        <p:spPr>
          <a:xfrm>
            <a:off x="3733800" y="6172200"/>
            <a:ext cx="9144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78120" y="129923"/>
            <a:ext cx="8703752" cy="3680077"/>
          </a:xfrm>
          <a:prstGeom prst="rect">
            <a:avLst/>
          </a:prstGeom>
        </p:spPr>
      </p:pic>
      <p:sp>
        <p:nvSpPr>
          <p:cNvPr id="12" name="Rounded Rectangle 11"/>
          <p:cNvSpPr/>
          <p:nvPr/>
        </p:nvSpPr>
        <p:spPr>
          <a:xfrm>
            <a:off x="4572000" y="105539"/>
            <a:ext cx="685800" cy="2754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3"/>
          <p:cNvPicPr>
            <a:picLocks noChangeAspect="1"/>
          </p:cNvPicPr>
          <p:nvPr/>
        </p:nvPicPr>
        <p:blipFill>
          <a:blip r:embed="rId4"/>
          <a:stretch>
            <a:fillRect/>
          </a:stretch>
        </p:blipFill>
        <p:spPr>
          <a:xfrm>
            <a:off x="168976" y="3962400"/>
            <a:ext cx="9205368" cy="1251820"/>
          </a:xfrm>
          <a:prstGeom prst="rect">
            <a:avLst/>
          </a:prstGeom>
        </p:spPr>
      </p:pic>
      <p:sp>
        <p:nvSpPr>
          <p:cNvPr id="7" name="Rounded Rectangle 6"/>
          <p:cNvSpPr/>
          <p:nvPr/>
        </p:nvSpPr>
        <p:spPr>
          <a:xfrm>
            <a:off x="7315200" y="4343400"/>
            <a:ext cx="1676400" cy="4178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58200" y="6172200"/>
            <a:ext cx="457200" cy="457200"/>
          </a:xfrm>
        </p:spPr>
        <p:txBody>
          <a:bodyPr/>
          <a:lstStyle/>
          <a:p>
            <a:pPr>
              <a:defRPr/>
            </a:pPr>
            <a:fld id="{17C12845-C21F-4F90-8E21-7C0BE4505127}" type="slidenum">
              <a:rPr lang="en-US" smtClean="0"/>
              <a:pPr>
                <a:defRPr/>
              </a:pPr>
              <a:t>69</a:t>
            </a:fld>
            <a:endParaRPr lang="en-US" dirty="0"/>
          </a:p>
        </p:txBody>
      </p:sp>
      <p:pic>
        <p:nvPicPr>
          <p:cNvPr id="2" name="Picture 1"/>
          <p:cNvPicPr>
            <a:picLocks noChangeAspect="1"/>
          </p:cNvPicPr>
          <p:nvPr/>
        </p:nvPicPr>
        <p:blipFill>
          <a:blip r:embed="rId3"/>
          <a:stretch>
            <a:fillRect/>
          </a:stretch>
        </p:blipFill>
        <p:spPr>
          <a:xfrm>
            <a:off x="1005333" y="181381"/>
            <a:ext cx="7133333" cy="64952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9136" y="0"/>
            <a:ext cx="8733384" cy="6969208"/>
          </a:xfrm>
          <a:prstGeom prst="rect">
            <a:avLst/>
          </a:prstGeom>
        </p:spPr>
      </p:pic>
      <p:sp>
        <p:nvSpPr>
          <p:cNvPr id="4" name="Slide Number Placeholder 3"/>
          <p:cNvSpPr>
            <a:spLocks noGrp="1"/>
          </p:cNvSpPr>
          <p:nvPr>
            <p:ph type="sldNum" sz="quarter" idx="12"/>
          </p:nvPr>
        </p:nvSpPr>
        <p:spPr>
          <a:xfrm>
            <a:off x="8458200" y="6324600"/>
            <a:ext cx="381000" cy="381000"/>
          </a:xfrm>
        </p:spPr>
        <p:txBody>
          <a:bodyPr/>
          <a:lstStyle/>
          <a:p>
            <a:pPr>
              <a:defRPr/>
            </a:pPr>
            <a:fld id="{ED3A9C71-74DE-45AE-97C5-9422860835DE}" type="slidenum">
              <a:rPr lang="en-US"/>
              <a:pPr>
                <a:defRPr/>
              </a:pPr>
              <a:t>7</a:t>
            </a:fld>
            <a:endParaRPr lang="en-US" dirty="0"/>
          </a:p>
        </p:txBody>
      </p:sp>
      <p:sp>
        <p:nvSpPr>
          <p:cNvPr id="7" name="Rounded Rectangle 6"/>
          <p:cNvSpPr/>
          <p:nvPr/>
        </p:nvSpPr>
        <p:spPr>
          <a:xfrm>
            <a:off x="208128" y="1449239"/>
            <a:ext cx="1828800" cy="5334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208128" y="821311"/>
            <a:ext cx="8915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4048392" y="1828800"/>
            <a:ext cx="281940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a:solidFill>
            <a:srgbClr val="00B0F0"/>
          </a:solidFill>
        </p:spPr>
        <p:txBody>
          <a:bodyPr/>
          <a:lstStyle/>
          <a:p>
            <a:pPr algn="ctr"/>
            <a:r>
              <a:rPr lang="en-US" b="1" dirty="0">
                <a:solidFill>
                  <a:schemeClr val="bg1"/>
                </a:solidFill>
              </a:rPr>
              <a:t>Tools</a:t>
            </a:r>
          </a:p>
        </p:txBody>
      </p:sp>
      <p:sp>
        <p:nvSpPr>
          <p:cNvPr id="3" name="Slide Number Placeholder 2"/>
          <p:cNvSpPr>
            <a:spLocks noGrp="1"/>
          </p:cNvSpPr>
          <p:nvPr>
            <p:ph type="sldNum" sz="quarter" idx="12"/>
          </p:nvPr>
        </p:nvSpPr>
        <p:spPr>
          <a:xfrm>
            <a:off x="8382000" y="6096000"/>
            <a:ext cx="457200" cy="457200"/>
          </a:xfrm>
        </p:spPr>
        <p:txBody>
          <a:bodyPr/>
          <a:lstStyle/>
          <a:p>
            <a:pPr>
              <a:defRPr/>
            </a:pPr>
            <a:fld id="{17C12845-C21F-4F90-8E21-7C0BE4505127}" type="slidenum">
              <a:rPr lang="en-US" smtClean="0"/>
              <a:pPr>
                <a:defRPr/>
              </a:pPr>
              <a:t>70</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715000" y="1828800"/>
            <a:ext cx="2914650" cy="3562350"/>
          </a:xfrm>
          <a:prstGeom prst="rect">
            <a:avLst/>
          </a:prstGeom>
          <a:noFill/>
          <a:ln w="9525">
            <a:noFill/>
            <a:miter lim="800000"/>
            <a:headEnd/>
            <a:tailEnd/>
          </a:ln>
        </p:spPr>
      </p:pic>
      <p:sp>
        <p:nvSpPr>
          <p:cNvPr id="6" name="TextBox 5"/>
          <p:cNvSpPr txBox="1"/>
          <p:nvPr/>
        </p:nvSpPr>
        <p:spPr>
          <a:xfrm>
            <a:off x="228600" y="1600200"/>
            <a:ext cx="6096000" cy="4524315"/>
          </a:xfrm>
          <a:prstGeom prst="rect">
            <a:avLst/>
          </a:prstGeom>
          <a:noFill/>
        </p:spPr>
        <p:txBody>
          <a:bodyPr wrap="square" rtlCol="0">
            <a:spAutoFit/>
          </a:bodyPr>
          <a:lstStyle/>
          <a:p>
            <a:pPr>
              <a:lnSpc>
                <a:spcPct val="150000"/>
              </a:lnSpc>
            </a:pPr>
            <a:r>
              <a:rPr lang="en-US" sz="3200" b="1" dirty="0">
                <a:solidFill>
                  <a:srgbClr val="004070"/>
                </a:solidFill>
              </a:rPr>
              <a:t>Tools</a:t>
            </a:r>
          </a:p>
          <a:p>
            <a:pPr marL="404813">
              <a:lnSpc>
                <a:spcPct val="150000"/>
              </a:lnSpc>
            </a:pPr>
            <a:r>
              <a:rPr lang="en-US" sz="3200" dirty="0">
                <a:solidFill>
                  <a:srgbClr val="004070"/>
                </a:solidFill>
              </a:rPr>
              <a:t>Publish Post Message</a:t>
            </a:r>
          </a:p>
          <a:p>
            <a:pPr marL="404813">
              <a:lnSpc>
                <a:spcPct val="150000"/>
              </a:lnSpc>
            </a:pPr>
            <a:r>
              <a:rPr lang="en-US" sz="3200" dirty="0">
                <a:solidFill>
                  <a:srgbClr val="004070"/>
                </a:solidFill>
              </a:rPr>
              <a:t>Publish Post Image</a:t>
            </a:r>
          </a:p>
          <a:p>
            <a:pPr marL="404813">
              <a:lnSpc>
                <a:spcPct val="150000"/>
              </a:lnSpc>
            </a:pPr>
            <a:r>
              <a:rPr lang="en-US" sz="3200" dirty="0">
                <a:solidFill>
                  <a:srgbClr val="004070"/>
                </a:solidFill>
              </a:rPr>
              <a:t>Publish Newsletter</a:t>
            </a:r>
          </a:p>
          <a:p>
            <a:pPr marL="404813">
              <a:lnSpc>
                <a:spcPct val="150000"/>
              </a:lnSpc>
            </a:pPr>
            <a:r>
              <a:rPr lang="en-US" sz="3200" dirty="0">
                <a:solidFill>
                  <a:srgbClr val="004070"/>
                </a:solidFill>
              </a:rPr>
              <a:t>Find Members in my Area</a:t>
            </a:r>
          </a:p>
          <a:p>
            <a:pPr marL="404813">
              <a:lnSpc>
                <a:spcPct val="150000"/>
              </a:lnSpc>
            </a:pPr>
            <a:r>
              <a:rPr lang="en-US" sz="3200" dirty="0">
                <a:solidFill>
                  <a:srgbClr val="004070"/>
                </a:solidFill>
              </a:rPr>
              <a:t>Global Member Lookup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67712" y="-7620"/>
            <a:ext cx="6858000" cy="1143000"/>
          </a:xfrm>
          <a:solidFill>
            <a:srgbClr val="00B0F0"/>
          </a:solidFill>
        </p:spPr>
        <p:txBody>
          <a:bodyPr/>
          <a:lstStyle/>
          <a:p>
            <a:pPr algn="ctr"/>
            <a:r>
              <a:rPr lang="en-US" b="1" dirty="0">
                <a:solidFill>
                  <a:schemeClr val="bg1"/>
                </a:solidFill>
              </a:rPr>
              <a:t>Materials / Officer’s Forum</a:t>
            </a:r>
          </a:p>
        </p:txBody>
      </p:sp>
      <p:sp>
        <p:nvSpPr>
          <p:cNvPr id="3" name="Slide Number Placeholder 2"/>
          <p:cNvSpPr>
            <a:spLocks noGrp="1"/>
          </p:cNvSpPr>
          <p:nvPr>
            <p:ph type="sldNum" sz="quarter" idx="12"/>
          </p:nvPr>
        </p:nvSpPr>
        <p:spPr>
          <a:xfrm>
            <a:off x="8382000" y="6172200"/>
            <a:ext cx="457200" cy="457200"/>
          </a:xfrm>
        </p:spPr>
        <p:txBody>
          <a:bodyPr/>
          <a:lstStyle/>
          <a:p>
            <a:pPr>
              <a:defRPr/>
            </a:pPr>
            <a:fld id="{17C12845-C21F-4F90-8E21-7C0BE4505127}" type="slidenum">
              <a:rPr lang="en-US" smtClean="0"/>
              <a:pPr>
                <a:defRPr/>
              </a:pPr>
              <a:t>71</a:t>
            </a:fld>
            <a:endParaRPr lang="en-US" dirty="0"/>
          </a:p>
        </p:txBody>
      </p:sp>
      <p:sp>
        <p:nvSpPr>
          <p:cNvPr id="5" name="TextBox 4"/>
          <p:cNvSpPr txBox="1"/>
          <p:nvPr/>
        </p:nvSpPr>
        <p:spPr>
          <a:xfrm>
            <a:off x="2819400" y="1524000"/>
            <a:ext cx="6096000" cy="4031873"/>
          </a:xfrm>
          <a:prstGeom prst="rect">
            <a:avLst/>
          </a:prstGeom>
          <a:noFill/>
        </p:spPr>
        <p:txBody>
          <a:bodyPr wrap="square" rtlCol="0">
            <a:spAutoFit/>
          </a:bodyPr>
          <a:lstStyle/>
          <a:p>
            <a:r>
              <a:rPr lang="en-US" sz="3200" b="1" dirty="0">
                <a:solidFill>
                  <a:srgbClr val="004070"/>
                </a:solidFill>
              </a:rPr>
              <a:t>Materials</a:t>
            </a:r>
          </a:p>
          <a:p>
            <a:pPr marL="404813"/>
            <a:r>
              <a:rPr lang="en-US" sz="3200" dirty="0">
                <a:solidFill>
                  <a:srgbClr val="004070"/>
                </a:solidFill>
              </a:rPr>
              <a:t>Post Officer Manuals</a:t>
            </a:r>
          </a:p>
          <a:p>
            <a:pPr marL="404813"/>
            <a:r>
              <a:rPr lang="en-US" sz="3200" dirty="0">
                <a:solidFill>
                  <a:srgbClr val="004070"/>
                </a:solidFill>
              </a:rPr>
              <a:t>Brochures</a:t>
            </a:r>
          </a:p>
          <a:p>
            <a:pPr marL="404813"/>
            <a:r>
              <a:rPr lang="en-US" sz="3200" dirty="0">
                <a:solidFill>
                  <a:srgbClr val="004070"/>
                </a:solidFill>
              </a:rPr>
              <a:t>Suggested Speeches</a:t>
            </a:r>
          </a:p>
          <a:p>
            <a:pPr marL="404813"/>
            <a:endParaRPr lang="en-US" sz="3200" dirty="0">
              <a:solidFill>
                <a:srgbClr val="004070"/>
              </a:solidFill>
            </a:endParaRPr>
          </a:p>
          <a:p>
            <a:r>
              <a:rPr lang="en-US" sz="3200" b="1" dirty="0">
                <a:solidFill>
                  <a:srgbClr val="004070"/>
                </a:solidFill>
              </a:rPr>
              <a:t>Officer’s Forum</a:t>
            </a:r>
          </a:p>
          <a:p>
            <a:pPr marL="404813"/>
            <a:r>
              <a:rPr lang="en-US" sz="3200" dirty="0">
                <a:solidFill>
                  <a:srgbClr val="004070"/>
                </a:solidFill>
              </a:rPr>
              <a:t>View Forum</a:t>
            </a:r>
          </a:p>
          <a:p>
            <a:pPr marL="404813"/>
            <a:endParaRPr lang="en-US" sz="3200" dirty="0">
              <a:solidFill>
                <a:srgbClr val="004070"/>
              </a:solidFill>
            </a:endParaRPr>
          </a:p>
        </p:txBody>
      </p:sp>
      <p:pic>
        <p:nvPicPr>
          <p:cNvPr id="8" name="Picture 2" descr="Check mark"/>
          <p:cNvPicPr>
            <a:picLocks noChangeAspect="1" noChangeArrowheads="1"/>
          </p:cNvPicPr>
          <p:nvPr/>
        </p:nvPicPr>
        <p:blipFill>
          <a:blip r:embed="rId3" cstate="print"/>
          <a:srcRect/>
          <a:stretch>
            <a:fillRect/>
          </a:stretch>
        </p:blipFill>
        <p:spPr bwMode="auto">
          <a:xfrm>
            <a:off x="2819400" y="2971800"/>
            <a:ext cx="457200" cy="457200"/>
          </a:xfrm>
          <a:prstGeom prst="rect">
            <a:avLst/>
          </a:prstGeom>
          <a:noFill/>
        </p:spPr>
      </p:pic>
      <p:pic>
        <p:nvPicPr>
          <p:cNvPr id="9" name="Picture 2" descr="Check mark"/>
          <p:cNvPicPr>
            <a:picLocks noChangeAspect="1" noChangeArrowheads="1"/>
          </p:cNvPicPr>
          <p:nvPr/>
        </p:nvPicPr>
        <p:blipFill>
          <a:blip r:embed="rId3" cstate="print"/>
          <a:srcRect/>
          <a:stretch>
            <a:fillRect/>
          </a:stretch>
        </p:blipFill>
        <p:spPr bwMode="auto">
          <a:xfrm>
            <a:off x="2819400" y="2514600"/>
            <a:ext cx="457200" cy="457200"/>
          </a:xfrm>
          <a:prstGeom prst="rect">
            <a:avLst/>
          </a:prstGeom>
          <a:noFill/>
        </p:spPr>
      </p:pic>
      <p:pic>
        <p:nvPicPr>
          <p:cNvPr id="10" name="Picture 2" descr="Check mark"/>
          <p:cNvPicPr>
            <a:picLocks noChangeAspect="1" noChangeArrowheads="1"/>
          </p:cNvPicPr>
          <p:nvPr/>
        </p:nvPicPr>
        <p:blipFill>
          <a:blip r:embed="rId3" cstate="print"/>
          <a:srcRect/>
          <a:stretch>
            <a:fillRect/>
          </a:stretch>
        </p:blipFill>
        <p:spPr bwMode="auto">
          <a:xfrm>
            <a:off x="2819400" y="2057400"/>
            <a:ext cx="457200" cy="457200"/>
          </a:xfrm>
          <a:prstGeom prst="rect">
            <a:avLst/>
          </a:prstGeom>
          <a:noFill/>
        </p:spPr>
      </p:pic>
      <p:pic>
        <p:nvPicPr>
          <p:cNvPr id="2" name="Picture 1"/>
          <p:cNvPicPr>
            <a:picLocks noChangeAspect="1"/>
          </p:cNvPicPr>
          <p:nvPr/>
        </p:nvPicPr>
        <p:blipFill>
          <a:blip r:embed="rId4"/>
          <a:stretch>
            <a:fillRect/>
          </a:stretch>
        </p:blipFill>
        <p:spPr>
          <a:xfrm>
            <a:off x="77901" y="-65571"/>
            <a:ext cx="2017599" cy="6989141"/>
          </a:xfrm>
          <a:prstGeom prst="rect">
            <a:avLst/>
          </a:prstGeom>
        </p:spPr>
      </p:pic>
      <p:sp>
        <p:nvSpPr>
          <p:cNvPr id="12" name="Rounded Rectangle 11"/>
          <p:cNvSpPr/>
          <p:nvPr/>
        </p:nvSpPr>
        <p:spPr>
          <a:xfrm>
            <a:off x="124206" y="5070609"/>
            <a:ext cx="1552194" cy="11015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82000" y="6172200"/>
            <a:ext cx="463550" cy="419100"/>
          </a:xfrm>
        </p:spPr>
        <p:txBody>
          <a:bodyPr/>
          <a:lstStyle/>
          <a:p>
            <a:pPr>
              <a:defRPr/>
            </a:pPr>
            <a:fld id="{9C493EEE-1F06-4F63-8697-8E3E475E86A0}" type="slidenum">
              <a:rPr lang="en-US"/>
              <a:pPr>
                <a:defRPr/>
              </a:pPr>
              <a:t>72</a:t>
            </a:fld>
            <a:endParaRPr lang="en-US" dirty="0"/>
          </a:p>
        </p:txBody>
      </p:sp>
      <p:sp>
        <p:nvSpPr>
          <p:cNvPr id="9" name="TextBox 8"/>
          <p:cNvSpPr txBox="1"/>
          <p:nvPr/>
        </p:nvSpPr>
        <p:spPr>
          <a:xfrm>
            <a:off x="457200" y="685800"/>
            <a:ext cx="8382000" cy="3970318"/>
          </a:xfrm>
          <a:prstGeom prst="rect">
            <a:avLst/>
          </a:prstGeom>
          <a:noFill/>
        </p:spPr>
        <p:txBody>
          <a:bodyPr wrap="square" rtlCol="0">
            <a:spAutoFit/>
          </a:bodyPr>
          <a:lstStyle/>
          <a:p>
            <a:r>
              <a:rPr lang="en-US" sz="2800" dirty="0"/>
              <a:t>Manuals</a:t>
            </a:r>
          </a:p>
          <a:p>
            <a:pPr marL="465138">
              <a:buFont typeface="Arial" pitchFamily="34" charset="0"/>
              <a:buChar char="•"/>
            </a:pPr>
            <a:r>
              <a:rPr lang="en-US" sz="2800" dirty="0"/>
              <a:t>Post Officer’s Guide and Manual of Ceremonies</a:t>
            </a:r>
          </a:p>
          <a:p>
            <a:pPr marL="465138">
              <a:buFont typeface="Arial" pitchFamily="34" charset="0"/>
              <a:buChar char="•"/>
            </a:pPr>
            <a:r>
              <a:rPr lang="en-US" sz="2800" dirty="0"/>
              <a:t>Post Adjutant’s Manual</a:t>
            </a:r>
          </a:p>
          <a:p>
            <a:pPr marL="465138">
              <a:buFont typeface="Arial" pitchFamily="34" charset="0"/>
              <a:buChar char="•"/>
            </a:pPr>
            <a:r>
              <a:rPr lang="en-US" sz="2800" dirty="0"/>
              <a:t>Post Operations Manual</a:t>
            </a:r>
          </a:p>
          <a:p>
            <a:pPr marL="465138">
              <a:buFont typeface="Arial" pitchFamily="34" charset="0"/>
              <a:buChar char="•"/>
            </a:pPr>
            <a:r>
              <a:rPr lang="en-US" sz="2800" dirty="0"/>
              <a:t>Post Membership Team Training Guide</a:t>
            </a:r>
          </a:p>
          <a:p>
            <a:pPr marL="465138">
              <a:buFont typeface="Arial" pitchFamily="34" charset="0"/>
              <a:buChar char="•"/>
            </a:pPr>
            <a:r>
              <a:rPr lang="en-US" sz="2800" dirty="0"/>
              <a:t>Post Training Guide</a:t>
            </a:r>
          </a:p>
          <a:p>
            <a:pPr marL="465138">
              <a:buFont typeface="Arial" pitchFamily="34" charset="0"/>
              <a:buChar char="•"/>
            </a:pPr>
            <a:r>
              <a:rPr lang="en-US" sz="2800" dirty="0"/>
              <a:t>New Member Application</a:t>
            </a:r>
          </a:p>
          <a:p>
            <a:pPr marL="465138">
              <a:buFont typeface="Arial" pitchFamily="34" charset="0"/>
              <a:buChar char="•"/>
            </a:pPr>
            <a:r>
              <a:rPr lang="en-US" sz="2800" dirty="0"/>
              <a:t>Why Belong</a:t>
            </a:r>
          </a:p>
          <a:p>
            <a:pPr marL="465138">
              <a:buFont typeface="Arial" pitchFamily="34" charset="0"/>
              <a:buChar char="•"/>
            </a:pPr>
            <a:r>
              <a:rPr lang="en-US" sz="2800" dirty="0"/>
              <a:t>Flag Code</a:t>
            </a:r>
          </a:p>
        </p:txBody>
      </p:sp>
      <p:sp>
        <p:nvSpPr>
          <p:cNvPr id="10" name="TextBox 9"/>
          <p:cNvSpPr txBox="1"/>
          <p:nvPr/>
        </p:nvSpPr>
        <p:spPr>
          <a:xfrm>
            <a:off x="1371600" y="4953000"/>
            <a:ext cx="6400800" cy="523220"/>
          </a:xfrm>
          <a:prstGeom prst="rect">
            <a:avLst/>
          </a:prstGeom>
          <a:solidFill>
            <a:srgbClr val="00B0F0"/>
          </a:solidFill>
        </p:spPr>
        <p:txBody>
          <a:bodyPr wrap="square" rtlCol="0">
            <a:spAutoFit/>
          </a:bodyPr>
          <a:lstStyle/>
          <a:p>
            <a:pPr algn="ctr"/>
            <a:r>
              <a:rPr lang="en-US" sz="2800" b="1" dirty="0">
                <a:solidFill>
                  <a:schemeClr val="bg1"/>
                </a:solidFill>
              </a:rPr>
              <a:t>Available in PDF format only.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58200" y="6172200"/>
            <a:ext cx="457200" cy="457200"/>
          </a:xfrm>
        </p:spPr>
        <p:txBody>
          <a:bodyPr/>
          <a:lstStyle/>
          <a:p>
            <a:pPr>
              <a:defRPr/>
            </a:pPr>
            <a:fld id="{D82072CC-69C2-4197-AC33-3EE4B95A0A7C}" type="slidenum">
              <a:rPr lang="en-US"/>
              <a:pPr>
                <a:defRPr/>
              </a:pPr>
              <a:t>73</a:t>
            </a:fld>
            <a:endParaRPr lang="en-US" dirty="0"/>
          </a:p>
        </p:txBody>
      </p:sp>
      <p:sp>
        <p:nvSpPr>
          <p:cNvPr id="5" name="TextBox 4"/>
          <p:cNvSpPr txBox="1"/>
          <p:nvPr/>
        </p:nvSpPr>
        <p:spPr>
          <a:xfrm>
            <a:off x="381000" y="304800"/>
            <a:ext cx="8382000" cy="5262979"/>
          </a:xfrm>
          <a:prstGeom prst="rect">
            <a:avLst/>
          </a:prstGeom>
          <a:noFill/>
        </p:spPr>
        <p:txBody>
          <a:bodyPr wrap="square" rtlCol="0">
            <a:spAutoFit/>
          </a:bodyPr>
          <a:lstStyle/>
          <a:p>
            <a:r>
              <a:rPr lang="en-US" sz="2800" dirty="0"/>
              <a:t>Brochures</a:t>
            </a:r>
          </a:p>
          <a:p>
            <a:pPr marL="465138">
              <a:buFont typeface="Arial" pitchFamily="34" charset="0"/>
              <a:buChar char="•"/>
            </a:pPr>
            <a:r>
              <a:rPr lang="en-US" sz="2800" dirty="0"/>
              <a:t>National Family Week</a:t>
            </a:r>
          </a:p>
          <a:p>
            <a:pPr marL="465138">
              <a:buFont typeface="Arial" pitchFamily="34" charset="0"/>
              <a:buChar char="•"/>
            </a:pPr>
            <a:r>
              <a:rPr lang="en-US" sz="2800" dirty="0"/>
              <a:t>Temporary Financial Assistance</a:t>
            </a:r>
          </a:p>
          <a:p>
            <a:pPr marL="465138">
              <a:buFont typeface="Arial" pitchFamily="34" charset="0"/>
              <a:buChar char="•"/>
            </a:pPr>
            <a:r>
              <a:rPr lang="en-US" sz="2800" dirty="0"/>
              <a:t>Make Halloween a Fun and Safe Night</a:t>
            </a:r>
          </a:p>
          <a:p>
            <a:pPr marL="465138">
              <a:buFont typeface="Arial" pitchFamily="34" charset="0"/>
              <a:buChar char="•"/>
            </a:pPr>
            <a:r>
              <a:rPr lang="en-US" sz="2800" dirty="0"/>
              <a:t>April is Children &amp; Youth Month</a:t>
            </a:r>
          </a:p>
          <a:p>
            <a:pPr marL="465138">
              <a:buFont typeface="Arial" pitchFamily="34" charset="0"/>
              <a:buChar char="•"/>
            </a:pPr>
            <a:r>
              <a:rPr lang="en-US" sz="2800" dirty="0"/>
              <a:t>Gateway Drugs</a:t>
            </a:r>
          </a:p>
          <a:p>
            <a:pPr marL="465138">
              <a:buFont typeface="Arial" pitchFamily="34" charset="0"/>
              <a:buChar char="•"/>
            </a:pPr>
            <a:r>
              <a:rPr lang="en-US" sz="2800" dirty="0"/>
              <a:t>Children’s Miracle Network</a:t>
            </a:r>
          </a:p>
          <a:p>
            <a:pPr marL="465138">
              <a:buFont typeface="Arial" pitchFamily="34" charset="0"/>
              <a:buChar char="•"/>
            </a:pPr>
            <a:r>
              <a:rPr lang="en-US" sz="2800" dirty="0"/>
              <a:t>Family Support Network</a:t>
            </a:r>
          </a:p>
          <a:p>
            <a:pPr marL="465138">
              <a:buFont typeface="Arial" pitchFamily="34" charset="0"/>
              <a:buChar char="•"/>
            </a:pPr>
            <a:r>
              <a:rPr lang="en-US" sz="2800" dirty="0"/>
              <a:t>Child Welfare Foundation</a:t>
            </a:r>
          </a:p>
          <a:p>
            <a:pPr marL="465138">
              <a:buFont typeface="Arial" pitchFamily="34" charset="0"/>
              <a:buChar char="•"/>
            </a:pPr>
            <a:r>
              <a:rPr lang="en-US" sz="2800" dirty="0"/>
              <a:t>Operation: Military Kids</a:t>
            </a:r>
          </a:p>
          <a:p>
            <a:pPr marL="465138">
              <a:buFont typeface="Arial" pitchFamily="34" charset="0"/>
              <a:buChar char="•"/>
            </a:pPr>
            <a:r>
              <a:rPr lang="en-US" sz="2800" dirty="0"/>
              <a:t>Play It Safe</a:t>
            </a:r>
          </a:p>
          <a:p>
            <a:pPr marL="465138">
              <a:buFont typeface="Arial" pitchFamily="34" charset="0"/>
              <a:buChar char="•"/>
            </a:pPr>
            <a:r>
              <a:rPr lang="en-US" sz="2800" dirty="0"/>
              <a:t>Warning Signs</a:t>
            </a:r>
          </a:p>
        </p:txBody>
      </p:sp>
      <p:sp>
        <p:nvSpPr>
          <p:cNvPr id="6" name="TextBox 5"/>
          <p:cNvSpPr txBox="1"/>
          <p:nvPr/>
        </p:nvSpPr>
        <p:spPr>
          <a:xfrm>
            <a:off x="1371600" y="5715000"/>
            <a:ext cx="6400800" cy="523220"/>
          </a:xfrm>
          <a:prstGeom prst="rect">
            <a:avLst/>
          </a:prstGeom>
          <a:solidFill>
            <a:srgbClr val="00B0F0"/>
          </a:solidFill>
        </p:spPr>
        <p:txBody>
          <a:bodyPr wrap="square" rtlCol="0">
            <a:spAutoFit/>
          </a:bodyPr>
          <a:lstStyle/>
          <a:p>
            <a:pPr algn="ctr"/>
            <a:r>
              <a:rPr lang="en-US" sz="2800" b="1" dirty="0">
                <a:solidFill>
                  <a:schemeClr val="bg1"/>
                </a:solidFill>
              </a:rPr>
              <a:t>Available in PDF format only.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0" y="6096000"/>
            <a:ext cx="457200" cy="457200"/>
          </a:xfrm>
        </p:spPr>
        <p:txBody>
          <a:bodyPr/>
          <a:lstStyle/>
          <a:p>
            <a:pPr>
              <a:defRPr/>
            </a:pPr>
            <a:fld id="{072577E6-15AE-4A5C-94A6-7D637C6094A6}" type="slidenum">
              <a:rPr lang="en-US"/>
              <a:pPr>
                <a:defRPr/>
              </a:pPr>
              <a:t>74</a:t>
            </a:fld>
            <a:endParaRPr lang="en-US" dirty="0"/>
          </a:p>
        </p:txBody>
      </p:sp>
      <p:sp>
        <p:nvSpPr>
          <p:cNvPr id="4" name="TextBox 3"/>
          <p:cNvSpPr txBox="1"/>
          <p:nvPr/>
        </p:nvSpPr>
        <p:spPr>
          <a:xfrm>
            <a:off x="457200" y="381000"/>
            <a:ext cx="8382000" cy="2677656"/>
          </a:xfrm>
          <a:prstGeom prst="rect">
            <a:avLst/>
          </a:prstGeom>
          <a:noFill/>
        </p:spPr>
        <p:txBody>
          <a:bodyPr wrap="square" rtlCol="0">
            <a:spAutoFit/>
          </a:bodyPr>
          <a:lstStyle/>
          <a:p>
            <a:r>
              <a:rPr lang="en-US" sz="2800" dirty="0"/>
              <a:t>Speeches</a:t>
            </a:r>
          </a:p>
          <a:p>
            <a:pPr marL="465138">
              <a:buFont typeface="Arial" pitchFamily="34" charset="0"/>
              <a:buChar char="•"/>
            </a:pPr>
            <a:r>
              <a:rPr lang="en-US" sz="2800" dirty="0"/>
              <a:t>Pearl Harbor Day</a:t>
            </a:r>
          </a:p>
          <a:p>
            <a:pPr marL="465138">
              <a:buFont typeface="Arial" pitchFamily="34" charset="0"/>
              <a:buChar char="•"/>
            </a:pPr>
            <a:r>
              <a:rPr lang="en-US" sz="2800" dirty="0"/>
              <a:t>Veteran’s Day</a:t>
            </a:r>
          </a:p>
          <a:p>
            <a:pPr marL="465138">
              <a:buFont typeface="Arial" pitchFamily="34" charset="0"/>
              <a:buChar char="•"/>
            </a:pPr>
            <a:r>
              <a:rPr lang="en-US" sz="2800" dirty="0"/>
              <a:t>American Legion Birthday</a:t>
            </a:r>
          </a:p>
          <a:p>
            <a:pPr marL="465138">
              <a:buFont typeface="Arial" pitchFamily="34" charset="0"/>
              <a:buChar char="•"/>
            </a:pPr>
            <a:r>
              <a:rPr lang="en-US" sz="2800" dirty="0"/>
              <a:t>Flag Day</a:t>
            </a:r>
          </a:p>
          <a:p>
            <a:pPr marL="465138">
              <a:buFont typeface="Arial" pitchFamily="34" charset="0"/>
              <a:buChar char="•"/>
            </a:pPr>
            <a:r>
              <a:rPr lang="en-US" sz="2800" dirty="0"/>
              <a:t>Memorial Day</a:t>
            </a:r>
          </a:p>
        </p:txBody>
      </p:sp>
      <p:sp>
        <p:nvSpPr>
          <p:cNvPr id="6" name="TextBox 6"/>
          <p:cNvSpPr txBox="1">
            <a:spLocks noChangeArrowheads="1"/>
          </p:cNvSpPr>
          <p:nvPr/>
        </p:nvSpPr>
        <p:spPr bwMode="auto">
          <a:xfrm>
            <a:off x="381000" y="4419600"/>
            <a:ext cx="8458200" cy="1200329"/>
          </a:xfrm>
          <a:prstGeom prst="rect">
            <a:avLst/>
          </a:prstGeom>
          <a:noFill/>
          <a:ln w="38100">
            <a:solidFill>
              <a:srgbClr val="FF0000"/>
            </a:solidFill>
            <a:miter lim="800000"/>
            <a:headEnd/>
            <a:tailEnd/>
          </a:ln>
        </p:spPr>
        <p:txBody>
          <a:bodyPr wrap="square">
            <a:spAutoFit/>
          </a:bodyPr>
          <a:lstStyle/>
          <a:p>
            <a:r>
              <a:rPr lang="en-US" sz="3600" dirty="0"/>
              <a:t>Printed versions are also available through your Department Headquarters.</a:t>
            </a:r>
          </a:p>
        </p:txBody>
      </p:sp>
      <p:sp>
        <p:nvSpPr>
          <p:cNvPr id="7" name="TextBox 6"/>
          <p:cNvSpPr txBox="1"/>
          <p:nvPr/>
        </p:nvSpPr>
        <p:spPr>
          <a:xfrm>
            <a:off x="2057400" y="3200400"/>
            <a:ext cx="6400800" cy="523220"/>
          </a:xfrm>
          <a:prstGeom prst="rect">
            <a:avLst/>
          </a:prstGeom>
          <a:solidFill>
            <a:srgbClr val="00B0F0"/>
          </a:solidFill>
        </p:spPr>
        <p:txBody>
          <a:bodyPr wrap="square" rtlCol="0">
            <a:spAutoFit/>
          </a:bodyPr>
          <a:lstStyle/>
          <a:p>
            <a:pPr algn="ctr"/>
            <a:r>
              <a:rPr lang="en-US" sz="2800" b="1" dirty="0">
                <a:solidFill>
                  <a:schemeClr val="bg1"/>
                </a:solidFill>
              </a:rPr>
              <a:t>Available in PDF format only.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algn="ctr"/>
            <a:r>
              <a:rPr lang="en-US" b="1" dirty="0">
                <a:latin typeface="Times New Roman" pitchFamily="18" charset="0"/>
                <a:cs typeface="Times New Roman" pitchFamily="18" charset="0"/>
              </a:rPr>
              <a:t>mySAL.org</a:t>
            </a:r>
            <a:endParaRPr lang="en-US" b="1"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8229600" y="6172200"/>
            <a:ext cx="457200" cy="419100"/>
          </a:xfrm>
        </p:spPr>
        <p:txBody>
          <a:bodyPr/>
          <a:lstStyle/>
          <a:p>
            <a:pPr>
              <a:defRPr/>
            </a:pPr>
            <a:fld id="{17C12845-C21F-4F90-8E21-7C0BE4505127}" type="slidenum">
              <a:rPr lang="en-US" smtClean="0"/>
              <a:pPr>
                <a:defRPr/>
              </a:pPr>
              <a:t>75</a:t>
            </a:fld>
            <a:endParaRPr lang="en-US" dirty="0"/>
          </a:p>
        </p:txBody>
      </p:sp>
      <p:pic>
        <p:nvPicPr>
          <p:cNvPr id="4" name="Picture 3" descr="SAL Color Emblem.tif"/>
          <p:cNvPicPr>
            <a:picLocks noChangeAspect="1"/>
          </p:cNvPicPr>
          <p:nvPr/>
        </p:nvPicPr>
        <p:blipFill>
          <a:blip r:embed="rId3" cstate="print"/>
          <a:stretch>
            <a:fillRect/>
          </a:stretch>
        </p:blipFill>
        <p:spPr>
          <a:xfrm>
            <a:off x="3581400" y="1066800"/>
            <a:ext cx="2209800" cy="2702455"/>
          </a:xfrm>
          <a:prstGeom prst="rect">
            <a:avLst/>
          </a:prstGeom>
        </p:spPr>
      </p:pic>
      <p:sp>
        <p:nvSpPr>
          <p:cNvPr id="5" name="TextBox 4"/>
          <p:cNvSpPr txBox="1">
            <a:spLocks noChangeArrowheads="1"/>
          </p:cNvSpPr>
          <p:nvPr/>
        </p:nvSpPr>
        <p:spPr bwMode="auto">
          <a:xfrm>
            <a:off x="1371600" y="4267200"/>
            <a:ext cx="7010400" cy="1384995"/>
          </a:xfrm>
          <a:prstGeom prst="rect">
            <a:avLst/>
          </a:prstGeom>
          <a:solidFill>
            <a:schemeClr val="tx2">
              <a:lumMod val="60000"/>
              <a:lumOff val="40000"/>
            </a:schemeClr>
          </a:solidFill>
          <a:ln w="9525">
            <a:noFill/>
            <a:miter lim="800000"/>
            <a:headEnd/>
            <a:tailEnd/>
          </a:ln>
        </p:spPr>
        <p:txBody>
          <a:bodyPr wrap="square">
            <a:spAutoFit/>
          </a:bodyPr>
          <a:lstStyle/>
          <a:p>
            <a:pPr algn="ctr"/>
            <a:r>
              <a:rPr lang="en-US" sz="2800" b="1" dirty="0">
                <a:solidFill>
                  <a:schemeClr val="bg1"/>
                </a:solidFill>
                <a:latin typeface="Perpetua" pitchFamily="18" charset="0"/>
              </a:rPr>
              <a:t>www.mySAL.org</a:t>
            </a:r>
          </a:p>
          <a:p>
            <a:pPr algn="ctr"/>
            <a:r>
              <a:rPr lang="en-US" sz="2800" b="1" dirty="0">
                <a:solidFill>
                  <a:schemeClr val="bg1"/>
                </a:solidFill>
                <a:latin typeface="Perpetua" pitchFamily="18" charset="0"/>
              </a:rPr>
              <a:t>Provides separate site for Squadron Officers with their own user name and password.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15887" y="0"/>
            <a:ext cx="9028113" cy="6496287"/>
          </a:xfrm>
          <a:prstGeom prst="rect">
            <a:avLst/>
          </a:prstGeom>
          <a:noFill/>
          <a:ln w="9525">
            <a:noFill/>
            <a:miter lim="800000"/>
            <a:headEnd/>
            <a:tailEnd/>
          </a:ln>
        </p:spPr>
      </p:pic>
      <p:sp>
        <p:nvSpPr>
          <p:cNvPr id="4" name="Slide Number Placeholder 3"/>
          <p:cNvSpPr>
            <a:spLocks noGrp="1"/>
          </p:cNvSpPr>
          <p:nvPr>
            <p:ph type="sldNum" sz="quarter" idx="12"/>
          </p:nvPr>
        </p:nvSpPr>
        <p:spPr>
          <a:xfrm>
            <a:off x="8458200" y="6096000"/>
            <a:ext cx="457200" cy="457200"/>
          </a:xfrm>
        </p:spPr>
        <p:txBody>
          <a:bodyPr/>
          <a:lstStyle/>
          <a:p>
            <a:pPr>
              <a:defRPr/>
            </a:pPr>
            <a:fld id="{A885BA13-CD47-4003-88DE-2A089C328B9E}" type="slidenum">
              <a:rPr lang="en-US"/>
              <a:pPr>
                <a:defRPr/>
              </a:pPr>
              <a:t>76</a:t>
            </a:fld>
            <a:endParaRPr lang="en-US" dirty="0"/>
          </a:p>
        </p:txBody>
      </p:sp>
      <p:sp>
        <p:nvSpPr>
          <p:cNvPr id="8" name="Rounded Rectangle 7"/>
          <p:cNvSpPr/>
          <p:nvPr/>
        </p:nvSpPr>
        <p:spPr>
          <a:xfrm>
            <a:off x="228600" y="4724400"/>
            <a:ext cx="8458200" cy="1219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3"/>
          <p:cNvPicPr>
            <a:picLocks noChangeAspect="1" noChangeArrowheads="1"/>
          </p:cNvPicPr>
          <p:nvPr/>
        </p:nvPicPr>
        <p:blipFill>
          <a:blip r:embed="rId4" cstate="print"/>
          <a:srcRect/>
          <a:stretch>
            <a:fillRect/>
          </a:stretch>
        </p:blipFill>
        <p:spPr bwMode="auto">
          <a:xfrm>
            <a:off x="0" y="0"/>
            <a:ext cx="9332843" cy="1676400"/>
          </a:xfrm>
          <a:prstGeom prst="rect">
            <a:avLst/>
          </a:prstGeom>
          <a:noFill/>
          <a:ln w="9525">
            <a:noFill/>
            <a:miter lim="800000"/>
            <a:headEnd/>
            <a:tailEnd/>
          </a:ln>
        </p:spPr>
      </p:pic>
      <p:sp>
        <p:nvSpPr>
          <p:cNvPr id="6" name="Oval 5"/>
          <p:cNvSpPr/>
          <p:nvPr/>
        </p:nvSpPr>
        <p:spPr>
          <a:xfrm>
            <a:off x="5181600" y="12954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a:xfrm>
            <a:off x="8534400" y="6172200"/>
            <a:ext cx="457200" cy="457200"/>
          </a:xfrm>
        </p:spPr>
        <p:txBody>
          <a:bodyPr/>
          <a:lstStyle/>
          <a:p>
            <a:pPr>
              <a:defRPr/>
            </a:pPr>
            <a:fld id="{7147D01E-3565-443E-A0B8-4E3DA6501B22}" type="slidenum">
              <a:rPr lang="en-US"/>
              <a:pPr>
                <a:defRPr/>
              </a:pPr>
              <a:t>77</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838200" y="1295401"/>
            <a:ext cx="7772399" cy="4209015"/>
          </a:xfrm>
          <a:prstGeom prst="rect">
            <a:avLst/>
          </a:prstGeom>
          <a:noFill/>
          <a:ln w="9525">
            <a:noFill/>
            <a:miter lim="800000"/>
            <a:headEnd/>
            <a:tailEnd/>
          </a:ln>
        </p:spPr>
      </p:pic>
      <p:sp>
        <p:nvSpPr>
          <p:cNvPr id="2" name="Rounded Rectangle 1"/>
          <p:cNvSpPr/>
          <p:nvPr/>
        </p:nvSpPr>
        <p:spPr>
          <a:xfrm>
            <a:off x="838200" y="4800600"/>
            <a:ext cx="78486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78</a:t>
            </a:fld>
            <a:endParaRPr lang="en-US" dirty="0"/>
          </a:p>
        </p:txBody>
      </p:sp>
      <p:pic>
        <p:nvPicPr>
          <p:cNvPr id="4" name="Picture 3"/>
          <p:cNvPicPr>
            <a:picLocks noChangeAspect="1"/>
          </p:cNvPicPr>
          <p:nvPr/>
        </p:nvPicPr>
        <p:blipFill>
          <a:blip r:embed="rId3"/>
          <a:stretch>
            <a:fillRect/>
          </a:stretch>
        </p:blipFill>
        <p:spPr>
          <a:xfrm>
            <a:off x="-2590800" y="-1064740"/>
            <a:ext cx="14330959" cy="7687962"/>
          </a:xfrm>
          <a:prstGeom prst="rect">
            <a:avLst/>
          </a:prstGeom>
        </p:spPr>
      </p:pic>
      <p:sp>
        <p:nvSpPr>
          <p:cNvPr id="5" name="Oval 4"/>
          <p:cNvSpPr/>
          <p:nvPr/>
        </p:nvSpPr>
        <p:spPr>
          <a:xfrm>
            <a:off x="3505200" y="3200400"/>
            <a:ext cx="22098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4007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0" y="6248400"/>
            <a:ext cx="457200" cy="457200"/>
          </a:xfrm>
        </p:spPr>
        <p:txBody>
          <a:bodyPr/>
          <a:lstStyle/>
          <a:p>
            <a:pPr>
              <a:defRPr/>
            </a:pPr>
            <a:fld id="{18B20BB3-AA17-48CB-88A4-5E612CC28E64}" type="slidenum">
              <a:rPr lang="en-US"/>
              <a:pPr>
                <a:defRPr/>
              </a:pPr>
              <a:t>79</a:t>
            </a:fld>
            <a:endParaRPr lang="en-US" dirty="0"/>
          </a:p>
        </p:txBody>
      </p:sp>
      <p:pic>
        <p:nvPicPr>
          <p:cNvPr id="7" name="Picture 6"/>
          <p:cNvPicPr>
            <a:picLocks noChangeAspect="1"/>
          </p:cNvPicPr>
          <p:nvPr/>
        </p:nvPicPr>
        <p:blipFill>
          <a:blip r:embed="rId3"/>
          <a:stretch>
            <a:fillRect/>
          </a:stretch>
        </p:blipFill>
        <p:spPr>
          <a:xfrm>
            <a:off x="42218" y="20594"/>
            <a:ext cx="9018636" cy="4551405"/>
          </a:xfrm>
          <a:prstGeom prst="rect">
            <a:avLst/>
          </a:prstGeom>
        </p:spPr>
      </p:pic>
      <p:sp>
        <p:nvSpPr>
          <p:cNvPr id="9" name="TextBox 4"/>
          <p:cNvSpPr txBox="1">
            <a:spLocks noChangeArrowheads="1"/>
          </p:cNvSpPr>
          <p:nvPr/>
        </p:nvSpPr>
        <p:spPr bwMode="auto">
          <a:xfrm>
            <a:off x="152400" y="762000"/>
            <a:ext cx="1828800" cy="338554"/>
          </a:xfrm>
          <a:prstGeom prst="rect">
            <a:avLst/>
          </a:prstGeom>
          <a:solidFill>
            <a:srgbClr val="FFFF00"/>
          </a:solidFill>
          <a:ln w="9525">
            <a:noFill/>
            <a:miter lim="800000"/>
            <a:headEnd/>
            <a:tailEnd/>
          </a:ln>
        </p:spPr>
        <p:txBody>
          <a:bodyPr wrap="square">
            <a:spAutoFit/>
          </a:bodyPr>
          <a:lstStyle/>
          <a:p>
            <a:pPr algn="ctr"/>
            <a:r>
              <a:rPr lang="en-US" sz="1600" dirty="0"/>
              <a:t>MEMBER PAGE</a:t>
            </a:r>
          </a:p>
        </p:txBody>
      </p:sp>
      <p:pic>
        <p:nvPicPr>
          <p:cNvPr id="8" name="Picture 7"/>
          <p:cNvPicPr>
            <a:picLocks noChangeAspect="1"/>
          </p:cNvPicPr>
          <p:nvPr/>
        </p:nvPicPr>
        <p:blipFill>
          <a:blip r:embed="rId4"/>
          <a:stretch>
            <a:fillRect/>
          </a:stretch>
        </p:blipFill>
        <p:spPr>
          <a:xfrm>
            <a:off x="2438400" y="3810000"/>
            <a:ext cx="6025490" cy="3133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1143000"/>
          </a:xfrm>
          <a:solidFill>
            <a:srgbClr val="00B0F0"/>
          </a:solidFill>
        </p:spPr>
        <p:txBody>
          <a:bodyPr/>
          <a:lstStyle/>
          <a:p>
            <a:r>
              <a:rPr lang="en-US" b="1" dirty="0">
                <a:solidFill>
                  <a:schemeClr val="bg1"/>
                </a:solidFill>
              </a:rPr>
              <a:t>Member / Post Processing</a:t>
            </a:r>
          </a:p>
        </p:txBody>
      </p:sp>
      <p:sp>
        <p:nvSpPr>
          <p:cNvPr id="3" name="Slide Number Placeholder 2"/>
          <p:cNvSpPr>
            <a:spLocks noGrp="1"/>
          </p:cNvSpPr>
          <p:nvPr>
            <p:ph type="sldNum" sz="quarter" idx="12"/>
          </p:nvPr>
        </p:nvSpPr>
        <p:spPr>
          <a:xfrm>
            <a:off x="8382000" y="6172200"/>
            <a:ext cx="457200" cy="457200"/>
          </a:xfrm>
        </p:spPr>
        <p:txBody>
          <a:bodyPr/>
          <a:lstStyle/>
          <a:p>
            <a:pPr>
              <a:defRPr/>
            </a:pPr>
            <a:fld id="{17C12845-C21F-4F90-8E21-7C0BE4505127}" type="slidenum">
              <a:rPr lang="en-US" smtClean="0"/>
              <a:pPr>
                <a:defRPr/>
              </a:pPr>
              <a:t>8</a:t>
            </a:fld>
            <a:endParaRPr lang="en-US" dirty="0"/>
          </a:p>
        </p:txBody>
      </p:sp>
      <p:pic>
        <p:nvPicPr>
          <p:cNvPr id="4" name="Picture 3"/>
          <p:cNvPicPr>
            <a:picLocks noChangeAspect="1"/>
          </p:cNvPicPr>
          <p:nvPr/>
        </p:nvPicPr>
        <p:blipFill>
          <a:blip r:embed="rId3"/>
          <a:stretch>
            <a:fillRect/>
          </a:stretch>
        </p:blipFill>
        <p:spPr>
          <a:xfrm>
            <a:off x="2667000" y="1295400"/>
            <a:ext cx="3876610" cy="5198182"/>
          </a:xfrm>
          <a:prstGeom prst="rect">
            <a:avLst/>
          </a:prstGeom>
        </p:spPr>
      </p:pic>
      <p:sp>
        <p:nvSpPr>
          <p:cNvPr id="6" name="TextBox 14"/>
          <p:cNvSpPr txBox="1">
            <a:spLocks noChangeArrowheads="1"/>
          </p:cNvSpPr>
          <p:nvPr/>
        </p:nvSpPr>
        <p:spPr bwMode="auto">
          <a:xfrm>
            <a:off x="5638800" y="2514553"/>
            <a:ext cx="2971800" cy="523220"/>
          </a:xfrm>
          <a:prstGeom prst="rect">
            <a:avLst/>
          </a:prstGeom>
          <a:noFill/>
          <a:ln w="9525">
            <a:noFill/>
            <a:miter lim="800000"/>
            <a:headEnd/>
            <a:tailEnd/>
          </a:ln>
        </p:spPr>
        <p:txBody>
          <a:bodyPr wrap="square">
            <a:spAutoFit/>
          </a:bodyPr>
          <a:lstStyle/>
          <a:p>
            <a:r>
              <a:rPr lang="en-US" sz="2800" b="1" dirty="0">
                <a:solidFill>
                  <a:srgbClr val="FF0000"/>
                </a:solidFill>
              </a:rPr>
              <a:t>Member Search</a:t>
            </a:r>
          </a:p>
        </p:txBody>
      </p:sp>
      <p:pic>
        <p:nvPicPr>
          <p:cNvPr id="8" name="Picture 2" descr="Check mark"/>
          <p:cNvPicPr>
            <a:picLocks noChangeAspect="1" noChangeArrowheads="1"/>
          </p:cNvPicPr>
          <p:nvPr/>
        </p:nvPicPr>
        <p:blipFill>
          <a:blip r:embed="rId4" cstate="print"/>
          <a:srcRect/>
          <a:stretch>
            <a:fillRect/>
          </a:stretch>
        </p:blipFill>
        <p:spPr bwMode="auto">
          <a:xfrm>
            <a:off x="2515737" y="2847273"/>
            <a:ext cx="381000" cy="381000"/>
          </a:xfrm>
          <a:prstGeom prst="rect">
            <a:avLst/>
          </a:prstGeom>
          <a:noFill/>
        </p:spPr>
      </p:pic>
      <p:pic>
        <p:nvPicPr>
          <p:cNvPr id="9" name="Picture 2" descr="Check mark"/>
          <p:cNvPicPr>
            <a:picLocks noChangeAspect="1" noChangeArrowheads="1"/>
          </p:cNvPicPr>
          <p:nvPr/>
        </p:nvPicPr>
        <p:blipFill>
          <a:blip r:embed="rId4" cstate="print"/>
          <a:srcRect/>
          <a:stretch>
            <a:fillRect/>
          </a:stretch>
        </p:blipFill>
        <p:spPr bwMode="auto">
          <a:xfrm>
            <a:off x="2515737" y="2411890"/>
            <a:ext cx="381000" cy="381000"/>
          </a:xfrm>
          <a:prstGeom prst="rect">
            <a:avLst/>
          </a:prstGeom>
          <a:noFill/>
        </p:spPr>
      </p:pic>
      <p:pic>
        <p:nvPicPr>
          <p:cNvPr id="10" name="Picture 2" descr="Check mark"/>
          <p:cNvPicPr>
            <a:picLocks noChangeAspect="1" noChangeArrowheads="1"/>
          </p:cNvPicPr>
          <p:nvPr/>
        </p:nvPicPr>
        <p:blipFill>
          <a:blip r:embed="rId4" cstate="print"/>
          <a:srcRect/>
          <a:stretch>
            <a:fillRect/>
          </a:stretch>
        </p:blipFill>
        <p:spPr bwMode="auto">
          <a:xfrm>
            <a:off x="2515737" y="1944605"/>
            <a:ext cx="381000" cy="381000"/>
          </a:xfrm>
          <a:prstGeom prst="rect">
            <a:avLst/>
          </a:prstGeom>
          <a:noFill/>
        </p:spPr>
      </p:pic>
      <p:pic>
        <p:nvPicPr>
          <p:cNvPr id="5" name="Picture 4"/>
          <p:cNvPicPr>
            <a:picLocks noChangeAspect="1"/>
          </p:cNvPicPr>
          <p:nvPr/>
        </p:nvPicPr>
        <p:blipFill>
          <a:blip r:embed="rId5"/>
          <a:stretch>
            <a:fillRect/>
          </a:stretch>
        </p:blipFill>
        <p:spPr>
          <a:xfrm>
            <a:off x="167078" y="15240"/>
            <a:ext cx="1951841" cy="6761348"/>
          </a:xfrm>
          <a:prstGeom prst="rect">
            <a:avLst/>
          </a:prstGeom>
        </p:spPr>
      </p:pic>
      <p:sp>
        <p:nvSpPr>
          <p:cNvPr id="12" name="Rounded Rectangle 11"/>
          <p:cNvSpPr/>
          <p:nvPr/>
        </p:nvSpPr>
        <p:spPr>
          <a:xfrm>
            <a:off x="228600" y="52058"/>
            <a:ext cx="1828799" cy="27408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80</a:t>
            </a:fld>
            <a:endParaRPr lang="en-US" dirty="0"/>
          </a:p>
        </p:txBody>
      </p:sp>
      <p:pic>
        <p:nvPicPr>
          <p:cNvPr id="5" name="Picture 4"/>
          <p:cNvPicPr>
            <a:picLocks noChangeAspect="1"/>
          </p:cNvPicPr>
          <p:nvPr/>
        </p:nvPicPr>
        <p:blipFill>
          <a:blip r:embed="rId3"/>
          <a:stretch>
            <a:fillRect/>
          </a:stretch>
        </p:blipFill>
        <p:spPr>
          <a:xfrm>
            <a:off x="222422" y="74938"/>
            <a:ext cx="7994157" cy="4835003"/>
          </a:xfrm>
          <a:prstGeom prst="rect">
            <a:avLst/>
          </a:prstGeom>
        </p:spPr>
      </p:pic>
      <p:pic>
        <p:nvPicPr>
          <p:cNvPr id="6" name="Picture 5"/>
          <p:cNvPicPr>
            <a:picLocks noChangeAspect="1"/>
          </p:cNvPicPr>
          <p:nvPr/>
        </p:nvPicPr>
        <p:blipFill>
          <a:blip r:embed="rId4"/>
          <a:stretch>
            <a:fillRect/>
          </a:stretch>
        </p:blipFill>
        <p:spPr>
          <a:xfrm>
            <a:off x="3245373" y="3429000"/>
            <a:ext cx="5171305" cy="2477750"/>
          </a:xfrm>
          <a:prstGeom prst="rect">
            <a:avLst/>
          </a:prstGeom>
        </p:spPr>
      </p:pic>
      <p:pic>
        <p:nvPicPr>
          <p:cNvPr id="7" name="Picture 6"/>
          <p:cNvPicPr>
            <a:picLocks noChangeAspect="1"/>
          </p:cNvPicPr>
          <p:nvPr/>
        </p:nvPicPr>
        <p:blipFill>
          <a:blip r:embed="rId5"/>
          <a:stretch>
            <a:fillRect/>
          </a:stretch>
        </p:blipFill>
        <p:spPr>
          <a:xfrm>
            <a:off x="3245373" y="1360041"/>
            <a:ext cx="4381133" cy="2068959"/>
          </a:xfrm>
          <a:prstGeom prst="rect">
            <a:avLst/>
          </a:prstGeom>
        </p:spPr>
      </p:pic>
      <p:sp>
        <p:nvSpPr>
          <p:cNvPr id="8" name="Oval 7"/>
          <p:cNvSpPr/>
          <p:nvPr/>
        </p:nvSpPr>
        <p:spPr>
          <a:xfrm>
            <a:off x="304800" y="27503"/>
            <a:ext cx="84231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934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myLegion Customer Support Staff</a:t>
            </a:r>
          </a:p>
        </p:txBody>
      </p:sp>
      <p:sp>
        <p:nvSpPr>
          <p:cNvPr id="3" name="Slide Number Placeholder 2"/>
          <p:cNvSpPr>
            <a:spLocks noGrp="1"/>
          </p:cNvSpPr>
          <p:nvPr>
            <p:ph type="sldNum" sz="quarter" idx="12"/>
          </p:nvPr>
        </p:nvSpPr>
        <p:spPr/>
        <p:txBody>
          <a:bodyPr/>
          <a:lstStyle/>
          <a:p>
            <a:pPr>
              <a:defRPr/>
            </a:pPr>
            <a:fld id="{17C12845-C21F-4F90-8E21-7C0BE4505127}" type="slidenum">
              <a:rPr lang="en-US" smtClean="0"/>
              <a:pPr>
                <a:defRPr/>
              </a:pPr>
              <a:t>81</a:t>
            </a:fld>
            <a:endParaRPr lang="en-US" dirty="0"/>
          </a:p>
        </p:txBody>
      </p:sp>
      <p:sp>
        <p:nvSpPr>
          <p:cNvPr id="4" name="TextBox 3"/>
          <p:cNvSpPr txBox="1"/>
          <p:nvPr/>
        </p:nvSpPr>
        <p:spPr>
          <a:xfrm>
            <a:off x="457200" y="1219200"/>
            <a:ext cx="8153400" cy="2246769"/>
          </a:xfrm>
          <a:prstGeom prst="rect">
            <a:avLst/>
          </a:prstGeom>
          <a:noFill/>
        </p:spPr>
        <p:txBody>
          <a:bodyPr wrap="square" rtlCol="0">
            <a:spAutoFit/>
          </a:bodyPr>
          <a:lstStyle/>
          <a:p>
            <a:r>
              <a:rPr lang="en-US" sz="2800" b="1" dirty="0">
                <a:solidFill>
                  <a:srgbClr val="FF0000"/>
                </a:solidFill>
              </a:rPr>
              <a:t>Post/District/County</a:t>
            </a:r>
          </a:p>
          <a:p>
            <a:pPr indent="344488">
              <a:buFont typeface="Arial" pitchFamily="34" charset="0"/>
              <a:buChar char="•"/>
            </a:pPr>
            <a:r>
              <a:rPr lang="en-US" sz="2800" dirty="0"/>
              <a:t>Libby Vickers, Product Support Specialist</a:t>
            </a:r>
          </a:p>
          <a:p>
            <a:pPr indent="344488">
              <a:buFont typeface="Arial" pitchFamily="34" charset="0"/>
              <a:buChar char="•"/>
            </a:pPr>
            <a:r>
              <a:rPr lang="en-US" sz="2800" dirty="0"/>
              <a:t>Pam Johnson, Computer Operations Specialist</a:t>
            </a:r>
          </a:p>
          <a:p>
            <a:pPr indent="344488">
              <a:buFont typeface="Arial" pitchFamily="34" charset="0"/>
              <a:buChar char="•"/>
            </a:pPr>
            <a:r>
              <a:rPr lang="en-US" sz="2800" dirty="0"/>
              <a:t>Eileen Sipe, Computer Operations Specialist</a:t>
            </a:r>
          </a:p>
          <a:p>
            <a:pPr indent="344488">
              <a:buFont typeface="Arial" pitchFamily="34" charset="0"/>
              <a:buChar char="•"/>
            </a:pPr>
            <a:r>
              <a:rPr lang="en-US" sz="2800" dirty="0"/>
              <a:t>Andrea Noufer, Computer Operations Specialist</a:t>
            </a:r>
          </a:p>
        </p:txBody>
      </p:sp>
      <p:sp>
        <p:nvSpPr>
          <p:cNvPr id="5" name="TextBox 4"/>
          <p:cNvSpPr txBox="1"/>
          <p:nvPr/>
        </p:nvSpPr>
        <p:spPr>
          <a:xfrm>
            <a:off x="533400" y="3505200"/>
            <a:ext cx="8153400" cy="954107"/>
          </a:xfrm>
          <a:prstGeom prst="rect">
            <a:avLst/>
          </a:prstGeom>
          <a:noFill/>
        </p:spPr>
        <p:txBody>
          <a:bodyPr wrap="square" rtlCol="0">
            <a:spAutoFit/>
          </a:bodyPr>
          <a:lstStyle/>
          <a:p>
            <a:r>
              <a:rPr lang="en-US" sz="2800" b="1" dirty="0">
                <a:solidFill>
                  <a:srgbClr val="FF0000"/>
                </a:solidFill>
              </a:rPr>
              <a:t>Department</a:t>
            </a:r>
            <a:endParaRPr lang="en-US" sz="2800" dirty="0"/>
          </a:p>
          <a:p>
            <a:pPr indent="344488">
              <a:buFont typeface="Arial" pitchFamily="34" charset="0"/>
              <a:buChar char="•"/>
            </a:pPr>
            <a:r>
              <a:rPr lang="en-US" sz="2800" dirty="0"/>
              <a:t>Justin McKay, Software Support Specialist</a:t>
            </a:r>
          </a:p>
        </p:txBody>
      </p:sp>
      <p:sp>
        <p:nvSpPr>
          <p:cNvPr id="6" name="TextBox 5"/>
          <p:cNvSpPr txBox="1"/>
          <p:nvPr/>
        </p:nvSpPr>
        <p:spPr>
          <a:xfrm>
            <a:off x="342900" y="4800600"/>
            <a:ext cx="8458200" cy="830997"/>
          </a:xfrm>
          <a:prstGeom prst="rect">
            <a:avLst/>
          </a:prstGeom>
          <a:noFill/>
        </p:spPr>
        <p:txBody>
          <a:bodyPr wrap="square" rtlCol="0">
            <a:spAutoFit/>
          </a:bodyPr>
          <a:lstStyle/>
          <a:p>
            <a:r>
              <a:rPr lang="en-US" sz="2400" b="1" dirty="0"/>
              <a:t>Call 1-800-433-3318 and ask for myLegion support to be transferred to the next available representative.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092045" cy="6897414"/>
          </a:xfrm>
          <a:prstGeom prst="rect">
            <a:avLst/>
          </a:prstGeom>
          <a:noFill/>
          <a:ln w="9525">
            <a:noFill/>
            <a:miter lim="800000"/>
            <a:headEnd/>
            <a:tailEnd/>
          </a:ln>
        </p:spPr>
      </p:pic>
      <p:sp>
        <p:nvSpPr>
          <p:cNvPr id="7" name="Slide Number Placeholder 6"/>
          <p:cNvSpPr>
            <a:spLocks noGrp="1"/>
          </p:cNvSpPr>
          <p:nvPr>
            <p:ph type="sldNum" sz="quarter" idx="12"/>
          </p:nvPr>
        </p:nvSpPr>
        <p:spPr>
          <a:xfrm>
            <a:off x="8534400" y="6248400"/>
            <a:ext cx="457200" cy="457200"/>
          </a:xfrm>
        </p:spPr>
        <p:txBody>
          <a:bodyPr/>
          <a:lstStyle/>
          <a:p>
            <a:pPr>
              <a:defRPr/>
            </a:pPr>
            <a:fld id="{646C4CA5-549B-450F-B225-540A2BD92772}" type="slidenum">
              <a:rPr lang="en-US"/>
              <a:pPr>
                <a:defRPr/>
              </a:pPr>
              <a:t>9</a:t>
            </a:fld>
            <a:endParaRPr lang="en-US" dirty="0"/>
          </a:p>
        </p:txBody>
      </p:sp>
      <p:sp>
        <p:nvSpPr>
          <p:cNvPr id="13" name="Rounded Rectangle 12"/>
          <p:cNvSpPr/>
          <p:nvPr/>
        </p:nvSpPr>
        <p:spPr>
          <a:xfrm>
            <a:off x="1600200" y="1143000"/>
            <a:ext cx="18288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9c4025d6fdabf963067dc04c1e9b4fc1be"/>
  <p:tag name="ISPRING_RESOURCE_PATHS_HASH" val="cf64e39b651d28023f9aa7b984115bbbadea8"/>
  <p:tag name="ISPRING_UUID" val="{5F815498-2E2B-4E10-93B2-88E1FAF09B7B}"/>
  <p:tag name="ISPRING_RESOURCE_FOLDER" val="G:\myLegion\myLegion Presentation 2014\"/>
  <p:tag name="ISPRING_PRESENTATION_PATH" val="G:\myLegion\myLegion Presentation 2014.pptx"/>
  <p:tag name="ISPRING_PROJECT_FOLDER_UPDATED" val="1"/>
  <p:tag name="ISPRING_RESOURCE_PATHS_HASH_PRESENTER" val="e9bf64e7c65f19fd328de97026b4ffaba45130e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81.97"/>
  <p:tag name="TIMING" val="|5.14|27.035|11.497|16.05|17.148|9.468|10.112|20.762|10.794|30.99|8.16"/>
  <p:tag name="ISPRING_SLIDE_ID" val="{59EA63E8-636A-4584-956E-C315C80B0056}"/>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81.97"/>
  <p:tag name="TIMING" val="|5.14|27.035|11.497|16.05|17.148|9.468|10.112|20.762|10.794|30.99|8.16"/>
  <p:tag name="ISPRING_SLIDE_ID" val="{59EA63E8-636A-4584-956E-C315C80B0056}"/>
  <p:tag name="ISPRING_SLIDE_INDENT_LEVEL" val="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81.97"/>
  <p:tag name="TIMING" val="|5.14|27.035|11.497|16.05|17.148|9.468|10.112|20.762|10.794|30.99|8.16"/>
  <p:tag name="ISPRING_SLIDE_ID" val="{59EA63E8-636A-4584-956E-C315C80B0056}"/>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11862</TotalTime>
  <Words>5292</Words>
  <Application>Microsoft Office PowerPoint</Application>
  <PresentationFormat>On-screen Show (4:3)</PresentationFormat>
  <Paragraphs>664</Paragraphs>
  <Slides>81</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Perpetua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 Post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Options</vt:lpstr>
      <vt:lpstr>PowerPoint Presentation</vt:lpstr>
      <vt:lpstr>PowerPoint Presentation</vt:lpstr>
      <vt:lpstr>PowerPoint Presentation</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Online Membership Processing</vt:lpstr>
      <vt:lpstr>Report Server</vt:lpstr>
      <vt:lpstr>PowerPoint Presentation</vt:lpstr>
      <vt:lpstr>PowerPoint Presentation</vt:lpstr>
      <vt:lpstr>Commander’s Membership Push</vt:lpstr>
      <vt:lpstr>PowerPoint Presentation</vt:lpstr>
      <vt:lpstr>PowerPoint Presentation</vt:lpstr>
      <vt:lpstr>PowerPoint Presentation</vt:lpstr>
      <vt:lpstr>Commander’s Membership Push UnRenewed_Labels</vt:lpstr>
      <vt:lpstr>PowerPoint Presentation</vt:lpstr>
      <vt:lpstr>Commander’s Membership Push UnRenewed_Roster</vt:lpstr>
      <vt:lpstr>Creating Labels from myLegion</vt:lpstr>
      <vt:lpstr>Creating Labels from myLegion</vt:lpstr>
      <vt:lpstr>Creating Labels from myLegion</vt:lpstr>
      <vt:lpstr>Creating Labels from myLegion</vt:lpstr>
      <vt:lpstr>Creating Labels from myLegion</vt:lpstr>
      <vt:lpstr>Creating Labels from myLegion</vt:lpstr>
      <vt:lpstr>Creating Labels from myLegion</vt:lpstr>
      <vt:lpstr>Creating Labels from myLegion</vt:lpstr>
      <vt:lpstr>Creating Reports Letters – HQ Transfer Invitations</vt:lpstr>
      <vt:lpstr>Creating Reports Letters – HQ Transfer Invitations</vt:lpstr>
      <vt:lpstr>PowerPoint Presentation</vt:lpstr>
      <vt:lpstr>PowerPoint Presentation</vt:lpstr>
      <vt:lpstr>PowerPoint Presentation</vt:lpstr>
      <vt:lpstr>Creating Reports Listing – Find Members in My Area</vt:lpstr>
      <vt:lpstr>Creating Reports Listing – Find Members in My Area</vt:lpstr>
      <vt:lpstr>Creating Reports Current Post Roster</vt:lpstr>
      <vt:lpstr>PowerPoint Presentation</vt:lpstr>
      <vt:lpstr>PowerPoint Presentation</vt:lpstr>
      <vt:lpstr>Creating Reports Project Stay Active by Area</vt:lpstr>
      <vt:lpstr>Creating Reports Project Stay Active by Area</vt:lpstr>
      <vt:lpstr>Tools</vt:lpstr>
      <vt:lpstr>Where will published items be displayed?</vt:lpstr>
      <vt:lpstr>PowerPoint Presentation</vt:lpstr>
      <vt:lpstr>PowerPoint Presentation</vt:lpstr>
      <vt:lpstr>Tools</vt:lpstr>
      <vt:lpstr>Materials / Officer’s Forum</vt:lpstr>
      <vt:lpstr>PowerPoint Presentation</vt:lpstr>
      <vt:lpstr>PowerPoint Presentation</vt:lpstr>
      <vt:lpstr>PowerPoint Presentation</vt:lpstr>
      <vt:lpstr>mySAL.org</vt:lpstr>
      <vt:lpstr>PowerPoint Presentation</vt:lpstr>
      <vt:lpstr>PowerPoint Presentation</vt:lpstr>
      <vt:lpstr>PowerPoint Presentation</vt:lpstr>
      <vt:lpstr>PowerPoint Presentation</vt:lpstr>
      <vt:lpstr>PowerPoint Presentation</vt:lpstr>
      <vt:lpstr>myLegion Customer Support Staff</vt:lpstr>
    </vt:vector>
  </TitlesOfParts>
  <Company>The American Legion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POST OFFICERS PORTAL</dc:title>
  <dc:creator>FTLFG</dc:creator>
  <cp:lastModifiedBy>Rob Hail</cp:lastModifiedBy>
  <cp:revision>1024</cp:revision>
  <cp:lastPrinted>2017-07-05T17:50:35Z</cp:lastPrinted>
  <dcterms:created xsi:type="dcterms:W3CDTF">2009-10-27T20:00:21Z</dcterms:created>
  <dcterms:modified xsi:type="dcterms:W3CDTF">2018-01-23T15:11:32Z</dcterms:modified>
</cp:coreProperties>
</file>