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8" r:id="rId3"/>
    <p:sldId id="335" r:id="rId4"/>
    <p:sldId id="261" r:id="rId5"/>
    <p:sldId id="277" r:id="rId6"/>
    <p:sldId id="290" r:id="rId7"/>
    <p:sldId id="258" r:id="rId8"/>
    <p:sldId id="278" r:id="rId9"/>
    <p:sldId id="332" r:id="rId10"/>
    <p:sldId id="291" r:id="rId11"/>
    <p:sldId id="322" r:id="rId12"/>
    <p:sldId id="323" r:id="rId13"/>
    <p:sldId id="324" r:id="rId14"/>
    <p:sldId id="326" r:id="rId15"/>
    <p:sldId id="328" r:id="rId16"/>
    <p:sldId id="259" r:id="rId17"/>
    <p:sldId id="327" r:id="rId18"/>
    <p:sldId id="325" r:id="rId19"/>
    <p:sldId id="329" r:id="rId20"/>
    <p:sldId id="330" r:id="rId21"/>
    <p:sldId id="331" r:id="rId22"/>
    <p:sldId id="334" r:id="rId23"/>
    <p:sldId id="318" r:id="rId24"/>
    <p:sldId id="317" r:id="rId25"/>
    <p:sldId id="292" r:id="rId26"/>
    <p:sldId id="319" r:id="rId27"/>
    <p:sldId id="293" r:id="rId28"/>
    <p:sldId id="295" r:id="rId29"/>
    <p:sldId id="296" r:id="rId30"/>
    <p:sldId id="297" r:id="rId31"/>
    <p:sldId id="298" r:id="rId32"/>
    <p:sldId id="299" r:id="rId33"/>
    <p:sldId id="300" r:id="rId34"/>
    <p:sldId id="301" r:id="rId35"/>
    <p:sldId id="302" r:id="rId36"/>
    <p:sldId id="320" r:id="rId37"/>
    <p:sldId id="303" r:id="rId38"/>
    <p:sldId id="304" r:id="rId39"/>
    <p:sldId id="321" r:id="rId40"/>
    <p:sldId id="286"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3140" autoAdjust="0"/>
  </p:normalViewPr>
  <p:slideViewPr>
    <p:cSldViewPr snapToGrid="0" showGuides="1">
      <p:cViewPr varScale="1">
        <p:scale>
          <a:sx n="95" d="100"/>
          <a:sy n="95" d="100"/>
        </p:scale>
        <p:origin x="1020"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40" d="100"/>
          <a:sy n="40" d="100"/>
        </p:scale>
        <p:origin x="-2347"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2C0127B-C5FE-44F4-9EB5-62B450B86597}" type="datetimeFigureOut">
              <a:rPr lang="en-US" smtClean="0"/>
              <a:pPr/>
              <a:t>1/24/2017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62B0879-1AE5-4CE4-83C6-79E708555218}" type="slidenum">
              <a:rPr lang="en-US" smtClean="0"/>
              <a:pPr/>
              <a:t>‹#›</a:t>
            </a:fld>
            <a:endParaRPr lang="en-US"/>
          </a:p>
        </p:txBody>
      </p:sp>
    </p:spTree>
    <p:extLst>
      <p:ext uri="{BB962C8B-B14F-4D97-AF65-F5344CB8AC3E}">
        <p14:creationId xmlns:p14="http://schemas.microsoft.com/office/powerpoint/2010/main" val="99236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B0879-1AE5-4CE4-83C6-79E7085552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1017B-E8EE-4D7E-A571-5C979E70EC0E}" type="slidenum">
              <a:rPr lang="en-US" smtClean="0"/>
              <a:pPr fontAlgn="base">
                <a:spcBef>
                  <a:spcPct val="0"/>
                </a:spcBef>
                <a:spcAft>
                  <a:spcPct val="0"/>
                </a:spcAft>
                <a:defRPr/>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183CD-6BE7-422D-B4CE-ECD07D3F8241}" type="slidenum">
              <a:rPr lang="en-US" smtClean="0"/>
              <a:pPr fontAlgn="base">
                <a:spcBef>
                  <a:spcPct val="0"/>
                </a:spcBef>
                <a:spcAft>
                  <a:spcPct val="0"/>
                </a:spcAft>
                <a:defRPr/>
              </a:pPr>
              <a:t>29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3668" name="Slide Number Placeholder 3"/>
          <p:cNvSpPr>
            <a:spLocks noGrp="1"/>
          </p:cNvSpPr>
          <p:nvPr>
            <p:ph type="sldNum" sz="quarter" idx="5"/>
          </p:nvPr>
        </p:nvSpPr>
        <p:spPr/>
        <p:txBody>
          <a:bodyPr/>
          <a:lstStyle/>
          <a:p>
            <a:pPr>
              <a:defRPr/>
            </a:pPr>
            <a:fld id="{5CEC6AB2-F1A4-4BAE-80F7-6F2BCF061B3E}" type="slidenum">
              <a:rPr lang="en-US" smtClean="0"/>
              <a:pPr>
                <a:defRPr/>
              </a:pPr>
              <a:t>30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4692" name="Slide Number Placeholder 3"/>
          <p:cNvSpPr>
            <a:spLocks noGrp="1"/>
          </p:cNvSpPr>
          <p:nvPr>
            <p:ph type="sldNum" sz="quarter" idx="5"/>
          </p:nvPr>
        </p:nvSpPr>
        <p:spPr/>
        <p:txBody>
          <a:bodyPr/>
          <a:lstStyle/>
          <a:p>
            <a:pPr>
              <a:defRPr/>
            </a:pPr>
            <a:fld id="{46978F0A-2EAA-489F-86DB-1FC23A9FC68B}" type="slidenum">
              <a:rPr lang="en-US" smtClean="0"/>
              <a:pPr>
                <a:defRPr/>
              </a:pPr>
              <a:t>31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5716" name="Slide Number Placeholder 3"/>
          <p:cNvSpPr>
            <a:spLocks noGrp="1"/>
          </p:cNvSpPr>
          <p:nvPr>
            <p:ph type="sldNum" sz="quarter" idx="5"/>
          </p:nvPr>
        </p:nvSpPr>
        <p:spPr/>
        <p:txBody>
          <a:bodyPr/>
          <a:lstStyle/>
          <a:p>
            <a:pPr>
              <a:defRPr/>
            </a:pPr>
            <a:fld id="{3F994A71-4800-4CF1-8277-C79CD82CE698}" type="slidenum">
              <a:rPr lang="en-US" smtClean="0"/>
              <a:pPr>
                <a:defRPr/>
              </a:pPr>
              <a:t>32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6740" name="Slide Number Placeholder 3"/>
          <p:cNvSpPr>
            <a:spLocks noGrp="1"/>
          </p:cNvSpPr>
          <p:nvPr>
            <p:ph type="sldNum" sz="quarter" idx="5"/>
          </p:nvPr>
        </p:nvSpPr>
        <p:spPr/>
        <p:txBody>
          <a:bodyPr/>
          <a:lstStyle/>
          <a:p>
            <a:pPr>
              <a:defRPr/>
            </a:pPr>
            <a:fld id="{FB41DF20-1C97-400A-880E-08CC5323E7BB}" type="slidenum">
              <a:rPr lang="en-US" smtClean="0"/>
              <a:pPr>
                <a:defRPr/>
              </a:pPr>
              <a:t>33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8788" name="Slide Number Placeholder 3"/>
          <p:cNvSpPr>
            <a:spLocks noGrp="1"/>
          </p:cNvSpPr>
          <p:nvPr>
            <p:ph type="sldNum" sz="quarter" idx="5"/>
          </p:nvPr>
        </p:nvSpPr>
        <p:spPr/>
        <p:txBody>
          <a:bodyPr/>
          <a:lstStyle/>
          <a:p>
            <a:pPr>
              <a:defRPr/>
            </a:pPr>
            <a:fld id="{8D539BCD-F509-4F1D-970C-F1BA92544BFF}" type="slidenum">
              <a:rPr lang="en-US" smtClean="0"/>
              <a:pPr>
                <a:defRPr/>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9812" name="Slide Number Placeholder 3"/>
          <p:cNvSpPr>
            <a:spLocks noGrp="1"/>
          </p:cNvSpPr>
          <p:nvPr>
            <p:ph type="sldNum" sz="quarter" idx="5"/>
          </p:nvPr>
        </p:nvSpPr>
        <p:spPr/>
        <p:txBody>
          <a:bodyPr/>
          <a:lstStyle/>
          <a:p>
            <a:pPr>
              <a:defRPr/>
            </a:pPr>
            <a:fld id="{9F67393F-2334-46A1-9E77-A34841D57562}" type="slidenum">
              <a:rPr lang="en-US" smtClean="0"/>
              <a:pPr>
                <a:defRPr/>
              </a:pPr>
              <a:t>35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21860" name="Slide Number Placeholder 3"/>
          <p:cNvSpPr>
            <a:spLocks noGrp="1"/>
          </p:cNvSpPr>
          <p:nvPr>
            <p:ph type="sldNum" sz="quarter" idx="5"/>
          </p:nvPr>
        </p:nvSpPr>
        <p:spPr/>
        <p:txBody>
          <a:bodyPr/>
          <a:lstStyle/>
          <a:p>
            <a:pPr>
              <a:defRPr/>
            </a:pPr>
            <a:fld id="{6A1BA42E-2464-4588-801D-F7DA7B056405}" type="slidenum">
              <a:rPr lang="en-US" smtClean="0"/>
              <a:pPr>
                <a:defRPr/>
              </a:pPr>
              <a:t>37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22884" name="Slide Number Placeholder 3"/>
          <p:cNvSpPr>
            <a:spLocks noGrp="1"/>
          </p:cNvSpPr>
          <p:nvPr>
            <p:ph type="sldNum" sz="quarter" idx="5"/>
          </p:nvPr>
        </p:nvSpPr>
        <p:spPr/>
        <p:txBody>
          <a:bodyPr/>
          <a:lstStyle/>
          <a:p>
            <a:pPr>
              <a:defRPr/>
            </a:pPr>
            <a:fld id="{A102C2EA-9086-40FE-AD2D-6958891968C1}" type="slidenum">
              <a:rPr lang="en-US" smtClean="0"/>
              <a:pPr>
                <a:defRPr/>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B0879-1AE5-4CE4-83C6-79E70855521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B0879-1AE5-4CE4-83C6-79E70855521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2B0879-1AE5-4CE4-83C6-79E708555218}" type="slidenum">
              <a:rPr lang="en-US" smtClean="0"/>
              <a:pPr/>
              <a:t>4</a:t>
            </a:fld>
            <a:endParaRPr lang="en-US"/>
          </a:p>
        </p:txBody>
      </p:sp>
    </p:spTree>
    <p:extLst>
      <p:ext uri="{BB962C8B-B14F-4D97-AF65-F5344CB8AC3E}">
        <p14:creationId xmlns:p14="http://schemas.microsoft.com/office/powerpoint/2010/main" val="87580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B0879-1AE5-4CE4-83C6-79E708555218}" type="slidenum">
              <a:rPr lang="en-US" smtClean="0"/>
              <a:pPr/>
              <a:t>5</a:t>
            </a:fld>
            <a:endParaRPr lang="en-US"/>
          </a:p>
        </p:txBody>
      </p:sp>
    </p:spTree>
    <p:extLst>
      <p:ext uri="{BB962C8B-B14F-4D97-AF65-F5344CB8AC3E}">
        <p14:creationId xmlns:p14="http://schemas.microsoft.com/office/powerpoint/2010/main" val="87580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B0879-1AE5-4CE4-83C6-79E70855521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B0879-1AE5-4CE4-83C6-79E70855521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AE509FC-54EB-4D72-9552-06B388404EFC}" type="slidenum">
              <a:rPr lang="en-US" smtClean="0"/>
              <a:pPr>
                <a:defRPr/>
              </a:pPr>
              <a:t>25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D33EB8-DF82-4DED-81D3-760091BA5689}"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4F2B98-605A-4500-9203-89B0B524F605}" type="datetime1">
              <a:rPr lang="en-US" smtClean="0"/>
              <a:pPr/>
              <a:t>1/24/2017</a:t>
            </a:fld>
            <a:endParaRPr lang="en-US"/>
          </a:p>
        </p:txBody>
      </p:sp>
      <p:sp>
        <p:nvSpPr>
          <p:cNvPr id="8" name="Rectangle 7"/>
          <p:cNvSpPr/>
          <p:nvPr userDrawn="1"/>
        </p:nvSpPr>
        <p:spPr>
          <a:xfrm>
            <a:off x="9228406" y="6513342"/>
            <a:ext cx="2630659" cy="344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9298745" y="6499272"/>
            <a:ext cx="2518117" cy="307777"/>
          </a:xfrm>
          <a:prstGeom prst="rect">
            <a:avLst/>
          </a:prstGeom>
          <a:noFill/>
        </p:spPr>
        <p:txBody>
          <a:bodyPr wrap="square" rtlCol="0">
            <a:spAutoFit/>
          </a:bodyPr>
          <a:lstStyle/>
          <a:p>
            <a:r>
              <a:rPr lang="en-US" sz="1400" dirty="0"/>
              <a:t>How to Run a Meeting</a:t>
            </a:r>
          </a:p>
        </p:txBody>
      </p:sp>
    </p:spTree>
    <p:extLst>
      <p:ext uri="{BB962C8B-B14F-4D97-AF65-F5344CB8AC3E}">
        <p14:creationId xmlns:p14="http://schemas.microsoft.com/office/powerpoint/2010/main" val="14781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6F5E7-4724-4433-B3E6-DEEA25A1FA6C}" type="datetime1">
              <a:rPr lang="en-US" smtClean="0"/>
              <a:pPr/>
              <a:t>1/24/2017</a:t>
            </a:fld>
            <a:endParaRPr lang="en-US"/>
          </a:p>
        </p:txBody>
      </p:sp>
      <p:sp>
        <p:nvSpPr>
          <p:cNvPr id="5" name="Footer Placeholder 4"/>
          <p:cNvSpPr>
            <a:spLocks noGrp="1"/>
          </p:cNvSpPr>
          <p:nvPr>
            <p:ph type="ftr" sz="quarter" idx="11"/>
          </p:nvPr>
        </p:nvSpPr>
        <p:spPr/>
        <p:txBody>
          <a:bodyPr/>
          <a:lstStyle/>
          <a:p>
            <a:r>
              <a:rPr lang="en-US"/>
              <a:t>Copyright 2014 - The American Legion</a:t>
            </a:r>
          </a:p>
        </p:txBody>
      </p:sp>
      <p:sp>
        <p:nvSpPr>
          <p:cNvPr id="6" name="Slide Number Placeholder 5"/>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180758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0CCDA-C153-4CF8-A99E-0F48AA7CFD3B}" type="datetime1">
              <a:rPr lang="en-US" smtClean="0"/>
              <a:pPr/>
              <a:t>1/24/2017</a:t>
            </a:fld>
            <a:endParaRPr lang="en-US"/>
          </a:p>
        </p:txBody>
      </p:sp>
      <p:sp>
        <p:nvSpPr>
          <p:cNvPr id="5" name="Footer Placeholder 4"/>
          <p:cNvSpPr>
            <a:spLocks noGrp="1"/>
          </p:cNvSpPr>
          <p:nvPr>
            <p:ph type="ftr" sz="quarter" idx="11"/>
          </p:nvPr>
        </p:nvSpPr>
        <p:spPr/>
        <p:txBody>
          <a:bodyPr/>
          <a:lstStyle/>
          <a:p>
            <a:r>
              <a:rPr lang="en-US"/>
              <a:t>Copyright 2014 - The American Legion</a:t>
            </a:r>
          </a:p>
        </p:txBody>
      </p:sp>
      <p:sp>
        <p:nvSpPr>
          <p:cNvPr id="6" name="Slide Number Placeholder 5"/>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263141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7AA06-CCED-49A1-AE5C-E1555904C28B}" type="datetime1">
              <a:rPr lang="en-US" smtClean="0"/>
              <a:pPr/>
              <a:t>1/24/2017</a:t>
            </a:fld>
            <a:endParaRPr lang="en-US"/>
          </a:p>
        </p:txBody>
      </p:sp>
      <p:sp>
        <p:nvSpPr>
          <p:cNvPr id="5" name="Footer Placeholder 4"/>
          <p:cNvSpPr>
            <a:spLocks noGrp="1"/>
          </p:cNvSpPr>
          <p:nvPr>
            <p:ph type="ftr" sz="quarter" idx="11"/>
          </p:nvPr>
        </p:nvSpPr>
        <p:spPr/>
        <p:txBody>
          <a:bodyPr/>
          <a:lstStyle/>
          <a:p>
            <a:r>
              <a:rPr lang="en-US"/>
              <a:t>Copyright 2014 - The American Legion</a:t>
            </a:r>
          </a:p>
        </p:txBody>
      </p:sp>
      <p:sp>
        <p:nvSpPr>
          <p:cNvPr id="6" name="Slide Number Placeholder 5"/>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21918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42A00-19EC-469B-8B01-55DF3936F2D3}" type="datetime1">
              <a:rPr lang="en-US" smtClean="0"/>
              <a:pPr/>
              <a:t>1/24/2017</a:t>
            </a:fld>
            <a:endParaRPr lang="en-US"/>
          </a:p>
        </p:txBody>
      </p:sp>
      <p:sp>
        <p:nvSpPr>
          <p:cNvPr id="5" name="Footer Placeholder 4"/>
          <p:cNvSpPr>
            <a:spLocks noGrp="1"/>
          </p:cNvSpPr>
          <p:nvPr>
            <p:ph type="ftr" sz="quarter" idx="11"/>
          </p:nvPr>
        </p:nvSpPr>
        <p:spPr/>
        <p:txBody>
          <a:bodyPr/>
          <a:lstStyle/>
          <a:p>
            <a:r>
              <a:rPr lang="en-US"/>
              <a:t>Copyright 2014 - The American Legion</a:t>
            </a:r>
          </a:p>
        </p:txBody>
      </p:sp>
      <p:sp>
        <p:nvSpPr>
          <p:cNvPr id="6" name="Slide Number Placeholder 5"/>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252115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86D12-778E-4F22-913B-DDD3AAE3054F}" type="datetime1">
              <a:rPr lang="en-US" smtClean="0"/>
              <a:pPr/>
              <a:t>1/24/2017</a:t>
            </a:fld>
            <a:endParaRPr lang="en-US"/>
          </a:p>
        </p:txBody>
      </p:sp>
      <p:sp>
        <p:nvSpPr>
          <p:cNvPr id="6" name="Footer Placeholder 5"/>
          <p:cNvSpPr>
            <a:spLocks noGrp="1"/>
          </p:cNvSpPr>
          <p:nvPr>
            <p:ph type="ftr" sz="quarter" idx="11"/>
          </p:nvPr>
        </p:nvSpPr>
        <p:spPr/>
        <p:txBody>
          <a:bodyPr/>
          <a:lstStyle/>
          <a:p>
            <a:r>
              <a:rPr lang="en-US"/>
              <a:t>Copyright 2014 - The American Legion</a:t>
            </a:r>
          </a:p>
        </p:txBody>
      </p:sp>
      <p:sp>
        <p:nvSpPr>
          <p:cNvPr id="7" name="Slide Number Placeholder 6"/>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247055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DC8479-1E17-470F-8577-6B5B13972145}" type="datetime1">
              <a:rPr lang="en-US" smtClean="0"/>
              <a:pPr/>
              <a:t>1/24/2017</a:t>
            </a:fld>
            <a:endParaRPr lang="en-US"/>
          </a:p>
        </p:txBody>
      </p:sp>
      <p:sp>
        <p:nvSpPr>
          <p:cNvPr id="8" name="Footer Placeholder 7"/>
          <p:cNvSpPr>
            <a:spLocks noGrp="1"/>
          </p:cNvSpPr>
          <p:nvPr>
            <p:ph type="ftr" sz="quarter" idx="11"/>
          </p:nvPr>
        </p:nvSpPr>
        <p:spPr/>
        <p:txBody>
          <a:bodyPr/>
          <a:lstStyle/>
          <a:p>
            <a:r>
              <a:rPr lang="en-US"/>
              <a:t>Copyright 2014 - The American Legion</a:t>
            </a:r>
          </a:p>
        </p:txBody>
      </p:sp>
      <p:sp>
        <p:nvSpPr>
          <p:cNvPr id="9" name="Slide Number Placeholder 8"/>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36879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2F44BA-E9D4-4F5C-8A63-DE39CDF3A9CF}" type="datetime1">
              <a:rPr lang="en-US" smtClean="0"/>
              <a:pPr/>
              <a:t>1/24/2017</a:t>
            </a:fld>
            <a:endParaRPr lang="en-US"/>
          </a:p>
        </p:txBody>
      </p:sp>
      <p:sp>
        <p:nvSpPr>
          <p:cNvPr id="4" name="Footer Placeholder 3"/>
          <p:cNvSpPr>
            <a:spLocks noGrp="1"/>
          </p:cNvSpPr>
          <p:nvPr>
            <p:ph type="ftr" sz="quarter" idx="11"/>
          </p:nvPr>
        </p:nvSpPr>
        <p:spPr/>
        <p:txBody>
          <a:bodyPr/>
          <a:lstStyle/>
          <a:p>
            <a:r>
              <a:rPr lang="en-US"/>
              <a:t>Copyright 2014 - The American Legion</a:t>
            </a:r>
          </a:p>
        </p:txBody>
      </p:sp>
      <p:sp>
        <p:nvSpPr>
          <p:cNvPr id="5" name="Slide Number Placeholder 4"/>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199406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53650-93E1-483E-9384-335E2DEB1190}" type="datetime1">
              <a:rPr lang="en-US" smtClean="0"/>
              <a:pPr/>
              <a:t>1/24/2017</a:t>
            </a:fld>
            <a:endParaRPr lang="en-US"/>
          </a:p>
        </p:txBody>
      </p:sp>
      <p:sp>
        <p:nvSpPr>
          <p:cNvPr id="3" name="Footer Placeholder 2"/>
          <p:cNvSpPr>
            <a:spLocks noGrp="1"/>
          </p:cNvSpPr>
          <p:nvPr>
            <p:ph type="ftr" sz="quarter" idx="11"/>
          </p:nvPr>
        </p:nvSpPr>
        <p:spPr/>
        <p:txBody>
          <a:bodyPr/>
          <a:lstStyle/>
          <a:p>
            <a:r>
              <a:rPr lang="en-US"/>
              <a:t>Copyright 2014 - The American Legion</a:t>
            </a:r>
          </a:p>
        </p:txBody>
      </p:sp>
      <p:sp>
        <p:nvSpPr>
          <p:cNvPr id="4" name="Slide Number Placeholder 3"/>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274528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FBB5FD-9F15-4011-BD45-60C265CE0EDB}" type="datetime1">
              <a:rPr lang="en-US" smtClean="0"/>
              <a:pPr/>
              <a:t>1/24/2017</a:t>
            </a:fld>
            <a:endParaRPr lang="en-US"/>
          </a:p>
        </p:txBody>
      </p:sp>
      <p:sp>
        <p:nvSpPr>
          <p:cNvPr id="6" name="Footer Placeholder 5"/>
          <p:cNvSpPr>
            <a:spLocks noGrp="1"/>
          </p:cNvSpPr>
          <p:nvPr>
            <p:ph type="ftr" sz="quarter" idx="11"/>
          </p:nvPr>
        </p:nvSpPr>
        <p:spPr/>
        <p:txBody>
          <a:bodyPr/>
          <a:lstStyle/>
          <a:p>
            <a:r>
              <a:rPr lang="en-US"/>
              <a:t>Copyright 2014 - The American Legion</a:t>
            </a:r>
          </a:p>
        </p:txBody>
      </p:sp>
      <p:sp>
        <p:nvSpPr>
          <p:cNvPr id="7" name="Slide Number Placeholder 6"/>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177321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8757E-143B-40C2-ACA7-F3FFA346C1DA}" type="datetime1">
              <a:rPr lang="en-US" smtClean="0"/>
              <a:pPr/>
              <a:t>1/24/2017</a:t>
            </a:fld>
            <a:endParaRPr lang="en-US"/>
          </a:p>
        </p:txBody>
      </p:sp>
      <p:sp>
        <p:nvSpPr>
          <p:cNvPr id="6" name="Footer Placeholder 5"/>
          <p:cNvSpPr>
            <a:spLocks noGrp="1"/>
          </p:cNvSpPr>
          <p:nvPr>
            <p:ph type="ftr" sz="quarter" idx="11"/>
          </p:nvPr>
        </p:nvSpPr>
        <p:spPr/>
        <p:txBody>
          <a:bodyPr/>
          <a:lstStyle/>
          <a:p>
            <a:r>
              <a:rPr lang="en-US"/>
              <a:t>Copyright 2014 - The American Legion</a:t>
            </a:r>
          </a:p>
        </p:txBody>
      </p:sp>
      <p:sp>
        <p:nvSpPr>
          <p:cNvPr id="7" name="Slide Number Placeholder 6"/>
          <p:cNvSpPr>
            <a:spLocks noGrp="1"/>
          </p:cNvSpPr>
          <p:nvPr>
            <p:ph type="sldNum" sz="quarter" idx="12"/>
          </p:nvPr>
        </p:nvSpPr>
        <p:spPr/>
        <p:txBody>
          <a:bodyPr/>
          <a:lstStyle/>
          <a:p>
            <a:fld id="{FDEA05E4-6FF2-4A49-BB47-BBE13345992F}" type="slidenum">
              <a:rPr lang="en-US" smtClean="0"/>
              <a:pPr/>
              <a:t>‹#›</a:t>
            </a:fld>
            <a:endParaRPr lang="en-US"/>
          </a:p>
        </p:txBody>
      </p:sp>
    </p:spTree>
    <p:extLst>
      <p:ext uri="{BB962C8B-B14F-4D97-AF65-F5344CB8AC3E}">
        <p14:creationId xmlns:p14="http://schemas.microsoft.com/office/powerpoint/2010/main" val="393700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6F723-419C-4FB8-AF6E-3F7982E20D5B}" type="datetime1">
              <a:rPr lang="en-US" smtClean="0"/>
              <a:pPr/>
              <a:t>1/24/2017</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2014 - The American Legion</a:t>
            </a: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A05E4-6FF2-4A49-BB47-BBE13345992F}" type="slidenum">
              <a:rPr lang="en-US" smtClean="0"/>
              <a:pPr/>
              <a:t>‹#›</a:t>
            </a:fld>
            <a:endParaRPr lang="en-US"/>
          </a:p>
        </p:txBody>
      </p:sp>
      <p:sp>
        <p:nvSpPr>
          <p:cNvPr id="7" name="Rectangle 6"/>
          <p:cNvSpPr/>
          <p:nvPr userDrawn="1"/>
        </p:nvSpPr>
        <p:spPr>
          <a:xfrm>
            <a:off x="194735" y="262467"/>
            <a:ext cx="11751735" cy="64008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101669" y="6429378"/>
            <a:ext cx="2871259" cy="40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b="1" dirty="0">
                <a:solidFill>
                  <a:srgbClr val="002060"/>
                </a:solidFill>
              </a:rPr>
              <a:t>Department Strategic</a:t>
            </a:r>
            <a:r>
              <a:rPr lang="en-US" sz="1051" b="1" baseline="0" dirty="0">
                <a:solidFill>
                  <a:srgbClr val="002060"/>
                </a:solidFill>
              </a:rPr>
              <a:t> Membership Plan 2016</a:t>
            </a:r>
            <a:endParaRPr lang="en-US" sz="1051" b="1" dirty="0">
              <a:solidFill>
                <a:srgbClr val="002060"/>
              </a:solidFill>
            </a:endParaRPr>
          </a:p>
        </p:txBody>
      </p:sp>
      <p:sp>
        <p:nvSpPr>
          <p:cNvPr id="10" name="Rectangle 9"/>
          <p:cNvSpPr/>
          <p:nvPr userDrawn="1"/>
        </p:nvSpPr>
        <p:spPr>
          <a:xfrm>
            <a:off x="168277" y="83084"/>
            <a:ext cx="1668993" cy="619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735" y="35987"/>
            <a:ext cx="1456543" cy="541867"/>
          </a:xfrm>
          <a:prstGeom prst="rect">
            <a:avLst/>
          </a:prstGeom>
          <a:solidFill>
            <a:schemeClr val="bg1"/>
          </a:solidFill>
        </p:spPr>
      </p:pic>
      <p:pic>
        <p:nvPicPr>
          <p:cNvPr id="12" name="Picture 11"/>
          <p:cNvPicPr>
            <a:picLocks noChangeAspect="1"/>
          </p:cNvPicPr>
          <p:nvPr userDrawn="1"/>
        </p:nvPicPr>
        <p:blipFill>
          <a:blip r:embed="rId14" cstate="print"/>
          <a:stretch>
            <a:fillRect/>
          </a:stretch>
        </p:blipFill>
        <p:spPr>
          <a:xfrm>
            <a:off x="3075170" y="280143"/>
            <a:ext cx="6041660" cy="6297714"/>
          </a:xfrm>
          <a:prstGeom prst="rect">
            <a:avLst/>
          </a:prstGeom>
        </p:spPr>
      </p:pic>
    </p:spTree>
    <p:extLst>
      <p:ext uri="{BB962C8B-B14F-4D97-AF65-F5344CB8AC3E}">
        <p14:creationId xmlns:p14="http://schemas.microsoft.com/office/powerpoint/2010/main" val="234313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Mid-Winter Conference</a:t>
            </a:r>
            <a:br>
              <a:rPr lang="en-US" dirty="0"/>
            </a:br>
            <a:r>
              <a:rPr lang="en-US" dirty="0"/>
              <a:t>How to Run a Meeting</a:t>
            </a:r>
          </a:p>
        </p:txBody>
      </p:sp>
      <p:sp>
        <p:nvSpPr>
          <p:cNvPr id="3" name="Subtitle 2"/>
          <p:cNvSpPr>
            <a:spLocks noGrp="1"/>
          </p:cNvSpPr>
          <p:nvPr>
            <p:ph type="subTitle" idx="1"/>
          </p:nvPr>
        </p:nvSpPr>
        <p:spPr/>
        <p:txBody>
          <a:bodyPr/>
          <a:lstStyle/>
          <a:p>
            <a:r>
              <a:rPr lang="en-US" dirty="0"/>
              <a:t>21 January 2016</a:t>
            </a:r>
          </a:p>
        </p:txBody>
      </p:sp>
    </p:spTree>
    <p:extLst>
      <p:ext uri="{BB962C8B-B14F-4D97-AF65-F5344CB8AC3E}">
        <p14:creationId xmlns:p14="http://schemas.microsoft.com/office/powerpoint/2010/main" val="292971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POW/MIA Ceremony</a:t>
            </a:r>
          </a:p>
        </p:txBody>
      </p:sp>
      <p:sp>
        <p:nvSpPr>
          <p:cNvPr id="3" name="Content Placeholder 2"/>
          <p:cNvSpPr>
            <a:spLocks noGrp="1"/>
          </p:cNvSpPr>
          <p:nvPr>
            <p:ph idx="1"/>
          </p:nvPr>
        </p:nvSpPr>
        <p:spPr/>
        <p:txBody>
          <a:bodyPr/>
          <a:lstStyle/>
          <a:p>
            <a:r>
              <a:rPr lang="en-US" dirty="0"/>
              <a:t>Members should remain uncovered; optional for women</a:t>
            </a:r>
          </a:p>
          <a:p>
            <a:r>
              <a:rPr lang="en-US" dirty="0"/>
              <a:t>Solemn ceremony to remember those who did not come home</a:t>
            </a:r>
          </a:p>
          <a:p>
            <a:r>
              <a:rPr lang="en-US" dirty="0"/>
              <a:t>Members should be facing the POW/MIA chair/flag</a:t>
            </a:r>
          </a:p>
        </p:txBody>
      </p:sp>
      <p:sp>
        <p:nvSpPr>
          <p:cNvPr id="4" name="Rectangle 3"/>
          <p:cNvSpPr/>
          <p:nvPr/>
        </p:nvSpPr>
        <p:spPr>
          <a:xfrm>
            <a:off x="9195758" y="6469811"/>
            <a:ext cx="2674189" cy="388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208362" cy="57797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Pledge of Allegiance</a:t>
            </a:r>
          </a:p>
        </p:txBody>
      </p:sp>
      <p:sp>
        <p:nvSpPr>
          <p:cNvPr id="3" name="Content Placeholder 2"/>
          <p:cNvSpPr>
            <a:spLocks noGrp="1"/>
          </p:cNvSpPr>
          <p:nvPr>
            <p:ph idx="1"/>
          </p:nvPr>
        </p:nvSpPr>
        <p:spPr/>
        <p:txBody>
          <a:bodyPr/>
          <a:lstStyle/>
          <a:p>
            <a:r>
              <a:rPr lang="en-US" dirty="0"/>
              <a:t>Members remain uncovered; optional for women</a:t>
            </a:r>
          </a:p>
          <a:p>
            <a:r>
              <a:rPr lang="en-US" dirty="0"/>
              <a:t>Salute or place hand over heart</a:t>
            </a:r>
          </a:p>
          <a:p>
            <a:r>
              <a:rPr lang="en-US" dirty="0"/>
              <a:t>Members face the flag</a:t>
            </a:r>
          </a:p>
        </p:txBody>
      </p:sp>
      <p:sp>
        <p:nvSpPr>
          <p:cNvPr id="4" name="Rectangle 3"/>
          <p:cNvSpPr/>
          <p:nvPr/>
        </p:nvSpPr>
        <p:spPr>
          <a:xfrm>
            <a:off x="9178506" y="6504317"/>
            <a:ext cx="2708694"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9" y="6280030"/>
            <a:ext cx="2001328" cy="57797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Preamble</a:t>
            </a:r>
          </a:p>
        </p:txBody>
      </p:sp>
      <p:sp>
        <p:nvSpPr>
          <p:cNvPr id="3" name="Content Placeholder 2"/>
          <p:cNvSpPr>
            <a:spLocks noGrp="1"/>
          </p:cNvSpPr>
          <p:nvPr>
            <p:ph idx="1"/>
          </p:nvPr>
        </p:nvSpPr>
        <p:spPr/>
        <p:txBody>
          <a:bodyPr/>
          <a:lstStyle/>
          <a:p>
            <a:r>
              <a:rPr lang="en-US" dirty="0"/>
              <a:t>Why is it important?</a:t>
            </a:r>
          </a:p>
          <a:p>
            <a:pPr lvl="1"/>
            <a:r>
              <a:rPr lang="en-US" dirty="0"/>
              <a:t>Reminds members of responsibilities and purpose of the American Legion</a:t>
            </a:r>
          </a:p>
          <a:p>
            <a:pPr lvl="1"/>
            <a:r>
              <a:rPr lang="en-US" dirty="0"/>
              <a:t>Sets the appropriate tone for the meeting</a:t>
            </a:r>
          </a:p>
          <a:p>
            <a:pPr lvl="1"/>
            <a:endParaRPr lang="en-US" dirty="0"/>
          </a:p>
        </p:txBody>
      </p:sp>
      <p:sp>
        <p:nvSpPr>
          <p:cNvPr id="4" name="Rectangle 3"/>
          <p:cNvSpPr/>
          <p:nvPr/>
        </p:nvSpPr>
        <p:spPr>
          <a:xfrm>
            <a:off x="9195758" y="6521570"/>
            <a:ext cx="2674189" cy="33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Reading of the Minutes</a:t>
            </a:r>
          </a:p>
        </p:txBody>
      </p:sp>
      <p:sp>
        <p:nvSpPr>
          <p:cNvPr id="3" name="Content Placeholder 2"/>
          <p:cNvSpPr>
            <a:spLocks noGrp="1"/>
          </p:cNvSpPr>
          <p:nvPr>
            <p:ph idx="1"/>
          </p:nvPr>
        </p:nvSpPr>
        <p:spPr/>
        <p:txBody>
          <a:bodyPr/>
          <a:lstStyle/>
          <a:p>
            <a:r>
              <a:rPr lang="en-US" dirty="0"/>
              <a:t>Printed copies are useful</a:t>
            </a:r>
          </a:p>
          <a:p>
            <a:r>
              <a:rPr lang="en-US" dirty="0"/>
              <a:t>Motion/Second to accept with a vote; ensures that no one attending can say that they didn’t know or agree</a:t>
            </a:r>
          </a:p>
          <a:p>
            <a:r>
              <a:rPr lang="en-US" dirty="0"/>
              <a:t>File copy for review or questions</a:t>
            </a:r>
          </a:p>
        </p:txBody>
      </p:sp>
      <p:sp>
        <p:nvSpPr>
          <p:cNvPr id="4" name="Rectangle 3"/>
          <p:cNvSpPr/>
          <p:nvPr/>
        </p:nvSpPr>
        <p:spPr>
          <a:xfrm>
            <a:off x="9178506" y="6487064"/>
            <a:ext cx="2708694" cy="37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70340" cy="57797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Committee Reports</a:t>
            </a:r>
          </a:p>
        </p:txBody>
      </p:sp>
      <p:sp>
        <p:nvSpPr>
          <p:cNvPr id="3" name="Content Placeholder 2"/>
          <p:cNvSpPr>
            <a:spLocks noGrp="1"/>
          </p:cNvSpPr>
          <p:nvPr>
            <p:ph idx="1"/>
          </p:nvPr>
        </p:nvSpPr>
        <p:spPr/>
        <p:txBody>
          <a:bodyPr/>
          <a:lstStyle/>
          <a:p>
            <a:r>
              <a:rPr lang="en-US" dirty="0"/>
              <a:t>Finance Report – any discussion and filed for audit</a:t>
            </a:r>
          </a:p>
          <a:p>
            <a:r>
              <a:rPr lang="en-US" dirty="0"/>
              <a:t>Membership – update and voting on new members</a:t>
            </a:r>
          </a:p>
          <a:p>
            <a:r>
              <a:rPr lang="en-US" dirty="0"/>
              <a:t>Post Activities</a:t>
            </a:r>
          </a:p>
          <a:p>
            <a:r>
              <a:rPr lang="en-US" dirty="0"/>
              <a:t>Americanism</a:t>
            </a:r>
          </a:p>
          <a:p>
            <a:r>
              <a:rPr lang="en-US" dirty="0"/>
              <a:t>Canteen</a:t>
            </a:r>
          </a:p>
          <a:p>
            <a:r>
              <a:rPr lang="en-US" dirty="0"/>
              <a:t>Service Officer</a:t>
            </a:r>
          </a:p>
          <a:p>
            <a:r>
              <a:rPr lang="en-US" dirty="0"/>
              <a:t>Other</a:t>
            </a:r>
          </a:p>
        </p:txBody>
      </p:sp>
      <p:sp>
        <p:nvSpPr>
          <p:cNvPr id="4" name="Rectangle 3"/>
          <p:cNvSpPr/>
          <p:nvPr/>
        </p:nvSpPr>
        <p:spPr>
          <a:xfrm>
            <a:off x="9213011" y="6521570"/>
            <a:ext cx="2656936" cy="33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87592" cy="57797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Sick Call</a:t>
            </a:r>
          </a:p>
        </p:txBody>
      </p:sp>
      <p:sp>
        <p:nvSpPr>
          <p:cNvPr id="3" name="Content Placeholder 2"/>
          <p:cNvSpPr>
            <a:spLocks noGrp="1"/>
          </p:cNvSpPr>
          <p:nvPr>
            <p:ph idx="1"/>
          </p:nvPr>
        </p:nvSpPr>
        <p:spPr/>
        <p:txBody>
          <a:bodyPr/>
          <a:lstStyle/>
          <a:p>
            <a:r>
              <a:rPr lang="en-US" dirty="0"/>
              <a:t>It’s important to recognize members that are ill</a:t>
            </a:r>
          </a:p>
          <a:p>
            <a:r>
              <a:rPr lang="en-US" dirty="0"/>
              <a:t>Plans can be made for visits or cards</a:t>
            </a:r>
          </a:p>
        </p:txBody>
      </p:sp>
      <p:sp>
        <p:nvSpPr>
          <p:cNvPr id="4" name="Rectangle 3"/>
          <p:cNvSpPr/>
          <p:nvPr/>
        </p:nvSpPr>
        <p:spPr>
          <a:xfrm>
            <a:off x="9195758" y="6504317"/>
            <a:ext cx="2656936"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156604" cy="57797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Unfinished Business</a:t>
            </a:r>
          </a:p>
        </p:txBody>
      </p:sp>
      <p:sp>
        <p:nvSpPr>
          <p:cNvPr id="3" name="Content Placeholder 2"/>
          <p:cNvSpPr>
            <a:spLocks noGrp="1"/>
          </p:cNvSpPr>
          <p:nvPr>
            <p:ph idx="1"/>
          </p:nvPr>
        </p:nvSpPr>
        <p:spPr>
          <a:xfrm>
            <a:off x="838200" y="1690777"/>
            <a:ext cx="10515600" cy="4486186"/>
          </a:xfrm>
        </p:spPr>
        <p:txBody>
          <a:bodyPr/>
          <a:lstStyle/>
          <a:p>
            <a:r>
              <a:rPr lang="en-US" dirty="0"/>
              <a:t>This part of the agenda is to discuss items that were tabled in previous meeting or items where no decision was made</a:t>
            </a:r>
          </a:p>
          <a:p>
            <a:r>
              <a:rPr lang="en-US" dirty="0"/>
              <a:t>Adjutant should provide Unfinished Business items for agenda</a:t>
            </a:r>
          </a:p>
          <a:p>
            <a:r>
              <a:rPr lang="en-US" dirty="0"/>
              <a:t>This is not “Old Business”; that implies that you are revisiting past decisions</a:t>
            </a:r>
          </a:p>
          <a:p>
            <a:endParaRPr lang="en-US" dirty="0"/>
          </a:p>
          <a:p>
            <a:pPr lvl="1"/>
            <a:endParaRPr lang="en-US" dirty="0"/>
          </a:p>
          <a:p>
            <a:pPr lvl="1"/>
            <a:endParaRPr lang="en-US" dirty="0"/>
          </a:p>
        </p:txBody>
      </p:sp>
      <p:sp>
        <p:nvSpPr>
          <p:cNvPr id="4" name="Rectangle 3"/>
          <p:cNvSpPr/>
          <p:nvPr/>
        </p:nvSpPr>
        <p:spPr>
          <a:xfrm>
            <a:off x="9213011" y="6487064"/>
            <a:ext cx="2708695" cy="37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609826" y="6280030"/>
            <a:ext cx="1708031" cy="577970"/>
          </a:xfrm>
          <a:prstGeom prst="rect">
            <a:avLst/>
          </a:prstGeom>
          <a:noFill/>
          <a:ln w="9525">
            <a:noFill/>
            <a:miter lim="800000"/>
            <a:headEnd/>
            <a:tailEnd/>
          </a:ln>
        </p:spPr>
      </p:pic>
    </p:spTree>
    <p:extLst>
      <p:ext uri="{BB962C8B-B14F-4D97-AF65-F5344CB8AC3E}">
        <p14:creationId xmlns:p14="http://schemas.microsoft.com/office/powerpoint/2010/main" val="586495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Initiation of Candidates</a:t>
            </a:r>
          </a:p>
        </p:txBody>
      </p:sp>
      <p:sp>
        <p:nvSpPr>
          <p:cNvPr id="3" name="Content Placeholder 2"/>
          <p:cNvSpPr>
            <a:spLocks noGrp="1"/>
          </p:cNvSpPr>
          <p:nvPr>
            <p:ph idx="1"/>
          </p:nvPr>
        </p:nvSpPr>
        <p:spPr/>
        <p:txBody>
          <a:bodyPr/>
          <a:lstStyle/>
          <a:p>
            <a:r>
              <a:rPr lang="en-US" dirty="0"/>
              <a:t>Formalizes the membership process</a:t>
            </a:r>
          </a:p>
          <a:p>
            <a:r>
              <a:rPr lang="en-US" dirty="0"/>
              <a:t>Should be done at least once a year</a:t>
            </a:r>
          </a:p>
          <a:p>
            <a:r>
              <a:rPr lang="en-US" dirty="0"/>
              <a:t>Introduces the new member to the Post</a:t>
            </a:r>
          </a:p>
        </p:txBody>
      </p:sp>
      <p:sp>
        <p:nvSpPr>
          <p:cNvPr id="4" name="Rectangle 3"/>
          <p:cNvSpPr/>
          <p:nvPr/>
        </p:nvSpPr>
        <p:spPr>
          <a:xfrm>
            <a:off x="9161253" y="6504317"/>
            <a:ext cx="2674189"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191109" cy="57797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Business</a:t>
            </a:r>
          </a:p>
        </p:txBody>
      </p:sp>
      <p:sp>
        <p:nvSpPr>
          <p:cNvPr id="3" name="Content Placeholder 2"/>
          <p:cNvSpPr>
            <a:spLocks noGrp="1"/>
          </p:cNvSpPr>
          <p:nvPr>
            <p:ph idx="1"/>
          </p:nvPr>
        </p:nvSpPr>
        <p:spPr/>
        <p:txBody>
          <a:bodyPr/>
          <a:lstStyle/>
          <a:p>
            <a:r>
              <a:rPr lang="en-US" dirty="0"/>
              <a:t>New business to come before the membership that has not been discussed before</a:t>
            </a:r>
          </a:p>
          <a:p>
            <a:r>
              <a:rPr lang="en-US" dirty="0"/>
              <a:t>Needs a motion to approve</a:t>
            </a:r>
          </a:p>
          <a:p>
            <a:r>
              <a:rPr lang="en-US" dirty="0"/>
              <a:t>Ask officers before meeting if there is any new business to add to the agenda</a:t>
            </a:r>
          </a:p>
          <a:p>
            <a:r>
              <a:rPr lang="en-US" dirty="0"/>
              <a:t>Ask membership if there is any other new business to discuss</a:t>
            </a:r>
          </a:p>
          <a:p>
            <a:endParaRPr lang="en-US" dirty="0"/>
          </a:p>
        </p:txBody>
      </p:sp>
      <p:sp>
        <p:nvSpPr>
          <p:cNvPr id="4" name="Rectangle 3"/>
          <p:cNvSpPr/>
          <p:nvPr/>
        </p:nvSpPr>
        <p:spPr>
          <a:xfrm>
            <a:off x="9213011" y="6504317"/>
            <a:ext cx="2656936"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139351" cy="57797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Memorial to the Departed</a:t>
            </a:r>
          </a:p>
        </p:txBody>
      </p:sp>
      <p:sp>
        <p:nvSpPr>
          <p:cNvPr id="3" name="Content Placeholder 2"/>
          <p:cNvSpPr>
            <a:spLocks noGrp="1"/>
          </p:cNvSpPr>
          <p:nvPr>
            <p:ph idx="1"/>
          </p:nvPr>
        </p:nvSpPr>
        <p:spPr/>
        <p:txBody>
          <a:bodyPr/>
          <a:lstStyle/>
          <a:p>
            <a:r>
              <a:rPr lang="en-US" dirty="0"/>
              <a:t>Draping of charter ceremony – p.78 Officers Guide</a:t>
            </a:r>
          </a:p>
          <a:p>
            <a:r>
              <a:rPr lang="en-US" dirty="0"/>
              <a:t>Moment of silence</a:t>
            </a:r>
          </a:p>
          <a:p>
            <a:r>
              <a:rPr lang="en-US" dirty="0"/>
              <a:t>Other appropriate ceremony</a:t>
            </a:r>
          </a:p>
        </p:txBody>
      </p:sp>
      <p:sp>
        <p:nvSpPr>
          <p:cNvPr id="4" name="Rectangle 3"/>
          <p:cNvSpPr/>
          <p:nvPr/>
        </p:nvSpPr>
        <p:spPr>
          <a:xfrm>
            <a:off x="9178506" y="6469811"/>
            <a:ext cx="2691441" cy="388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53087" cy="57797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7917"/>
            <a:ext cx="10515600" cy="5159046"/>
          </a:xfrm>
        </p:spPr>
        <p:txBody>
          <a:bodyPr>
            <a:normAutofit/>
          </a:bodyPr>
          <a:lstStyle/>
          <a:p>
            <a:pPr>
              <a:buNone/>
            </a:pPr>
            <a:r>
              <a:rPr lang="en-US" sz="3600" dirty="0"/>
              <a:t>Agenda</a:t>
            </a:r>
          </a:p>
          <a:p>
            <a:pPr lvl="1"/>
            <a:r>
              <a:rPr lang="en-US" sz="3600" dirty="0"/>
              <a:t>What is the mission of your meeting?</a:t>
            </a:r>
          </a:p>
          <a:p>
            <a:pPr lvl="1"/>
            <a:r>
              <a:rPr lang="en-US" sz="3600" dirty="0"/>
              <a:t>The Meeting Room</a:t>
            </a:r>
          </a:p>
          <a:p>
            <a:pPr lvl="1"/>
            <a:r>
              <a:rPr lang="en-US" sz="3600" dirty="0"/>
              <a:t>Commander’s Role</a:t>
            </a:r>
          </a:p>
          <a:p>
            <a:pPr lvl="1"/>
            <a:r>
              <a:rPr lang="en-US" sz="3600" dirty="0"/>
              <a:t>The Agenda</a:t>
            </a:r>
          </a:p>
          <a:p>
            <a:pPr lvl="1"/>
            <a:r>
              <a:rPr lang="en-US" sz="3600" dirty="0"/>
              <a:t>Ceremony</a:t>
            </a:r>
          </a:p>
          <a:p>
            <a:pPr lvl="1"/>
            <a:r>
              <a:rPr lang="en-US" sz="3600" dirty="0"/>
              <a:t>Business</a:t>
            </a:r>
          </a:p>
          <a:p>
            <a:pPr lvl="1"/>
            <a:r>
              <a:rPr lang="en-US" sz="3600" dirty="0"/>
              <a:t>Break</a:t>
            </a:r>
          </a:p>
          <a:p>
            <a:pPr lvl="1"/>
            <a:r>
              <a:rPr lang="en-US" sz="3600" dirty="0"/>
              <a:t>Conflict Resolution</a:t>
            </a:r>
          </a:p>
        </p:txBody>
      </p:sp>
      <p:sp>
        <p:nvSpPr>
          <p:cNvPr id="4" name="Rectangle 3"/>
          <p:cNvSpPr/>
          <p:nvPr/>
        </p:nvSpPr>
        <p:spPr>
          <a:xfrm>
            <a:off x="9195758" y="6504317"/>
            <a:ext cx="2743200"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print"/>
          <a:srcRect/>
          <a:stretch>
            <a:fillRect/>
          </a:stretch>
        </p:blipFill>
        <p:spPr bwMode="auto">
          <a:xfrm>
            <a:off x="9644332" y="6280030"/>
            <a:ext cx="1673525" cy="57797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Good of the American Legion</a:t>
            </a:r>
          </a:p>
        </p:txBody>
      </p:sp>
      <p:sp>
        <p:nvSpPr>
          <p:cNvPr id="3" name="Content Placeholder 2"/>
          <p:cNvSpPr>
            <a:spLocks noGrp="1"/>
          </p:cNvSpPr>
          <p:nvPr>
            <p:ph idx="1"/>
          </p:nvPr>
        </p:nvSpPr>
        <p:spPr/>
        <p:txBody>
          <a:bodyPr/>
          <a:lstStyle/>
          <a:p>
            <a:r>
              <a:rPr lang="en-US" dirty="0"/>
              <a:t>Suggestions that don’t require a motion</a:t>
            </a:r>
          </a:p>
          <a:p>
            <a:r>
              <a:rPr lang="en-US" dirty="0"/>
              <a:t>Announcements</a:t>
            </a:r>
          </a:p>
        </p:txBody>
      </p:sp>
      <p:sp>
        <p:nvSpPr>
          <p:cNvPr id="4" name="Rectangle 3"/>
          <p:cNvSpPr/>
          <p:nvPr/>
        </p:nvSpPr>
        <p:spPr>
          <a:xfrm>
            <a:off x="9161253" y="6504317"/>
            <a:ext cx="2708694"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35834" cy="57797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Closing</a:t>
            </a:r>
          </a:p>
        </p:txBody>
      </p:sp>
      <p:sp>
        <p:nvSpPr>
          <p:cNvPr id="3" name="Content Placeholder 2"/>
          <p:cNvSpPr>
            <a:spLocks noGrp="1"/>
          </p:cNvSpPr>
          <p:nvPr>
            <p:ph idx="1"/>
          </p:nvPr>
        </p:nvSpPr>
        <p:spPr/>
        <p:txBody>
          <a:bodyPr/>
          <a:lstStyle/>
          <a:p>
            <a:r>
              <a:rPr lang="en-US" dirty="0"/>
              <a:t>Ask if there is any further business to come before the meeting; ensures all members have a voice</a:t>
            </a:r>
          </a:p>
          <a:p>
            <a:endParaRPr lang="en-US" dirty="0"/>
          </a:p>
        </p:txBody>
      </p:sp>
      <p:sp>
        <p:nvSpPr>
          <p:cNvPr id="4" name="Rectangle 3"/>
          <p:cNvSpPr/>
          <p:nvPr/>
        </p:nvSpPr>
        <p:spPr>
          <a:xfrm>
            <a:off x="9230264" y="6487064"/>
            <a:ext cx="2674189" cy="37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1932317" cy="57797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a:xfrm>
            <a:off x="661359" y="1582951"/>
            <a:ext cx="10972800" cy="4525963"/>
          </a:xfrm>
        </p:spPr>
        <p:txBody>
          <a:bodyPr/>
          <a:lstStyle/>
          <a:p>
            <a:r>
              <a:rPr lang="en-US" dirty="0"/>
              <a:t>Post Officers - Manual  of Ceremonies and How to Run a Meeting documents available on ohiolegion.com/forms</a:t>
            </a:r>
          </a:p>
          <a:p>
            <a:endParaRPr lang="en-US" dirty="0"/>
          </a:p>
          <a:p>
            <a:endParaRPr lang="en-US" dirty="0"/>
          </a:p>
          <a:p>
            <a:r>
              <a:rPr lang="en-US" dirty="0"/>
              <a:t>You’re probably thinking, this is great, but how do I deal with conflicts during the meeting?</a:t>
            </a:r>
          </a:p>
        </p:txBody>
      </p:sp>
      <p:sp>
        <p:nvSpPr>
          <p:cNvPr id="4" name="Rectangle 3"/>
          <p:cNvSpPr/>
          <p:nvPr/>
        </p:nvSpPr>
        <p:spPr>
          <a:xfrm>
            <a:off x="9195758" y="6469811"/>
            <a:ext cx="2708695" cy="388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Break</a:t>
            </a:r>
          </a:p>
        </p:txBody>
      </p:sp>
      <p:sp>
        <p:nvSpPr>
          <p:cNvPr id="4" name="Rectangle 3"/>
          <p:cNvSpPr/>
          <p:nvPr/>
        </p:nvSpPr>
        <p:spPr>
          <a:xfrm>
            <a:off x="9205784" y="6524368"/>
            <a:ext cx="2644346" cy="333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Conflict Management</a:t>
            </a:r>
          </a:p>
        </p:txBody>
      </p:sp>
      <p:sp>
        <p:nvSpPr>
          <p:cNvPr id="4" name="Rectangle 3"/>
          <p:cNvSpPr/>
          <p:nvPr/>
        </p:nvSpPr>
        <p:spPr>
          <a:xfrm>
            <a:off x="9193427" y="6512011"/>
            <a:ext cx="2669059" cy="3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a:latin typeface="Calibri" pitchFamily="34" charset="0"/>
                <a:cs typeface="Calibri" pitchFamily="34" charset="0"/>
              </a:rPr>
              <a:t>Learning Objectives</a:t>
            </a:r>
          </a:p>
        </p:txBody>
      </p:sp>
      <p:sp>
        <p:nvSpPr>
          <p:cNvPr id="13315" name="Content Placeholder 2"/>
          <p:cNvSpPr>
            <a:spLocks noGrp="1"/>
          </p:cNvSpPr>
          <p:nvPr>
            <p:ph sz="quarter" idx="1"/>
          </p:nvPr>
        </p:nvSpPr>
        <p:spPr>
          <a:xfrm>
            <a:off x="402167" y="1527175"/>
            <a:ext cx="11338984" cy="4572000"/>
          </a:xfrm>
        </p:spPr>
        <p:txBody>
          <a:bodyPr>
            <a:normAutofit/>
          </a:bodyPr>
          <a:lstStyle/>
          <a:p>
            <a:pPr algn="ctr">
              <a:lnSpc>
                <a:spcPct val="90000"/>
              </a:lnSpc>
              <a:buFontTx/>
              <a:buNone/>
            </a:pPr>
            <a:endParaRPr lang="en-US" sz="2400" dirty="0"/>
          </a:p>
          <a:p>
            <a:pPr>
              <a:lnSpc>
                <a:spcPct val="90000"/>
              </a:lnSpc>
              <a:buFontTx/>
              <a:buChar char="•"/>
            </a:pPr>
            <a:r>
              <a:rPr lang="en-US" sz="2800" dirty="0">
                <a:latin typeface="Calibri" pitchFamily="34" charset="0"/>
                <a:ea typeface="Calibri" pitchFamily="34" charset="0"/>
                <a:cs typeface="Calibri" pitchFamily="34" charset="0"/>
              </a:rPr>
              <a:t>Understand the fundamental concepts of conflict management </a:t>
            </a:r>
          </a:p>
          <a:p>
            <a:pPr>
              <a:lnSpc>
                <a:spcPct val="90000"/>
              </a:lnSpc>
              <a:buFontTx/>
              <a:buChar char="•"/>
            </a:pPr>
            <a:endParaRPr lang="en-US" sz="2800" dirty="0">
              <a:latin typeface="Calibri" pitchFamily="34" charset="0"/>
              <a:ea typeface="Calibri" pitchFamily="34" charset="0"/>
              <a:cs typeface="Calibri" pitchFamily="34" charset="0"/>
            </a:endParaRPr>
          </a:p>
          <a:p>
            <a:pPr>
              <a:lnSpc>
                <a:spcPct val="90000"/>
              </a:lnSpc>
            </a:pPr>
            <a:r>
              <a:rPr lang="en-US" sz="2800" dirty="0">
                <a:latin typeface="Calibri" pitchFamily="34" charset="0"/>
                <a:ea typeface="Calibri" pitchFamily="34" charset="0"/>
                <a:cs typeface="Calibri" pitchFamily="34" charset="0"/>
              </a:rPr>
              <a:t>Acquire specific tactical approaches to conflict situations</a:t>
            </a:r>
          </a:p>
          <a:p>
            <a:endParaRPr lang="en-US" sz="2800" dirty="0">
              <a:latin typeface="Calibri" pitchFamily="34" charset="0"/>
              <a:ea typeface="Calibri" pitchFamily="34" charset="0"/>
              <a:cs typeface="Calibri" pitchFamily="34" charset="0"/>
            </a:endParaRPr>
          </a:p>
          <a:p>
            <a:r>
              <a:rPr lang="en-US" sz="2800" dirty="0">
                <a:latin typeface="Calibri" pitchFamily="34" charset="0"/>
                <a:ea typeface="Calibri" pitchFamily="34" charset="0"/>
                <a:cs typeface="Calibri" pitchFamily="34" charset="0"/>
              </a:rPr>
              <a:t>Apply that understanding to more effectively assess and manage two-party and multi-party conflicts </a:t>
            </a:r>
            <a:endParaRPr lang="en-US" sz="2400" dirty="0">
              <a:latin typeface="Calibri" pitchFamily="34" charset="0"/>
              <a:ea typeface="Calibri" pitchFamily="34" charset="0"/>
              <a:cs typeface="Calibri" pitchFamily="34" charset="0"/>
            </a:endParaRPr>
          </a:p>
          <a:p>
            <a:endParaRPr lang="en-US" sz="2400" dirty="0"/>
          </a:p>
        </p:txBody>
      </p:sp>
      <p:sp>
        <p:nvSpPr>
          <p:cNvPr id="4" name="Slide Number Placeholder 3"/>
          <p:cNvSpPr>
            <a:spLocks noGrp="1"/>
          </p:cNvSpPr>
          <p:nvPr>
            <p:ph type="sldNum" sz="quarter" idx="12"/>
          </p:nvPr>
        </p:nvSpPr>
        <p:spPr/>
        <p:txBody>
          <a:bodyPr/>
          <a:lstStyle/>
          <a:p>
            <a:pPr>
              <a:defRPr/>
            </a:pPr>
            <a:fld id="{A42B54DD-F5D9-483D-9D93-CF626B470FFF}" type="slidenum">
              <a:rPr lang="en-US" smtClean="0"/>
              <a:pPr>
                <a:defRPr/>
              </a:pPr>
              <a:t>25</a:t>
            </a:fld>
            <a:endParaRPr lang="en-US" dirty="0"/>
          </a:p>
        </p:txBody>
      </p:sp>
      <p:sp>
        <p:nvSpPr>
          <p:cNvPr id="5" name="Rectangle 4"/>
          <p:cNvSpPr/>
          <p:nvPr/>
        </p:nvSpPr>
        <p:spPr>
          <a:xfrm>
            <a:off x="9267568" y="6499654"/>
            <a:ext cx="2570205" cy="358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a:t>Conflict</a:t>
            </a:r>
          </a:p>
        </p:txBody>
      </p:sp>
      <p:sp>
        <p:nvSpPr>
          <p:cNvPr id="5123" name="Content Placeholder 2"/>
          <p:cNvSpPr>
            <a:spLocks noGrp="1"/>
          </p:cNvSpPr>
          <p:nvPr>
            <p:ph idx="4294967295"/>
          </p:nvPr>
        </p:nvSpPr>
        <p:spPr/>
        <p:txBody>
          <a:bodyPr/>
          <a:lstStyle/>
          <a:p>
            <a:pPr eaLnBrk="1" hangingPunct="1">
              <a:lnSpc>
                <a:spcPct val="80000"/>
              </a:lnSpc>
            </a:pPr>
            <a:r>
              <a:rPr lang="en-US" sz="2500" dirty="0"/>
              <a:t>to come into collision or disagreement; be contradictory, at variance, or in opposition; clash: </a:t>
            </a:r>
          </a:p>
          <a:p>
            <a:pPr eaLnBrk="1" hangingPunct="1">
              <a:lnSpc>
                <a:spcPct val="80000"/>
              </a:lnSpc>
            </a:pPr>
            <a:r>
              <a:rPr lang="en-US" sz="2500" dirty="0"/>
              <a:t>to fight or contend; do battle. </a:t>
            </a:r>
          </a:p>
          <a:p>
            <a:pPr eaLnBrk="1" hangingPunct="1">
              <a:lnSpc>
                <a:spcPct val="80000"/>
              </a:lnSpc>
            </a:pPr>
            <a:r>
              <a:rPr lang="en-US" sz="2500" dirty="0"/>
              <a:t>a fight, battle, or struggle, esp. a prolonged struggle; strife. </a:t>
            </a:r>
          </a:p>
          <a:p>
            <a:pPr eaLnBrk="1" hangingPunct="1">
              <a:lnSpc>
                <a:spcPct val="80000"/>
              </a:lnSpc>
            </a:pPr>
            <a:r>
              <a:rPr lang="en-US" sz="2500" dirty="0"/>
              <a:t>controversy; quarrel: conflicts between parties. 5. discord of action, feeling, or effect; antagonism or opposition, as of interests or principles: a conflict of ideas. </a:t>
            </a:r>
          </a:p>
          <a:p>
            <a:pPr eaLnBrk="1" hangingPunct="1">
              <a:lnSpc>
                <a:spcPct val="80000"/>
              </a:lnSpc>
            </a:pPr>
            <a:r>
              <a:rPr lang="en-US" sz="2500" dirty="0"/>
              <a:t>a striking together; collision.</a:t>
            </a:r>
          </a:p>
          <a:p>
            <a:pPr eaLnBrk="1" hangingPunct="1">
              <a:lnSpc>
                <a:spcPct val="80000"/>
              </a:lnSpc>
              <a:buFont typeface="Wingdings" pitchFamily="2" charset="2"/>
              <a:buNone/>
            </a:pPr>
            <a:endParaRPr lang="en-US" sz="2500" dirty="0"/>
          </a:p>
        </p:txBody>
      </p:sp>
      <p:sp>
        <p:nvSpPr>
          <p:cNvPr id="4" name="Rectangle 3"/>
          <p:cNvSpPr/>
          <p:nvPr/>
        </p:nvSpPr>
        <p:spPr>
          <a:xfrm>
            <a:off x="9242854" y="6499654"/>
            <a:ext cx="2557849" cy="358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402167" y="228601"/>
            <a:ext cx="11379200" cy="758825"/>
          </a:xfrm>
        </p:spPr>
        <p:txBody>
          <a:bodyPr/>
          <a:lstStyle/>
          <a:p>
            <a:pPr algn="ctr"/>
            <a:r>
              <a:rPr lang="en-US" sz="4400" b="1" dirty="0">
                <a:latin typeface="Calibri" pitchFamily="34" charset="0"/>
                <a:ea typeface="Calibri" pitchFamily="34" charset="0"/>
                <a:cs typeface="Calibri" pitchFamily="34" charset="0"/>
              </a:rPr>
              <a:t>CONFLICT  HAPPENS</a:t>
            </a:r>
          </a:p>
        </p:txBody>
      </p:sp>
      <p:sp>
        <p:nvSpPr>
          <p:cNvPr id="6" name="Content Placeholder 5"/>
          <p:cNvSpPr>
            <a:spLocks noGrp="1"/>
          </p:cNvSpPr>
          <p:nvPr>
            <p:ph sz="half" idx="1"/>
          </p:nvPr>
        </p:nvSpPr>
        <p:spPr>
          <a:xfrm>
            <a:off x="402166" y="1371600"/>
            <a:ext cx="10622391" cy="4681538"/>
          </a:xfrm>
        </p:spPr>
        <p:txBody>
          <a:bodyPr/>
          <a:lstStyle/>
          <a:p>
            <a:pPr marL="0" indent="0">
              <a:buFont typeface="Wingdings 2" pitchFamily="18" charset="2"/>
              <a:buNone/>
              <a:defRPr/>
            </a:pPr>
            <a:r>
              <a:rPr lang="en-US" sz="2800" dirty="0">
                <a:latin typeface="Calibri" pitchFamily="34" charset="0"/>
                <a:cs typeface="Calibri" pitchFamily="34" charset="0"/>
              </a:rPr>
              <a:t>Conflict is…</a:t>
            </a:r>
          </a:p>
          <a:p>
            <a:pPr>
              <a:buFont typeface="Arial" pitchFamily="34" charset="0"/>
              <a:buChar char="•"/>
              <a:defRPr/>
            </a:pPr>
            <a:r>
              <a:rPr lang="en-US" sz="2800" dirty="0">
                <a:latin typeface="Calibri" pitchFamily="34" charset="0"/>
                <a:cs typeface="Calibri" pitchFamily="34" charset="0"/>
              </a:rPr>
              <a:t>a normal,  inescapable part of life</a:t>
            </a:r>
          </a:p>
          <a:p>
            <a:pPr>
              <a:buFont typeface="Arial" pitchFamily="34" charset="0"/>
              <a:buChar char="•"/>
              <a:defRPr/>
            </a:pPr>
            <a:endParaRPr lang="en-US" sz="1200" dirty="0">
              <a:latin typeface="Calibri" pitchFamily="34" charset="0"/>
              <a:cs typeface="Calibri" pitchFamily="34" charset="0"/>
            </a:endParaRPr>
          </a:p>
          <a:p>
            <a:pPr>
              <a:buFont typeface="Arial" pitchFamily="34" charset="0"/>
              <a:buChar char="•"/>
              <a:defRPr/>
            </a:pPr>
            <a:r>
              <a:rPr lang="en-US" sz="2800" dirty="0">
                <a:latin typeface="Calibri" pitchFamily="34" charset="0"/>
                <a:cs typeface="Calibri" pitchFamily="34" charset="0"/>
              </a:rPr>
              <a:t>a periodic occurrence in any relationship</a:t>
            </a:r>
          </a:p>
          <a:p>
            <a:pPr>
              <a:buFont typeface="Arial" pitchFamily="34" charset="0"/>
              <a:buChar char="•"/>
              <a:defRPr/>
            </a:pPr>
            <a:endParaRPr lang="en-US" sz="1200" dirty="0">
              <a:latin typeface="Calibri" pitchFamily="34" charset="0"/>
              <a:cs typeface="Calibri" pitchFamily="34" charset="0"/>
            </a:endParaRPr>
          </a:p>
          <a:p>
            <a:pPr>
              <a:buFont typeface="Arial" pitchFamily="34" charset="0"/>
              <a:buChar char="•"/>
              <a:defRPr/>
            </a:pPr>
            <a:r>
              <a:rPr lang="en-US" sz="2800" dirty="0">
                <a:latin typeface="Calibri" pitchFamily="34" charset="0"/>
                <a:cs typeface="Calibri" pitchFamily="34" charset="0"/>
              </a:rPr>
              <a:t>an opportunity to understand opposing preferences and values</a:t>
            </a:r>
          </a:p>
          <a:p>
            <a:pPr>
              <a:buFont typeface="Arial" pitchFamily="34" charset="0"/>
              <a:buChar char="•"/>
              <a:defRPr/>
            </a:pPr>
            <a:endParaRPr lang="en-US" sz="1200" dirty="0">
              <a:latin typeface="Calibri" pitchFamily="34" charset="0"/>
              <a:cs typeface="Calibri" pitchFamily="34" charset="0"/>
            </a:endParaRPr>
          </a:p>
          <a:p>
            <a:pPr>
              <a:buFont typeface="Arial" pitchFamily="34" charset="0"/>
              <a:buChar char="•"/>
              <a:defRPr/>
            </a:pPr>
            <a:r>
              <a:rPr lang="en-US" sz="2800" dirty="0">
                <a:latin typeface="Calibri" pitchFamily="34" charset="0"/>
                <a:cs typeface="Calibri" pitchFamily="34" charset="0"/>
              </a:rPr>
              <a:t>ENERGY</a:t>
            </a:r>
          </a:p>
          <a:p>
            <a:pPr>
              <a:buFont typeface="Arial" pitchFamily="34" charset="0"/>
              <a:buChar char="•"/>
              <a:defRPr/>
            </a:pPr>
            <a:endParaRPr lang="en-US" dirty="0"/>
          </a:p>
          <a:p>
            <a:pPr>
              <a:buFont typeface="Arial" pitchFamily="34" charset="0"/>
              <a:buChar char="•"/>
              <a:defRPr/>
            </a:pPr>
            <a:endParaRPr lang="en-US" dirty="0"/>
          </a:p>
          <a:p>
            <a:pPr>
              <a:buFont typeface="Arial" pitchFamily="34" charset="0"/>
              <a:buChar char="•"/>
              <a:defRPr/>
            </a:pPr>
            <a:endParaRPr lang="en-US" dirty="0"/>
          </a:p>
          <a:p>
            <a:pPr>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A728323F-5ED4-4B0D-8526-B9273DE9B560}" type="slidenum">
              <a:rPr lang="en-US" smtClean="0"/>
              <a:pPr>
                <a:defRPr/>
              </a:pPr>
              <a:t>27</a:t>
            </a:fld>
            <a:endParaRPr lang="en-US" dirty="0"/>
          </a:p>
        </p:txBody>
      </p:sp>
      <p:sp>
        <p:nvSpPr>
          <p:cNvPr id="8" name="Rectangle 7"/>
          <p:cNvSpPr/>
          <p:nvPr/>
        </p:nvSpPr>
        <p:spPr>
          <a:xfrm>
            <a:off x="9205784" y="6425514"/>
            <a:ext cx="2669059" cy="432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2"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02167" y="228601"/>
            <a:ext cx="11379200" cy="758825"/>
          </a:xfrm>
        </p:spPr>
        <p:txBody>
          <a:bodyPr/>
          <a:lstStyle/>
          <a:p>
            <a:pPr algn="ctr" eaLnBrk="1" hangingPunct="1"/>
            <a:r>
              <a:rPr lang="en-US" sz="4400" b="1" dirty="0">
                <a:latin typeface="Calibri" pitchFamily="34" charset="0"/>
                <a:ea typeface="Calibri" pitchFamily="34" charset="0"/>
                <a:cs typeface="Calibri" pitchFamily="34" charset="0"/>
              </a:rPr>
              <a:t>Use cognitive conflict</a:t>
            </a:r>
          </a:p>
        </p:txBody>
      </p:sp>
      <p:sp>
        <p:nvSpPr>
          <p:cNvPr id="3" name="Content Placeholder 2"/>
          <p:cNvSpPr>
            <a:spLocks noGrp="1"/>
          </p:cNvSpPr>
          <p:nvPr>
            <p:ph sz="half" idx="1"/>
          </p:nvPr>
        </p:nvSpPr>
        <p:spPr>
          <a:xfrm>
            <a:off x="406399" y="1371600"/>
            <a:ext cx="10963215" cy="4681538"/>
          </a:xfrm>
        </p:spPr>
        <p:txBody>
          <a:bodyPr>
            <a:normAutofit/>
          </a:bodyPr>
          <a:lstStyle/>
          <a:p>
            <a:pPr marL="274320" indent="-274320" eaLnBrk="1" fontAlgn="auto" hangingPunct="1">
              <a:spcAft>
                <a:spcPts val="0"/>
              </a:spcAft>
              <a:buFont typeface="Wingdings 2"/>
              <a:buChar char=""/>
              <a:defRPr/>
            </a:pPr>
            <a:endParaRPr lang="en-US" dirty="0"/>
          </a:p>
          <a:p>
            <a:pPr marL="573088" indent="-285750" eaLnBrk="1" fontAlgn="auto" hangingPunct="1">
              <a:spcAft>
                <a:spcPts val="0"/>
              </a:spcAft>
              <a:defRPr/>
            </a:pPr>
            <a:r>
              <a:rPr lang="en-US" sz="2800" dirty="0">
                <a:latin typeface="Calibri" pitchFamily="34" charset="0"/>
                <a:cs typeface="Calibri" pitchFamily="34" charset="0"/>
              </a:rPr>
              <a:t>Disagreement about ideas and approaches</a:t>
            </a:r>
          </a:p>
          <a:p>
            <a:pPr indent="300038" eaLnBrk="1" fontAlgn="auto" hangingPunct="1">
              <a:spcAft>
                <a:spcPts val="0"/>
              </a:spcAft>
              <a:defRPr/>
            </a:pPr>
            <a:endParaRPr lang="en-US" sz="2800" dirty="0">
              <a:latin typeface="Calibri" pitchFamily="34" charset="0"/>
              <a:cs typeface="Calibri" pitchFamily="34" charset="0"/>
            </a:endParaRPr>
          </a:p>
          <a:p>
            <a:pPr marL="573088" indent="-285750" eaLnBrk="1" fontAlgn="auto" hangingPunct="1">
              <a:spcAft>
                <a:spcPts val="0"/>
              </a:spcAft>
              <a:defRPr/>
            </a:pPr>
            <a:r>
              <a:rPr lang="en-US" sz="2800" dirty="0">
                <a:latin typeface="Calibri" pitchFamily="34" charset="0"/>
                <a:cs typeface="Calibri" pitchFamily="34" charset="0"/>
              </a:rPr>
              <a:t>Issue focused, not personal </a:t>
            </a:r>
          </a:p>
          <a:p>
            <a:pPr marL="573088" indent="-285750" eaLnBrk="1" fontAlgn="auto" hangingPunct="1">
              <a:spcAft>
                <a:spcPts val="0"/>
              </a:spcAft>
              <a:defRPr/>
            </a:pPr>
            <a:endParaRPr lang="en-US" sz="2800" dirty="0">
              <a:latin typeface="Calibri" pitchFamily="34" charset="0"/>
              <a:cs typeface="Calibri" pitchFamily="34" charset="0"/>
            </a:endParaRPr>
          </a:p>
          <a:p>
            <a:pPr marL="573088" indent="-285750" eaLnBrk="1" fontAlgn="auto" hangingPunct="1">
              <a:spcAft>
                <a:spcPts val="0"/>
              </a:spcAft>
              <a:defRPr/>
            </a:pPr>
            <a:r>
              <a:rPr lang="en-US" sz="2800" dirty="0">
                <a:latin typeface="Calibri" pitchFamily="34" charset="0"/>
                <a:cs typeface="Calibri" pitchFamily="34" charset="0"/>
              </a:rPr>
              <a:t>Characteristic of high performing groups</a:t>
            </a:r>
          </a:p>
          <a:p>
            <a:pPr marL="573088" indent="-285750" eaLnBrk="1" fontAlgn="auto" hangingPunct="1">
              <a:spcAft>
                <a:spcPts val="0"/>
              </a:spcAft>
              <a:defRPr/>
            </a:pPr>
            <a:endParaRPr lang="en-US" dirty="0"/>
          </a:p>
          <a:p>
            <a:pPr marL="573088" indent="-285750" eaLnBrk="1" fontAlgn="auto" hangingPunct="1">
              <a:spcAft>
                <a:spcPts val="0"/>
              </a:spcAft>
              <a:buFont typeface="Wingdings 2" pitchFamily="18" charset="2"/>
              <a:buNone/>
              <a:defRPr/>
            </a:pPr>
            <a:endParaRPr lang="en-US" sz="1200" dirty="0"/>
          </a:p>
          <a:p>
            <a:pPr marL="573088" indent="-285750" eaLnBrk="1" fontAlgn="auto" hangingPunct="1">
              <a:spcAft>
                <a:spcPts val="0"/>
              </a:spcAft>
              <a:defRPr/>
            </a:pPr>
            <a:endParaRPr lang="en-US" dirty="0"/>
          </a:p>
          <a:p>
            <a:pPr marL="287338" indent="0" eaLnBrk="1" fontAlgn="auto" hangingPunct="1">
              <a:spcAft>
                <a:spcPts val="0"/>
              </a:spcAft>
              <a:buFont typeface="Wingdings 2" pitchFamily="18" charset="2"/>
              <a:buNone/>
              <a:defRPr/>
            </a:pPr>
            <a:endParaRPr lang="en-US" sz="1200" dirty="0"/>
          </a:p>
          <a:p>
            <a:pPr marL="573088" indent="-285750" eaLnBrk="1" fontAlgn="auto" hangingPunct="1">
              <a:spcAft>
                <a:spcPts val="0"/>
              </a:spcAft>
              <a:buFont typeface="Wingdings 2" pitchFamily="18" charset="2"/>
              <a:buNone/>
              <a:defRPr/>
            </a:pPr>
            <a:endParaRPr lang="en-US" sz="1200" dirty="0"/>
          </a:p>
        </p:txBody>
      </p:sp>
      <p:sp>
        <p:nvSpPr>
          <p:cNvPr id="7" name="Slide Number Placeholder 6"/>
          <p:cNvSpPr>
            <a:spLocks noGrp="1"/>
          </p:cNvSpPr>
          <p:nvPr>
            <p:ph type="sldNum" sz="quarter" idx="12"/>
          </p:nvPr>
        </p:nvSpPr>
        <p:spPr/>
        <p:txBody>
          <a:bodyPr/>
          <a:lstStyle/>
          <a:p>
            <a:pPr>
              <a:defRPr/>
            </a:pPr>
            <a:fld id="{61494117-95A2-4C22-A004-EDAB971B9106}" type="slidenum">
              <a:rPr lang="en-US"/>
              <a:pPr>
                <a:defRPr/>
              </a:pPr>
              <a:t>28</a:t>
            </a:fld>
            <a:endParaRPr lang="en-US" dirty="0"/>
          </a:p>
        </p:txBody>
      </p:sp>
      <p:sp>
        <p:nvSpPr>
          <p:cNvPr id="8" name="Rectangle 7"/>
          <p:cNvSpPr/>
          <p:nvPr/>
        </p:nvSpPr>
        <p:spPr>
          <a:xfrm>
            <a:off x="9193427" y="6474941"/>
            <a:ext cx="2730843" cy="38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402167" y="228601"/>
            <a:ext cx="11379200" cy="758825"/>
          </a:xfrm>
        </p:spPr>
        <p:txBody>
          <a:bodyPr/>
          <a:lstStyle/>
          <a:p>
            <a:pPr algn="ctr" eaLnBrk="1" hangingPunct="1"/>
            <a:r>
              <a:rPr lang="en-US" sz="4400" b="1" dirty="0">
                <a:solidFill>
                  <a:srgbClr val="C00000"/>
                </a:solidFill>
                <a:latin typeface="Calibri" pitchFamily="34" charset="0"/>
                <a:ea typeface="Calibri" pitchFamily="34" charset="0"/>
                <a:cs typeface="Calibri" pitchFamily="34" charset="0"/>
              </a:rPr>
              <a:t>Avoid</a:t>
            </a:r>
            <a:r>
              <a:rPr lang="en-US" sz="4400" b="1" dirty="0">
                <a:latin typeface="Calibri" pitchFamily="34" charset="0"/>
                <a:ea typeface="Calibri" pitchFamily="34" charset="0"/>
                <a:cs typeface="Calibri" pitchFamily="34" charset="0"/>
              </a:rPr>
              <a:t> Affective </a:t>
            </a:r>
            <a:r>
              <a:rPr lang="en-US" b="1" dirty="0">
                <a:latin typeface="Calibri" pitchFamily="34" charset="0"/>
                <a:ea typeface="Calibri" pitchFamily="34" charset="0"/>
                <a:cs typeface="Calibri" pitchFamily="34" charset="0"/>
              </a:rPr>
              <a:t>C</a:t>
            </a:r>
            <a:r>
              <a:rPr lang="en-US" sz="4400" b="1" dirty="0">
                <a:latin typeface="Calibri" pitchFamily="34" charset="0"/>
                <a:ea typeface="Calibri" pitchFamily="34" charset="0"/>
                <a:cs typeface="Calibri" pitchFamily="34" charset="0"/>
              </a:rPr>
              <a:t>onflict</a:t>
            </a:r>
          </a:p>
        </p:txBody>
      </p:sp>
      <p:sp>
        <p:nvSpPr>
          <p:cNvPr id="3" name="Slide Number Placeholder 2"/>
          <p:cNvSpPr>
            <a:spLocks noGrp="1"/>
          </p:cNvSpPr>
          <p:nvPr>
            <p:ph type="sldNum" sz="quarter" idx="12"/>
          </p:nvPr>
        </p:nvSpPr>
        <p:spPr/>
        <p:txBody>
          <a:bodyPr/>
          <a:lstStyle/>
          <a:p>
            <a:pPr>
              <a:defRPr/>
            </a:pPr>
            <a:fld id="{BDE1EC6C-2DF7-4505-8FD5-AD38BF0C1748}" type="slidenum">
              <a:rPr lang="en-US"/>
              <a:pPr>
                <a:defRPr/>
              </a:pPr>
              <a:t>29</a:t>
            </a:fld>
            <a:endParaRPr lang="en-US" dirty="0"/>
          </a:p>
        </p:txBody>
      </p:sp>
      <p:sp>
        <p:nvSpPr>
          <p:cNvPr id="7" name="Content Placeholder 6"/>
          <p:cNvSpPr>
            <a:spLocks noGrp="1"/>
          </p:cNvSpPr>
          <p:nvPr>
            <p:ph sz="half" idx="2"/>
          </p:nvPr>
        </p:nvSpPr>
        <p:spPr>
          <a:xfrm>
            <a:off x="517585" y="1371600"/>
            <a:ext cx="11268016" cy="4681538"/>
          </a:xfrm>
        </p:spPr>
        <p:txBody>
          <a:bodyPr>
            <a:normAutofit/>
          </a:bodyPr>
          <a:lstStyle/>
          <a:p>
            <a:pPr marL="274320" indent="-274320" eaLnBrk="1" fontAlgn="auto" hangingPunct="1">
              <a:spcAft>
                <a:spcPts val="0"/>
              </a:spcAft>
              <a:buFont typeface="Wingdings 2"/>
              <a:buChar char=""/>
              <a:defRPr/>
            </a:pPr>
            <a:endParaRPr lang="en-US" dirty="0"/>
          </a:p>
          <a:p>
            <a:pPr marL="573088" indent="-285750" eaLnBrk="1" fontAlgn="auto" hangingPunct="1">
              <a:spcAft>
                <a:spcPts val="0"/>
              </a:spcAft>
              <a:tabLst>
                <a:tab pos="573088" algn="l"/>
              </a:tabLst>
              <a:defRPr/>
            </a:pPr>
            <a:endParaRPr lang="en-US" sz="2800" dirty="0">
              <a:latin typeface="Calibri" pitchFamily="34" charset="0"/>
              <a:cs typeface="Calibri" pitchFamily="34" charset="0"/>
            </a:endParaRPr>
          </a:p>
          <a:p>
            <a:pPr marL="573088" indent="-285750" eaLnBrk="1" fontAlgn="auto" hangingPunct="1">
              <a:spcAft>
                <a:spcPts val="0"/>
              </a:spcAft>
              <a:tabLst>
                <a:tab pos="573088" algn="l"/>
              </a:tabLst>
              <a:defRPr/>
            </a:pPr>
            <a:r>
              <a:rPr lang="en-US" sz="3000" dirty="0">
                <a:latin typeface="Calibri" pitchFamily="34" charset="0"/>
                <a:cs typeface="Calibri" pitchFamily="34" charset="0"/>
              </a:rPr>
              <a:t>Personal antagonism fueled by differences of  opinion</a:t>
            </a:r>
          </a:p>
          <a:p>
            <a:pPr marL="573088" indent="-285750" eaLnBrk="1" fontAlgn="auto" hangingPunct="1">
              <a:spcAft>
                <a:spcPts val="0"/>
              </a:spcAft>
              <a:tabLst>
                <a:tab pos="573088" algn="l"/>
              </a:tabLst>
              <a:defRPr/>
            </a:pPr>
            <a:endParaRPr lang="en-US" sz="2800" dirty="0">
              <a:latin typeface="Calibri" pitchFamily="34" charset="0"/>
              <a:cs typeface="Calibri" pitchFamily="34" charset="0"/>
            </a:endParaRPr>
          </a:p>
          <a:p>
            <a:pPr marL="573088" indent="-285750" eaLnBrk="1" fontAlgn="auto" hangingPunct="1">
              <a:spcAft>
                <a:spcPts val="0"/>
              </a:spcAft>
              <a:tabLst>
                <a:tab pos="573088" algn="l"/>
              </a:tabLst>
              <a:defRPr/>
            </a:pPr>
            <a:r>
              <a:rPr lang="en-US" sz="3000" dirty="0">
                <a:latin typeface="Calibri" pitchFamily="34" charset="0"/>
                <a:cs typeface="Calibri" pitchFamily="34" charset="0"/>
              </a:rPr>
              <a:t>Destructive to group performance and cohesion</a:t>
            </a:r>
          </a:p>
        </p:txBody>
      </p:sp>
      <p:sp>
        <p:nvSpPr>
          <p:cNvPr id="8" name="Rectangle 7"/>
          <p:cNvSpPr/>
          <p:nvPr/>
        </p:nvSpPr>
        <p:spPr>
          <a:xfrm>
            <a:off x="9181070" y="6400800"/>
            <a:ext cx="2669060" cy="308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7917"/>
            <a:ext cx="10515600" cy="5159046"/>
          </a:xfrm>
        </p:spPr>
        <p:txBody>
          <a:bodyPr>
            <a:normAutofit/>
          </a:bodyPr>
          <a:lstStyle/>
          <a:p>
            <a:pPr lvl="1">
              <a:buNone/>
            </a:pPr>
            <a:endParaRPr lang="en-US" sz="3600" dirty="0"/>
          </a:p>
          <a:p>
            <a:pPr lvl="1">
              <a:buNone/>
            </a:pPr>
            <a:endParaRPr lang="en-US" sz="3600" dirty="0"/>
          </a:p>
          <a:p>
            <a:pPr lvl="1">
              <a:buNone/>
            </a:pPr>
            <a:r>
              <a:rPr lang="en-US" sz="3600" dirty="0"/>
              <a:t>What is the mission of your meeting?</a:t>
            </a:r>
          </a:p>
          <a:p>
            <a:pPr lvl="1"/>
            <a:r>
              <a:rPr lang="en-US" sz="3600" dirty="0"/>
              <a:t>Is the goal clear?</a:t>
            </a:r>
          </a:p>
          <a:p>
            <a:pPr lvl="1"/>
            <a:r>
              <a:rPr lang="en-US" sz="3600" dirty="0"/>
              <a:t>Meeting well run and succinct</a:t>
            </a:r>
          </a:p>
        </p:txBody>
      </p:sp>
      <p:sp>
        <p:nvSpPr>
          <p:cNvPr id="4" name="Rectangle 3"/>
          <p:cNvSpPr/>
          <p:nvPr/>
        </p:nvSpPr>
        <p:spPr>
          <a:xfrm>
            <a:off x="9195758" y="6504317"/>
            <a:ext cx="2743200"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print"/>
          <a:srcRect/>
          <a:stretch>
            <a:fillRect/>
          </a:stretch>
        </p:blipFill>
        <p:spPr bwMode="auto">
          <a:xfrm>
            <a:off x="9644332" y="6280030"/>
            <a:ext cx="1673525" cy="57797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a:defRPr/>
            </a:pPr>
            <a:r>
              <a:rPr lang="en-US" sz="4000" b="1" dirty="0">
                <a:latin typeface="Calibri" pitchFamily="34" charset="0"/>
                <a:cs typeface="Calibri" pitchFamily="34" charset="0"/>
              </a:rPr>
              <a:t>How can we keep conflict cognitive? </a:t>
            </a:r>
          </a:p>
        </p:txBody>
      </p:sp>
      <p:sp>
        <p:nvSpPr>
          <p:cNvPr id="25603" name="Content Placeholder 4"/>
          <p:cNvSpPr>
            <a:spLocks noGrp="1"/>
          </p:cNvSpPr>
          <p:nvPr>
            <p:ph idx="1"/>
          </p:nvPr>
        </p:nvSpPr>
        <p:spPr>
          <a:xfrm>
            <a:off x="402167" y="1527175"/>
            <a:ext cx="11338984" cy="4572000"/>
          </a:xfrm>
        </p:spPr>
        <p:txBody>
          <a:bodyPr>
            <a:normAutofit/>
          </a:bodyPr>
          <a:lstStyle/>
          <a:p>
            <a:pPr marL="914400" indent="-508000">
              <a:buClr>
                <a:schemeClr val="tx1"/>
              </a:buClr>
              <a:buFont typeface="Arial" charset="0"/>
              <a:buAutoNum type="arabicPeriod"/>
              <a:defRPr/>
            </a:pPr>
            <a:r>
              <a:rPr lang="en-US" sz="3200" dirty="0">
                <a:latin typeface="Calibri" pitchFamily="34" charset="0"/>
                <a:cs typeface="Calibri" pitchFamily="34" charset="0"/>
              </a:rPr>
              <a:t>Make the approach</a:t>
            </a:r>
          </a:p>
          <a:p>
            <a:pPr marL="914400" indent="-508000">
              <a:buClr>
                <a:schemeClr val="tx1"/>
              </a:buClr>
              <a:buFont typeface="Arial" charset="0"/>
              <a:buAutoNum type="arabicPeriod"/>
              <a:defRPr/>
            </a:pPr>
            <a:endParaRPr lang="en-US" sz="800" dirty="0">
              <a:latin typeface="Calibri" pitchFamily="34" charset="0"/>
              <a:cs typeface="Calibri" pitchFamily="34" charset="0"/>
            </a:endParaRPr>
          </a:p>
          <a:p>
            <a:pPr marL="914400" indent="-508000">
              <a:buClr>
                <a:schemeClr val="tx1"/>
              </a:buClr>
              <a:buFont typeface="Arial" charset="0"/>
              <a:buAutoNum type="arabicPeriod"/>
              <a:defRPr/>
            </a:pPr>
            <a:r>
              <a:rPr lang="en-US" sz="3200" dirty="0">
                <a:latin typeface="Calibri" pitchFamily="34" charset="0"/>
                <a:cs typeface="Calibri" pitchFamily="34" charset="0"/>
              </a:rPr>
              <a:t>Share perspectives</a:t>
            </a:r>
          </a:p>
          <a:p>
            <a:pPr marL="914400" indent="-508000">
              <a:buClr>
                <a:schemeClr val="tx1"/>
              </a:buClr>
              <a:buFont typeface="Arial" charset="0"/>
              <a:buAutoNum type="arabicPeriod"/>
              <a:defRPr/>
            </a:pPr>
            <a:endParaRPr lang="en-US" sz="800" dirty="0">
              <a:latin typeface="Calibri" pitchFamily="34" charset="0"/>
              <a:cs typeface="Calibri" pitchFamily="34" charset="0"/>
            </a:endParaRPr>
          </a:p>
          <a:p>
            <a:pPr marL="914400" indent="-508000">
              <a:buClr>
                <a:schemeClr val="tx1"/>
              </a:buClr>
              <a:buFont typeface="Arial" charset="0"/>
              <a:buAutoNum type="arabicPeriod"/>
              <a:defRPr/>
            </a:pPr>
            <a:r>
              <a:rPr lang="en-US" sz="3200" dirty="0">
                <a:latin typeface="Calibri" pitchFamily="34" charset="0"/>
                <a:cs typeface="Calibri" pitchFamily="34" charset="0"/>
              </a:rPr>
              <a:t>Build understanding</a:t>
            </a:r>
          </a:p>
          <a:p>
            <a:pPr marL="914400" indent="-508000">
              <a:buClr>
                <a:schemeClr val="tx1"/>
              </a:buClr>
              <a:buFont typeface="Arial" charset="0"/>
              <a:buAutoNum type="arabicPeriod"/>
              <a:defRPr/>
            </a:pPr>
            <a:endParaRPr lang="en-US" sz="800" dirty="0">
              <a:latin typeface="Calibri" pitchFamily="34" charset="0"/>
              <a:cs typeface="Calibri" pitchFamily="34" charset="0"/>
            </a:endParaRPr>
          </a:p>
          <a:p>
            <a:pPr marL="914400" indent="-508000">
              <a:buClr>
                <a:schemeClr val="tx1"/>
              </a:buClr>
              <a:buFont typeface="Arial" charset="0"/>
              <a:buAutoNum type="arabicPeriod"/>
              <a:defRPr/>
            </a:pPr>
            <a:r>
              <a:rPr lang="en-US" sz="3200" dirty="0">
                <a:latin typeface="Calibri" pitchFamily="34" charset="0"/>
                <a:cs typeface="Calibri" pitchFamily="34" charset="0"/>
              </a:rPr>
              <a:t>Agree on solutions</a:t>
            </a:r>
          </a:p>
          <a:p>
            <a:pPr marL="914400" indent="-508000">
              <a:buClr>
                <a:schemeClr val="tx1"/>
              </a:buClr>
              <a:buFont typeface="Arial" charset="0"/>
              <a:buAutoNum type="arabicPeriod"/>
              <a:defRPr/>
            </a:pPr>
            <a:endParaRPr lang="en-US" sz="800" dirty="0">
              <a:latin typeface="Calibri" pitchFamily="34" charset="0"/>
              <a:cs typeface="Calibri" pitchFamily="34" charset="0"/>
            </a:endParaRPr>
          </a:p>
          <a:p>
            <a:pPr marL="914400" indent="-508000">
              <a:buClr>
                <a:schemeClr val="tx1"/>
              </a:buClr>
              <a:buFont typeface="Arial" charset="0"/>
              <a:buAutoNum type="arabicPeriod"/>
              <a:defRPr/>
            </a:pPr>
            <a:r>
              <a:rPr lang="en-US" sz="3200" dirty="0">
                <a:latin typeface="Calibri" pitchFamily="34" charset="0"/>
                <a:cs typeface="Calibri" pitchFamily="34" charset="0"/>
              </a:rPr>
              <a:t>Plan next steps</a:t>
            </a:r>
          </a:p>
          <a:p>
            <a:pPr marL="514350" indent="-514350">
              <a:buFont typeface="Wingdings" pitchFamily="2" charset="2"/>
              <a:buNone/>
              <a:defRPr/>
            </a:pPr>
            <a:endParaRPr lang="en-US" sz="1200" dirty="0">
              <a:latin typeface="Calibri" pitchFamily="34" charset="0"/>
              <a:cs typeface="Calibri" pitchFamily="34" charset="0"/>
            </a:endParaRPr>
          </a:p>
        </p:txBody>
      </p:sp>
      <p:sp>
        <p:nvSpPr>
          <p:cNvPr id="52228" name="Slide Number Placeholder 3"/>
          <p:cNvSpPr>
            <a:spLocks noGrp="1"/>
          </p:cNvSpPr>
          <p:nvPr>
            <p:ph type="sldNum" sz="quarter" idx="12"/>
          </p:nvPr>
        </p:nvSpPr>
        <p:spPr/>
        <p:txBody>
          <a:bodyPr/>
          <a:lstStyle/>
          <a:p>
            <a:pPr>
              <a:defRPr/>
            </a:pPr>
            <a:fld id="{73875EE0-86FE-4E00-987A-6E503A8906AE}" type="slidenum">
              <a:rPr lang="en-US" smtClean="0"/>
              <a:pPr>
                <a:defRPr/>
              </a:pPr>
              <a:t>30</a:t>
            </a:fld>
            <a:endParaRPr lang="en-US" dirty="0"/>
          </a:p>
        </p:txBody>
      </p:sp>
      <p:sp>
        <p:nvSpPr>
          <p:cNvPr id="5" name="Rectangle 4"/>
          <p:cNvSpPr/>
          <p:nvPr/>
        </p:nvSpPr>
        <p:spPr>
          <a:xfrm>
            <a:off x="9230497" y="6437870"/>
            <a:ext cx="2594919" cy="420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02167" y="228601"/>
            <a:ext cx="11379200" cy="758825"/>
          </a:xfrm>
        </p:spPr>
        <p:txBody>
          <a:bodyPr/>
          <a:lstStyle/>
          <a:p>
            <a:pPr algn="ctr"/>
            <a:r>
              <a:rPr lang="en-US" sz="4400" b="1" dirty="0">
                <a:latin typeface="Calibri" pitchFamily="34" charset="0"/>
                <a:ea typeface="Calibri" pitchFamily="34" charset="0"/>
                <a:cs typeface="Calibri" pitchFamily="34" charset="0"/>
              </a:rPr>
              <a:t> Step 1. Make the Approach</a:t>
            </a:r>
          </a:p>
        </p:txBody>
      </p:sp>
      <p:sp>
        <p:nvSpPr>
          <p:cNvPr id="19459" name="Content Placeholder 2"/>
          <p:cNvSpPr>
            <a:spLocks noGrp="1"/>
          </p:cNvSpPr>
          <p:nvPr>
            <p:ph sz="half" idx="1"/>
          </p:nvPr>
        </p:nvSpPr>
        <p:spPr>
          <a:xfrm>
            <a:off x="402166" y="1371600"/>
            <a:ext cx="11070965" cy="4681538"/>
          </a:xfrm>
        </p:spPr>
        <p:txBody>
          <a:bodyPr/>
          <a:lstStyle/>
          <a:p>
            <a:endParaRPr lang="en-US" sz="2400" dirty="0"/>
          </a:p>
          <a:p>
            <a:r>
              <a:rPr lang="en-US" sz="2800" b="1" dirty="0">
                <a:solidFill>
                  <a:srgbClr val="FFC000"/>
                </a:solidFill>
                <a:latin typeface="Calibri" pitchFamily="34" charset="0"/>
                <a:ea typeface="Calibri" pitchFamily="34" charset="0"/>
                <a:cs typeface="Calibri" pitchFamily="34" charset="0"/>
              </a:rPr>
              <a:t>Reflect</a:t>
            </a:r>
            <a:r>
              <a:rPr lang="en-US" sz="2800" dirty="0">
                <a:latin typeface="Calibri" pitchFamily="34" charset="0"/>
                <a:ea typeface="Calibri" pitchFamily="34" charset="0"/>
                <a:cs typeface="Calibri" pitchFamily="34" charset="0"/>
              </a:rPr>
              <a:t> before you begin</a:t>
            </a:r>
          </a:p>
          <a:p>
            <a:endParaRPr lang="en-US" sz="8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Invite</a:t>
            </a:r>
            <a:r>
              <a:rPr lang="en-US" sz="2800" dirty="0">
                <a:latin typeface="Calibri" pitchFamily="34" charset="0"/>
                <a:ea typeface="Calibri" pitchFamily="34" charset="0"/>
                <a:cs typeface="Calibri" pitchFamily="34" charset="0"/>
              </a:rPr>
              <a:t> the other party to a conversation</a:t>
            </a:r>
          </a:p>
          <a:p>
            <a:endParaRPr lang="en-US" sz="8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Be clear </a:t>
            </a:r>
            <a:r>
              <a:rPr lang="en-US" sz="2800" dirty="0">
                <a:latin typeface="Calibri" pitchFamily="34" charset="0"/>
                <a:ea typeface="Calibri" pitchFamily="34" charset="0"/>
                <a:cs typeface="Calibri" pitchFamily="34" charset="0"/>
              </a:rPr>
              <a:t>about your intentions</a:t>
            </a:r>
          </a:p>
          <a:p>
            <a:endParaRPr lang="en-US" sz="8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State your goal </a:t>
            </a:r>
            <a:r>
              <a:rPr lang="en-US" sz="2800" dirty="0">
                <a:latin typeface="Calibri" pitchFamily="34" charset="0"/>
                <a:ea typeface="Calibri" pitchFamily="34" charset="0"/>
                <a:cs typeface="Calibri" pitchFamily="34" charset="0"/>
              </a:rPr>
              <a:t>- a positive resolution</a:t>
            </a:r>
          </a:p>
        </p:txBody>
      </p:sp>
      <p:sp>
        <p:nvSpPr>
          <p:cNvPr id="53252" name="Slide Number Placeholder 3"/>
          <p:cNvSpPr>
            <a:spLocks noGrp="1"/>
          </p:cNvSpPr>
          <p:nvPr>
            <p:ph type="sldNum" sz="quarter" idx="12"/>
          </p:nvPr>
        </p:nvSpPr>
        <p:spPr/>
        <p:txBody>
          <a:bodyPr/>
          <a:lstStyle/>
          <a:p>
            <a:pPr>
              <a:defRPr/>
            </a:pPr>
            <a:fld id="{78ACF323-C399-4D6B-B8C8-421C548854ED}" type="slidenum">
              <a:rPr lang="en-US" smtClean="0"/>
              <a:pPr>
                <a:defRPr/>
              </a:pPr>
              <a:t>31</a:t>
            </a:fld>
            <a:endParaRPr lang="en-US" dirty="0"/>
          </a:p>
        </p:txBody>
      </p:sp>
      <p:sp>
        <p:nvSpPr>
          <p:cNvPr id="7" name="Rectangle 6"/>
          <p:cNvSpPr/>
          <p:nvPr/>
        </p:nvSpPr>
        <p:spPr>
          <a:xfrm>
            <a:off x="9181070" y="6437870"/>
            <a:ext cx="2656703" cy="420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02167" y="228601"/>
            <a:ext cx="11379200" cy="758825"/>
          </a:xfrm>
        </p:spPr>
        <p:txBody>
          <a:bodyPr/>
          <a:lstStyle/>
          <a:p>
            <a:pPr algn="ctr"/>
            <a:r>
              <a:rPr lang="en-US" sz="3600" b="1" dirty="0">
                <a:latin typeface="Calibri" pitchFamily="34" charset="0"/>
                <a:ea typeface="Calibri" pitchFamily="34" charset="0"/>
                <a:cs typeface="Calibri" pitchFamily="34" charset="0"/>
              </a:rPr>
              <a:t>Step 2. Share Perspectives</a:t>
            </a:r>
          </a:p>
        </p:txBody>
      </p:sp>
      <p:sp>
        <p:nvSpPr>
          <p:cNvPr id="20483" name="Content Placeholder 2"/>
          <p:cNvSpPr>
            <a:spLocks noGrp="1"/>
          </p:cNvSpPr>
          <p:nvPr>
            <p:ph sz="half" idx="1"/>
          </p:nvPr>
        </p:nvSpPr>
        <p:spPr>
          <a:xfrm>
            <a:off x="402166" y="1371600"/>
            <a:ext cx="10984701" cy="4681538"/>
          </a:xfrm>
        </p:spPr>
        <p:txBody>
          <a:bodyPr/>
          <a:lstStyle/>
          <a:p>
            <a:endParaRPr lang="en-US" sz="2400" dirty="0"/>
          </a:p>
          <a:p>
            <a:r>
              <a:rPr lang="en-US" sz="2800" b="1" dirty="0">
                <a:solidFill>
                  <a:srgbClr val="FFC000"/>
                </a:solidFill>
                <a:latin typeface="Calibri" pitchFamily="34" charset="0"/>
                <a:ea typeface="Calibri" pitchFamily="34" charset="0"/>
                <a:cs typeface="Calibri" pitchFamily="34" charset="0"/>
              </a:rPr>
              <a:t>Ask</a:t>
            </a:r>
            <a:r>
              <a:rPr lang="en-US" sz="2800" dirty="0">
                <a:latin typeface="Calibri" pitchFamily="34" charset="0"/>
                <a:ea typeface="Calibri" pitchFamily="34" charset="0"/>
                <a:cs typeface="Calibri" pitchFamily="34" charset="0"/>
              </a:rPr>
              <a:t> for the other person’s perspective</a:t>
            </a:r>
          </a:p>
          <a:p>
            <a:endParaRPr lang="en-US" sz="8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Paraphrase</a:t>
            </a:r>
            <a:r>
              <a:rPr lang="en-US" sz="2800" dirty="0">
                <a:solidFill>
                  <a:srgbClr val="FFC000"/>
                </a:solidFill>
                <a:latin typeface="Calibri" pitchFamily="34" charset="0"/>
                <a:ea typeface="Calibri" pitchFamily="34" charset="0"/>
                <a:cs typeface="Calibri" pitchFamily="34" charset="0"/>
              </a:rPr>
              <a:t> </a:t>
            </a:r>
            <a:r>
              <a:rPr lang="en-US" sz="2800" dirty="0">
                <a:latin typeface="Calibri" pitchFamily="34" charset="0"/>
                <a:ea typeface="Calibri" pitchFamily="34" charset="0"/>
                <a:cs typeface="Calibri" pitchFamily="34" charset="0"/>
              </a:rPr>
              <a:t>what you hear</a:t>
            </a:r>
          </a:p>
          <a:p>
            <a:endParaRPr lang="en-US" sz="8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Acknowledge</a:t>
            </a:r>
            <a:r>
              <a:rPr lang="en-US" sz="2800" dirty="0">
                <a:solidFill>
                  <a:srgbClr val="FFC000"/>
                </a:solidFill>
                <a:latin typeface="Calibri" pitchFamily="34" charset="0"/>
                <a:ea typeface="Calibri" pitchFamily="34" charset="0"/>
                <a:cs typeface="Calibri" pitchFamily="34" charset="0"/>
              </a:rPr>
              <a:t> </a:t>
            </a:r>
            <a:r>
              <a:rPr lang="en-US" sz="2800" dirty="0">
                <a:latin typeface="Calibri" pitchFamily="34" charset="0"/>
                <a:ea typeface="Calibri" pitchFamily="34" charset="0"/>
                <a:cs typeface="Calibri" pitchFamily="34" charset="0"/>
              </a:rPr>
              <a:t>your contribution</a:t>
            </a:r>
          </a:p>
          <a:p>
            <a:endParaRPr lang="en-US" sz="8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Describe</a:t>
            </a:r>
            <a:r>
              <a:rPr lang="en-US" sz="2800" dirty="0">
                <a:solidFill>
                  <a:srgbClr val="FFC000"/>
                </a:solidFill>
                <a:latin typeface="Calibri" pitchFamily="34" charset="0"/>
                <a:ea typeface="Calibri" pitchFamily="34" charset="0"/>
                <a:cs typeface="Calibri" pitchFamily="34" charset="0"/>
              </a:rPr>
              <a:t> </a:t>
            </a:r>
            <a:r>
              <a:rPr lang="en-US" sz="2800" dirty="0">
                <a:latin typeface="Calibri" pitchFamily="34" charset="0"/>
                <a:ea typeface="Calibri" pitchFamily="34" charset="0"/>
                <a:cs typeface="Calibri" pitchFamily="34" charset="0"/>
              </a:rPr>
              <a:t>your perspective</a:t>
            </a:r>
          </a:p>
        </p:txBody>
      </p:sp>
      <p:sp>
        <p:nvSpPr>
          <p:cNvPr id="54276" name="Slide Number Placeholder 3"/>
          <p:cNvSpPr>
            <a:spLocks noGrp="1"/>
          </p:cNvSpPr>
          <p:nvPr>
            <p:ph type="sldNum" sz="quarter" idx="12"/>
          </p:nvPr>
        </p:nvSpPr>
        <p:spPr/>
        <p:txBody>
          <a:bodyPr/>
          <a:lstStyle/>
          <a:p>
            <a:pPr>
              <a:defRPr/>
            </a:pPr>
            <a:fld id="{2B068DC7-2EB3-415E-819B-3A7EA14591F1}" type="slidenum">
              <a:rPr lang="en-US" smtClean="0"/>
              <a:pPr>
                <a:defRPr/>
              </a:pPr>
              <a:t>32</a:t>
            </a:fld>
            <a:endParaRPr lang="en-US" dirty="0"/>
          </a:p>
        </p:txBody>
      </p:sp>
      <p:sp>
        <p:nvSpPr>
          <p:cNvPr id="8" name="Rectangle 7"/>
          <p:cNvSpPr/>
          <p:nvPr/>
        </p:nvSpPr>
        <p:spPr>
          <a:xfrm>
            <a:off x="9230497" y="6450227"/>
            <a:ext cx="2644346" cy="407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a:defRPr/>
            </a:pPr>
            <a:r>
              <a:rPr lang="en-US" sz="3600" b="1" dirty="0">
                <a:latin typeface="Calibri" pitchFamily="34" charset="0"/>
                <a:cs typeface="Calibri" pitchFamily="34" charset="0"/>
              </a:rPr>
              <a:t>Understand why</a:t>
            </a:r>
            <a:r>
              <a:rPr lang="en-US" sz="3600" b="1" i="1" dirty="0">
                <a:latin typeface="Calibri" pitchFamily="34" charset="0"/>
                <a:cs typeface="Calibri" pitchFamily="34" charset="0"/>
              </a:rPr>
              <a:t> </a:t>
            </a:r>
            <a:r>
              <a:rPr lang="en-US" sz="3600" b="1" dirty="0">
                <a:latin typeface="Calibri" pitchFamily="34" charset="0"/>
                <a:cs typeface="Calibri" pitchFamily="34" charset="0"/>
              </a:rPr>
              <a:t>your views differ</a:t>
            </a:r>
          </a:p>
        </p:txBody>
      </p:sp>
      <p:pic>
        <p:nvPicPr>
          <p:cNvPr id="21507" name="Content Placeholder 5" descr="ladder of inference.jpg"/>
          <p:cNvPicPr>
            <a:picLocks noGrp="1" noChangeAspect="1"/>
          </p:cNvPicPr>
          <p:nvPr>
            <p:ph sz="quarter" idx="1"/>
          </p:nvPr>
        </p:nvPicPr>
        <p:blipFill>
          <a:blip r:embed="rId3" cstate="print"/>
          <a:srcRect/>
          <a:stretch>
            <a:fillRect/>
          </a:stretch>
        </p:blipFill>
        <p:spPr>
          <a:xfrm>
            <a:off x="1219200" y="1828800"/>
            <a:ext cx="3048000" cy="4114800"/>
          </a:xfrm>
        </p:spPr>
      </p:pic>
      <p:sp>
        <p:nvSpPr>
          <p:cNvPr id="55301" name="Slide Number Placeholder 6"/>
          <p:cNvSpPr>
            <a:spLocks noGrp="1"/>
          </p:cNvSpPr>
          <p:nvPr>
            <p:ph type="sldNum" sz="quarter" idx="12"/>
          </p:nvPr>
        </p:nvSpPr>
        <p:spPr/>
        <p:txBody>
          <a:bodyPr/>
          <a:lstStyle/>
          <a:p>
            <a:pPr>
              <a:defRPr/>
            </a:pPr>
            <a:fld id="{618C3368-C71C-4D4C-81FD-96EC00DCBF3F}" type="slidenum">
              <a:rPr lang="en-US" smtClean="0"/>
              <a:pPr>
                <a:defRPr/>
              </a:pPr>
              <a:t>33</a:t>
            </a:fld>
            <a:endParaRPr lang="en-US" dirty="0"/>
          </a:p>
        </p:txBody>
      </p:sp>
      <p:sp>
        <p:nvSpPr>
          <p:cNvPr id="5" name="Content Placeholder 4"/>
          <p:cNvSpPr>
            <a:spLocks noGrp="1"/>
          </p:cNvSpPr>
          <p:nvPr>
            <p:ph sz="half" idx="4294967295"/>
          </p:nvPr>
        </p:nvSpPr>
        <p:spPr>
          <a:xfrm>
            <a:off x="5283200" y="1752600"/>
            <a:ext cx="6908800" cy="4267200"/>
          </a:xfrm>
        </p:spPr>
        <p:txBody>
          <a:bodyPr/>
          <a:lstStyle/>
          <a:p>
            <a:pPr>
              <a:defRPr/>
            </a:pPr>
            <a:r>
              <a:rPr lang="en-US" dirty="0">
                <a:latin typeface="Calibri" pitchFamily="34" charset="0"/>
                <a:cs typeface="Calibri" pitchFamily="34" charset="0"/>
              </a:rPr>
              <a:t>I take action</a:t>
            </a:r>
          </a:p>
          <a:p>
            <a:pPr>
              <a:defRPr/>
            </a:pPr>
            <a:r>
              <a:rPr lang="en-US" dirty="0">
                <a:latin typeface="Calibri" pitchFamily="34" charset="0"/>
                <a:cs typeface="Calibri" pitchFamily="34" charset="0"/>
              </a:rPr>
              <a:t>I adopt beliefs</a:t>
            </a:r>
          </a:p>
          <a:p>
            <a:pPr>
              <a:defRPr/>
            </a:pPr>
            <a:r>
              <a:rPr lang="en-US" dirty="0">
                <a:latin typeface="Calibri" pitchFamily="34" charset="0"/>
                <a:cs typeface="Calibri" pitchFamily="34" charset="0"/>
              </a:rPr>
              <a:t>I draw conclusions</a:t>
            </a:r>
          </a:p>
          <a:p>
            <a:pPr>
              <a:defRPr/>
            </a:pPr>
            <a:r>
              <a:rPr lang="en-US" dirty="0">
                <a:latin typeface="Calibri" pitchFamily="34" charset="0"/>
                <a:cs typeface="Calibri" pitchFamily="34" charset="0"/>
              </a:rPr>
              <a:t>I add meaning</a:t>
            </a:r>
          </a:p>
          <a:p>
            <a:pPr>
              <a:defRPr/>
            </a:pPr>
            <a:r>
              <a:rPr lang="en-US" dirty="0">
                <a:latin typeface="Calibri" pitchFamily="34" charset="0"/>
                <a:cs typeface="Calibri" pitchFamily="34" charset="0"/>
              </a:rPr>
              <a:t>I select data</a:t>
            </a:r>
          </a:p>
          <a:p>
            <a:pPr>
              <a:defRPr/>
            </a:pPr>
            <a:r>
              <a:rPr lang="en-US" dirty="0">
                <a:latin typeface="Calibri" pitchFamily="34" charset="0"/>
                <a:cs typeface="Calibri" pitchFamily="34" charset="0"/>
              </a:rPr>
              <a:t>Observable data</a:t>
            </a:r>
          </a:p>
        </p:txBody>
      </p:sp>
      <p:sp>
        <p:nvSpPr>
          <p:cNvPr id="6" name="Rectangle 5"/>
          <p:cNvSpPr/>
          <p:nvPr/>
        </p:nvSpPr>
        <p:spPr>
          <a:xfrm>
            <a:off x="9205784" y="6474941"/>
            <a:ext cx="2619632" cy="38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4"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402167" y="228601"/>
            <a:ext cx="11379200" cy="758825"/>
          </a:xfrm>
        </p:spPr>
        <p:txBody>
          <a:bodyPr>
            <a:normAutofit fontScale="90000"/>
          </a:bodyPr>
          <a:lstStyle/>
          <a:p>
            <a:pPr algn="ctr">
              <a:defRPr/>
            </a:pPr>
            <a:br>
              <a:rPr lang="en-US" sz="2800" b="1" cap="all" dirty="0"/>
            </a:br>
            <a:r>
              <a:rPr lang="en-US" sz="4000" b="1" dirty="0">
                <a:latin typeface="Calibri" pitchFamily="34" charset="0"/>
                <a:cs typeface="Calibri" pitchFamily="34" charset="0"/>
              </a:rPr>
              <a:t>Name the Issues</a:t>
            </a:r>
          </a:p>
        </p:txBody>
      </p:sp>
      <p:sp>
        <p:nvSpPr>
          <p:cNvPr id="22531" name="Content Placeholder 4"/>
          <p:cNvSpPr>
            <a:spLocks noGrp="1"/>
          </p:cNvSpPr>
          <p:nvPr>
            <p:ph sz="half" idx="1"/>
          </p:nvPr>
        </p:nvSpPr>
        <p:spPr>
          <a:xfrm>
            <a:off x="402167" y="1371600"/>
            <a:ext cx="11260746" cy="4681538"/>
          </a:xfrm>
        </p:spPr>
        <p:txBody>
          <a:bodyPr/>
          <a:lstStyle/>
          <a:p>
            <a:endParaRPr lang="en-US" sz="800" dirty="0"/>
          </a:p>
          <a:p>
            <a:r>
              <a:rPr lang="en-US" sz="2800" b="1" dirty="0">
                <a:solidFill>
                  <a:srgbClr val="FFC000"/>
                </a:solidFill>
                <a:latin typeface="Calibri" pitchFamily="34" charset="0"/>
                <a:ea typeface="Calibri" pitchFamily="34" charset="0"/>
                <a:cs typeface="Calibri" pitchFamily="34" charset="0"/>
              </a:rPr>
              <a:t>Identify topics </a:t>
            </a:r>
            <a:r>
              <a:rPr lang="en-US" sz="2800" dirty="0">
                <a:latin typeface="Calibri" pitchFamily="34" charset="0"/>
                <a:ea typeface="Calibri" pitchFamily="34" charset="0"/>
                <a:cs typeface="Calibri" pitchFamily="34" charset="0"/>
              </a:rPr>
              <a:t>that the parties view as important to address</a:t>
            </a:r>
          </a:p>
          <a:p>
            <a:endParaRPr lang="en-US" sz="800" dirty="0">
              <a:latin typeface="Calibri" pitchFamily="34" charset="0"/>
              <a:ea typeface="Calibri" pitchFamily="34" charset="0"/>
              <a:cs typeface="Calibri" pitchFamily="34" charset="0"/>
            </a:endParaRPr>
          </a:p>
          <a:p>
            <a:r>
              <a:rPr lang="en-US" sz="2800" dirty="0">
                <a:latin typeface="Calibri" pitchFamily="34" charset="0"/>
                <a:ea typeface="Calibri" pitchFamily="34" charset="0"/>
                <a:cs typeface="Calibri" pitchFamily="34" charset="0"/>
              </a:rPr>
              <a:t>Use concise </a:t>
            </a:r>
            <a:r>
              <a:rPr lang="en-US" sz="2800" b="1" dirty="0">
                <a:solidFill>
                  <a:srgbClr val="FFC000"/>
                </a:solidFill>
                <a:latin typeface="Calibri" pitchFamily="34" charset="0"/>
                <a:ea typeface="Calibri" pitchFamily="34" charset="0"/>
                <a:cs typeface="Calibri" pitchFamily="34" charset="0"/>
              </a:rPr>
              <a:t>neutral</a:t>
            </a:r>
            <a:r>
              <a:rPr lang="en-US" sz="2800" dirty="0">
                <a:solidFill>
                  <a:srgbClr val="FFC000"/>
                </a:solidFill>
                <a:latin typeface="Calibri" pitchFamily="34" charset="0"/>
                <a:ea typeface="Calibri" pitchFamily="34" charset="0"/>
                <a:cs typeface="Calibri" pitchFamily="34" charset="0"/>
              </a:rPr>
              <a:t> </a:t>
            </a:r>
            <a:r>
              <a:rPr lang="en-US" sz="2800" b="1" dirty="0">
                <a:solidFill>
                  <a:srgbClr val="FFC000"/>
                </a:solidFill>
                <a:latin typeface="Calibri" pitchFamily="34" charset="0"/>
                <a:ea typeface="Calibri" pitchFamily="34" charset="0"/>
                <a:cs typeface="Calibri" pitchFamily="34" charset="0"/>
              </a:rPr>
              <a:t>language</a:t>
            </a:r>
          </a:p>
          <a:p>
            <a:endParaRPr lang="en-US" sz="800" dirty="0">
              <a:latin typeface="Calibri" pitchFamily="34" charset="0"/>
              <a:ea typeface="Calibri" pitchFamily="34" charset="0"/>
              <a:cs typeface="Calibri" pitchFamily="34" charset="0"/>
            </a:endParaRPr>
          </a:p>
          <a:p>
            <a:r>
              <a:rPr lang="en-US" sz="2800" dirty="0">
                <a:latin typeface="Calibri" pitchFamily="34" charset="0"/>
                <a:ea typeface="Calibri" pitchFamily="34" charset="0"/>
                <a:cs typeface="Calibri" pitchFamily="34" charset="0"/>
              </a:rPr>
              <a:t>Avoid pronouns</a:t>
            </a:r>
          </a:p>
          <a:p>
            <a:endParaRPr lang="en-US" sz="800" dirty="0">
              <a:latin typeface="Calibri" pitchFamily="34" charset="0"/>
              <a:ea typeface="Calibri" pitchFamily="34" charset="0"/>
              <a:cs typeface="Calibri" pitchFamily="34" charset="0"/>
            </a:endParaRPr>
          </a:p>
          <a:p>
            <a:r>
              <a:rPr lang="en-US" sz="2800" dirty="0">
                <a:latin typeface="Calibri" pitchFamily="34" charset="0"/>
                <a:ea typeface="Calibri" pitchFamily="34" charset="0"/>
                <a:cs typeface="Calibri" pitchFamily="34" charset="0"/>
              </a:rPr>
              <a:t>Use </a:t>
            </a:r>
            <a:r>
              <a:rPr lang="en-US" sz="2800" b="1" dirty="0">
                <a:solidFill>
                  <a:srgbClr val="FFC000"/>
                </a:solidFill>
                <a:latin typeface="Calibri" pitchFamily="34" charset="0"/>
                <a:ea typeface="Calibri" pitchFamily="34" charset="0"/>
                <a:cs typeface="Calibri" pitchFamily="34" charset="0"/>
              </a:rPr>
              <a:t>issues</a:t>
            </a:r>
            <a:r>
              <a:rPr lang="en-US" sz="2800" dirty="0">
                <a:solidFill>
                  <a:srgbClr val="FFC000"/>
                </a:solidFill>
                <a:latin typeface="Calibri" pitchFamily="34" charset="0"/>
                <a:ea typeface="Calibri" pitchFamily="34" charset="0"/>
                <a:cs typeface="Calibri" pitchFamily="34" charset="0"/>
              </a:rPr>
              <a:t> </a:t>
            </a:r>
            <a:r>
              <a:rPr lang="en-US" sz="2800" dirty="0">
                <a:latin typeface="Calibri" pitchFamily="34" charset="0"/>
                <a:ea typeface="Calibri" pitchFamily="34" charset="0"/>
                <a:cs typeface="Calibri" pitchFamily="34" charset="0"/>
              </a:rPr>
              <a:t>to </a:t>
            </a:r>
            <a:r>
              <a:rPr lang="en-US" sz="2800" b="1" dirty="0">
                <a:solidFill>
                  <a:srgbClr val="FFC000"/>
                </a:solidFill>
                <a:latin typeface="Calibri" pitchFamily="34" charset="0"/>
                <a:ea typeface="Calibri" pitchFamily="34" charset="0"/>
                <a:cs typeface="Calibri" pitchFamily="34" charset="0"/>
              </a:rPr>
              <a:t>create</a:t>
            </a:r>
            <a:r>
              <a:rPr lang="en-US" sz="2800" dirty="0">
                <a:solidFill>
                  <a:srgbClr val="FFC000"/>
                </a:solidFill>
                <a:latin typeface="Calibri" pitchFamily="34" charset="0"/>
                <a:ea typeface="Calibri" pitchFamily="34" charset="0"/>
                <a:cs typeface="Calibri" pitchFamily="34" charset="0"/>
              </a:rPr>
              <a:t> </a:t>
            </a:r>
            <a:r>
              <a:rPr lang="en-US" sz="2800" dirty="0">
                <a:latin typeface="Calibri" pitchFamily="34" charset="0"/>
                <a:ea typeface="Calibri" pitchFamily="34" charset="0"/>
                <a:cs typeface="Calibri" pitchFamily="34" charset="0"/>
              </a:rPr>
              <a:t>the </a:t>
            </a:r>
            <a:r>
              <a:rPr lang="en-US" sz="2800" b="1" dirty="0">
                <a:solidFill>
                  <a:srgbClr val="FFC000"/>
                </a:solidFill>
                <a:latin typeface="Calibri" pitchFamily="34" charset="0"/>
                <a:ea typeface="Calibri" pitchFamily="34" charset="0"/>
                <a:cs typeface="Calibri" pitchFamily="34" charset="0"/>
              </a:rPr>
              <a:t>agenda</a:t>
            </a:r>
            <a:endParaRPr lang="en-US" sz="1400" dirty="0">
              <a:latin typeface="Calibri" pitchFamily="34" charset="0"/>
              <a:ea typeface="Calibri" pitchFamily="34" charset="0"/>
              <a:cs typeface="Calibri" pitchFamily="34" charset="0"/>
            </a:endParaRPr>
          </a:p>
          <a:p>
            <a:endParaRPr lang="en-US" sz="1400" dirty="0">
              <a:latin typeface="Calibri" pitchFamily="34" charset="0"/>
              <a:ea typeface="Calibri" pitchFamily="34" charset="0"/>
              <a:cs typeface="Calibri" pitchFamily="34" charset="0"/>
            </a:endParaRPr>
          </a:p>
          <a:p>
            <a:endParaRPr lang="en-US" dirty="0"/>
          </a:p>
          <a:p>
            <a:endParaRPr lang="en-US" dirty="0"/>
          </a:p>
        </p:txBody>
      </p:sp>
      <p:sp>
        <p:nvSpPr>
          <p:cNvPr id="57349" name="Slide Number Placeholder 4"/>
          <p:cNvSpPr>
            <a:spLocks noGrp="1"/>
          </p:cNvSpPr>
          <p:nvPr>
            <p:ph type="sldNum" sz="quarter" idx="12"/>
          </p:nvPr>
        </p:nvSpPr>
        <p:spPr/>
        <p:txBody>
          <a:bodyPr/>
          <a:lstStyle/>
          <a:p>
            <a:pPr>
              <a:defRPr/>
            </a:pPr>
            <a:fld id="{88C61975-1B02-4E0A-AEFA-90B50535BDFF}" type="slidenum">
              <a:rPr lang="en-US" smtClean="0"/>
              <a:pPr>
                <a:defRPr/>
              </a:pPr>
              <a:t>34</a:t>
            </a:fld>
            <a:endParaRPr lang="en-US" dirty="0"/>
          </a:p>
        </p:txBody>
      </p:sp>
      <p:sp>
        <p:nvSpPr>
          <p:cNvPr id="7" name="Rectangle 6"/>
          <p:cNvSpPr/>
          <p:nvPr/>
        </p:nvSpPr>
        <p:spPr>
          <a:xfrm>
            <a:off x="9205784" y="6400800"/>
            <a:ext cx="263198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02167" y="228601"/>
            <a:ext cx="11379200" cy="758825"/>
          </a:xfrm>
        </p:spPr>
        <p:txBody>
          <a:bodyPr/>
          <a:lstStyle/>
          <a:p>
            <a:pPr algn="ctr"/>
            <a:r>
              <a:rPr lang="en-US" sz="4400" b="1" dirty="0">
                <a:latin typeface="Calibri" pitchFamily="34" charset="0"/>
                <a:ea typeface="Calibri" pitchFamily="34" charset="0"/>
                <a:cs typeface="Calibri" pitchFamily="34" charset="0"/>
              </a:rPr>
              <a:t>Step 3. Build Understanding</a:t>
            </a:r>
          </a:p>
        </p:txBody>
      </p:sp>
      <p:sp>
        <p:nvSpPr>
          <p:cNvPr id="23555" name="Content Placeholder 5"/>
          <p:cNvSpPr>
            <a:spLocks noGrp="1"/>
          </p:cNvSpPr>
          <p:nvPr>
            <p:ph sz="half" idx="1"/>
          </p:nvPr>
        </p:nvSpPr>
        <p:spPr>
          <a:xfrm>
            <a:off x="402166" y="1371600"/>
            <a:ext cx="11226241" cy="4681538"/>
          </a:xfrm>
        </p:spPr>
        <p:txBody>
          <a:bodyPr>
            <a:normAutofit/>
          </a:bodyPr>
          <a:lstStyle/>
          <a:p>
            <a:endParaRPr lang="en-US" dirty="0"/>
          </a:p>
          <a:p>
            <a:endParaRPr lang="en-US" sz="800" dirty="0"/>
          </a:p>
          <a:p>
            <a:r>
              <a:rPr lang="en-US" sz="2800" b="1" dirty="0">
                <a:solidFill>
                  <a:srgbClr val="FFC000"/>
                </a:solidFill>
                <a:latin typeface="Calibri" pitchFamily="34" charset="0"/>
                <a:ea typeface="Calibri" pitchFamily="34" charset="0"/>
                <a:cs typeface="Calibri" pitchFamily="34" charset="0"/>
              </a:rPr>
              <a:t>Discuss</a:t>
            </a:r>
            <a:r>
              <a:rPr lang="en-US" sz="2800" dirty="0">
                <a:latin typeface="Calibri" pitchFamily="34" charset="0"/>
                <a:ea typeface="Calibri" pitchFamily="34" charset="0"/>
                <a:cs typeface="Calibri" pitchFamily="34" charset="0"/>
              </a:rPr>
              <a:t> one issue at a time</a:t>
            </a:r>
          </a:p>
          <a:p>
            <a:endParaRPr lang="en-US" sz="12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Clarify</a:t>
            </a:r>
            <a:r>
              <a:rPr lang="en-US" sz="2800" dirty="0">
                <a:solidFill>
                  <a:srgbClr val="FFC000"/>
                </a:solidFill>
                <a:latin typeface="Calibri" pitchFamily="34" charset="0"/>
                <a:ea typeface="Calibri" pitchFamily="34" charset="0"/>
                <a:cs typeface="Calibri" pitchFamily="34" charset="0"/>
              </a:rPr>
              <a:t> </a:t>
            </a:r>
            <a:r>
              <a:rPr lang="en-US" sz="2800" dirty="0">
                <a:latin typeface="Calibri" pitchFamily="34" charset="0"/>
                <a:ea typeface="Calibri" pitchFamily="34" charset="0"/>
                <a:cs typeface="Calibri" pitchFamily="34" charset="0"/>
              </a:rPr>
              <a:t>assumptions</a:t>
            </a:r>
          </a:p>
          <a:p>
            <a:endParaRPr lang="en-US" sz="12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Explore</a:t>
            </a:r>
            <a:r>
              <a:rPr lang="en-US" sz="2800" dirty="0">
                <a:solidFill>
                  <a:srgbClr val="FFC000"/>
                </a:solidFill>
                <a:latin typeface="Calibri" pitchFamily="34" charset="0"/>
                <a:ea typeface="Calibri" pitchFamily="34" charset="0"/>
                <a:cs typeface="Calibri" pitchFamily="34" charset="0"/>
              </a:rPr>
              <a:t> </a:t>
            </a:r>
            <a:r>
              <a:rPr lang="en-US" sz="2800" dirty="0">
                <a:latin typeface="Calibri" pitchFamily="34" charset="0"/>
                <a:ea typeface="Calibri" pitchFamily="34" charset="0"/>
                <a:cs typeface="Calibri" pitchFamily="34" charset="0"/>
              </a:rPr>
              <a:t>interests and feelings</a:t>
            </a:r>
          </a:p>
          <a:p>
            <a:endParaRPr lang="en-US" dirty="0">
              <a:latin typeface="Calibri" pitchFamily="34" charset="0"/>
              <a:ea typeface="Calibri" pitchFamily="34" charset="0"/>
              <a:cs typeface="Calibri" pitchFamily="34" charset="0"/>
            </a:endParaRPr>
          </a:p>
          <a:p>
            <a:r>
              <a:rPr lang="en-US" b="1" dirty="0">
                <a:solidFill>
                  <a:srgbClr val="FFC000"/>
                </a:solidFill>
                <a:latin typeface="Calibri" pitchFamily="34" charset="0"/>
                <a:ea typeface="Calibri" pitchFamily="34" charset="0"/>
                <a:cs typeface="Calibri" pitchFamily="34" charset="0"/>
              </a:rPr>
              <a:t>Active</a:t>
            </a:r>
            <a:r>
              <a:rPr lang="en-US" sz="2800" dirty="0">
                <a:latin typeface="Calibri" pitchFamily="34" charset="0"/>
                <a:ea typeface="Calibri" pitchFamily="34" charset="0"/>
                <a:cs typeface="Calibri" pitchFamily="34" charset="0"/>
              </a:rPr>
              <a:t> listening</a:t>
            </a:r>
          </a:p>
          <a:p>
            <a:pPr algn="r">
              <a:buFont typeface="Wingdings" pitchFamily="2" charset="2"/>
              <a:buNone/>
            </a:pPr>
            <a:endParaRPr lang="en-US" sz="1200" dirty="0">
              <a:latin typeface="Calibri" pitchFamily="34" charset="0"/>
              <a:ea typeface="Calibri" pitchFamily="34" charset="0"/>
              <a:cs typeface="Calibri" pitchFamily="34" charset="0"/>
            </a:endParaRPr>
          </a:p>
          <a:p>
            <a:pPr algn="r">
              <a:buFont typeface="Wingdings" pitchFamily="2" charset="2"/>
              <a:buNone/>
            </a:pPr>
            <a:endParaRPr lang="en-US" sz="1200" dirty="0">
              <a:latin typeface="Calibri" pitchFamily="34" charset="0"/>
              <a:ea typeface="Calibri" pitchFamily="34" charset="0"/>
              <a:cs typeface="Calibri" pitchFamily="34" charset="0"/>
            </a:endParaRPr>
          </a:p>
          <a:p>
            <a:pPr algn="r">
              <a:buFont typeface="Wingdings" pitchFamily="2" charset="2"/>
              <a:buNone/>
            </a:pPr>
            <a:endParaRPr lang="en-US" sz="1200" dirty="0">
              <a:latin typeface="Calibri" pitchFamily="34" charset="0"/>
              <a:ea typeface="Calibri" pitchFamily="34" charset="0"/>
              <a:cs typeface="Calibri" pitchFamily="34" charset="0"/>
            </a:endParaRPr>
          </a:p>
          <a:p>
            <a:pPr algn="r">
              <a:buFont typeface="Wingdings" pitchFamily="2" charset="2"/>
              <a:buNone/>
            </a:pPr>
            <a:endParaRPr lang="en-US" sz="1200" dirty="0">
              <a:latin typeface="Calibri" pitchFamily="34" charset="0"/>
              <a:ea typeface="Calibri" pitchFamily="34" charset="0"/>
              <a:cs typeface="Calibri" pitchFamily="34" charset="0"/>
            </a:endParaRPr>
          </a:p>
          <a:p>
            <a:pPr algn="r">
              <a:buFont typeface="Wingdings" pitchFamily="2" charset="2"/>
              <a:buNone/>
            </a:pPr>
            <a:endParaRPr lang="en-US" sz="1200" dirty="0">
              <a:latin typeface="Calibri" pitchFamily="34" charset="0"/>
              <a:ea typeface="Calibri" pitchFamily="34" charset="0"/>
              <a:cs typeface="Calibri" pitchFamily="34" charset="0"/>
            </a:endParaRPr>
          </a:p>
          <a:p>
            <a:pPr algn="r">
              <a:buFont typeface="Wingdings" pitchFamily="2" charset="2"/>
              <a:buNone/>
            </a:pPr>
            <a:endParaRPr lang="en-US" sz="1600" dirty="0">
              <a:latin typeface="Calibri" pitchFamily="34" charset="0"/>
              <a:ea typeface="Calibri" pitchFamily="34" charset="0"/>
              <a:cs typeface="Calibri" pitchFamily="34" charset="0"/>
            </a:endParaRPr>
          </a:p>
          <a:p>
            <a:pPr algn="r">
              <a:buFont typeface="Wingdings" pitchFamily="2" charset="2"/>
              <a:buNone/>
            </a:pPr>
            <a:endParaRPr lang="en-US" sz="1200" dirty="0"/>
          </a:p>
        </p:txBody>
      </p:sp>
      <p:sp>
        <p:nvSpPr>
          <p:cNvPr id="58373" name="Slide Number Placeholder 4"/>
          <p:cNvSpPr>
            <a:spLocks noGrp="1"/>
          </p:cNvSpPr>
          <p:nvPr>
            <p:ph type="sldNum" sz="quarter" idx="12"/>
          </p:nvPr>
        </p:nvSpPr>
        <p:spPr/>
        <p:txBody>
          <a:bodyPr/>
          <a:lstStyle/>
          <a:p>
            <a:pPr>
              <a:defRPr/>
            </a:pPr>
            <a:fld id="{92F36BB8-990D-4FB7-BE2A-70B504AF9B74}" type="slidenum">
              <a:rPr lang="en-US" smtClean="0"/>
              <a:pPr>
                <a:defRPr/>
              </a:pPr>
              <a:t>35</a:t>
            </a:fld>
            <a:endParaRPr lang="en-US" dirty="0"/>
          </a:p>
        </p:txBody>
      </p:sp>
      <p:sp>
        <p:nvSpPr>
          <p:cNvPr id="7" name="Rectangle 6"/>
          <p:cNvSpPr/>
          <p:nvPr/>
        </p:nvSpPr>
        <p:spPr>
          <a:xfrm>
            <a:off x="9242854" y="6474941"/>
            <a:ext cx="2656703" cy="38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963339"/>
          </a:xfrm>
        </p:spPr>
        <p:txBody>
          <a:bodyPr/>
          <a:lstStyle/>
          <a:p>
            <a:pPr algn="ctr"/>
            <a:r>
              <a:rPr lang="en-US" dirty="0"/>
              <a:t>Keys to Active Listening</a:t>
            </a:r>
          </a:p>
        </p:txBody>
      </p:sp>
      <p:sp>
        <p:nvSpPr>
          <p:cNvPr id="3" name="Content Placeholder 2"/>
          <p:cNvSpPr>
            <a:spLocks noGrp="1"/>
          </p:cNvSpPr>
          <p:nvPr>
            <p:ph idx="1"/>
          </p:nvPr>
        </p:nvSpPr>
        <p:spPr>
          <a:xfrm>
            <a:off x="396815" y="1431985"/>
            <a:ext cx="10956985" cy="4744978"/>
          </a:xfrm>
        </p:spPr>
        <p:txBody>
          <a:bodyPr>
            <a:noAutofit/>
          </a:bodyPr>
          <a:lstStyle/>
          <a:p>
            <a:pPr algn="l">
              <a:buFont typeface="Arial" pitchFamily="34" charset="0"/>
              <a:buChar char="•"/>
            </a:pPr>
            <a:r>
              <a:rPr lang="en-US" sz="2400" dirty="0">
                <a:latin typeface="Calibri" pitchFamily="34" charset="0"/>
              </a:rPr>
              <a:t>Attending – eye contact, nodding, posture</a:t>
            </a:r>
          </a:p>
          <a:p>
            <a:pPr algn="l">
              <a:buFont typeface="Arial" pitchFamily="34" charset="0"/>
              <a:buChar char="•"/>
            </a:pPr>
            <a:r>
              <a:rPr lang="en-US" sz="2400" dirty="0">
                <a:latin typeface="Calibri" pitchFamily="34" charset="0"/>
              </a:rPr>
              <a:t>Reflecting Back – repeat what they said to make sure you understand</a:t>
            </a:r>
          </a:p>
          <a:p>
            <a:pPr algn="l">
              <a:buFont typeface="Arial" pitchFamily="34" charset="0"/>
              <a:buChar char="•"/>
            </a:pPr>
            <a:r>
              <a:rPr lang="en-US" sz="2400" dirty="0">
                <a:latin typeface="Calibri" pitchFamily="34" charset="0"/>
              </a:rPr>
              <a:t>Clarifying – ask questions to make sure you understand</a:t>
            </a:r>
          </a:p>
          <a:p>
            <a:pPr algn="l">
              <a:buFont typeface="Arial" pitchFamily="34" charset="0"/>
              <a:buChar char="•"/>
            </a:pPr>
            <a:r>
              <a:rPr lang="en-US" sz="2400" dirty="0">
                <a:latin typeface="Calibri" pitchFamily="34" charset="0"/>
              </a:rPr>
              <a:t>Encouraging – use comments such as “I see” to keep them talking</a:t>
            </a:r>
          </a:p>
          <a:p>
            <a:pPr algn="l">
              <a:buFont typeface="Arial" pitchFamily="34" charset="0"/>
              <a:buChar char="•"/>
            </a:pPr>
            <a:r>
              <a:rPr lang="en-US" sz="2400" dirty="0">
                <a:latin typeface="Calibri" pitchFamily="34" charset="0"/>
              </a:rPr>
              <a:t>Acknowledging Effort – use comments such as “I see your point” to provide positive reinforcement</a:t>
            </a:r>
          </a:p>
          <a:p>
            <a:pPr algn="l">
              <a:buFont typeface="Arial" pitchFamily="34" charset="0"/>
              <a:buChar char="•"/>
            </a:pPr>
            <a:r>
              <a:rPr lang="en-US" sz="2400" dirty="0">
                <a:latin typeface="Calibri" pitchFamily="34" charset="0"/>
              </a:rPr>
              <a:t>Recognizing Feelings – feelings are a clue as to how someone feels about a subject – use comments such as “I see that you are angry” to draw out additional information</a:t>
            </a:r>
          </a:p>
          <a:p>
            <a:pPr algn="l">
              <a:buFont typeface="Arial" pitchFamily="34" charset="0"/>
              <a:buChar char="•"/>
            </a:pPr>
            <a:r>
              <a:rPr lang="en-US" sz="2400" dirty="0">
                <a:latin typeface="Calibri" pitchFamily="34" charset="0"/>
              </a:rPr>
              <a:t>Silence – people will continue to talk and give you additional valuable information to fill the silence</a:t>
            </a:r>
          </a:p>
          <a:p>
            <a:pPr algn="l">
              <a:buFont typeface="Arial" pitchFamily="34" charset="0"/>
              <a:buChar char="•"/>
            </a:pPr>
            <a:r>
              <a:rPr lang="en-US" sz="2400" dirty="0">
                <a:latin typeface="Calibri" pitchFamily="34" charset="0"/>
              </a:rPr>
              <a:t>Summarizing – summarize what you heard to make sure you are on the same page</a:t>
            </a:r>
          </a:p>
        </p:txBody>
      </p:sp>
      <p:sp>
        <p:nvSpPr>
          <p:cNvPr id="4" name="Rectangle 3"/>
          <p:cNvSpPr/>
          <p:nvPr/>
        </p:nvSpPr>
        <p:spPr>
          <a:xfrm>
            <a:off x="9181070" y="6474941"/>
            <a:ext cx="2681416" cy="38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02167" y="228601"/>
            <a:ext cx="11379200" cy="758825"/>
          </a:xfrm>
        </p:spPr>
        <p:txBody>
          <a:bodyPr/>
          <a:lstStyle/>
          <a:p>
            <a:pPr algn="ctr"/>
            <a:r>
              <a:rPr lang="en-US" sz="4400" b="1" dirty="0">
                <a:latin typeface="Calibri" pitchFamily="34" charset="0"/>
                <a:ea typeface="Calibri" pitchFamily="34" charset="0"/>
                <a:cs typeface="Calibri" pitchFamily="34" charset="0"/>
              </a:rPr>
              <a:t>Step 4. Agree on Solutions</a:t>
            </a:r>
          </a:p>
        </p:txBody>
      </p:sp>
      <p:sp>
        <p:nvSpPr>
          <p:cNvPr id="24579" name="Content Placeholder 2"/>
          <p:cNvSpPr>
            <a:spLocks noGrp="1"/>
          </p:cNvSpPr>
          <p:nvPr>
            <p:ph sz="half" idx="1"/>
          </p:nvPr>
        </p:nvSpPr>
        <p:spPr>
          <a:xfrm>
            <a:off x="402167" y="1371600"/>
            <a:ext cx="11174482" cy="4681538"/>
          </a:xfrm>
        </p:spPr>
        <p:txBody>
          <a:bodyPr/>
          <a:lstStyle/>
          <a:p>
            <a:endParaRPr lang="en-US" sz="1600" dirty="0"/>
          </a:p>
          <a:p>
            <a:endParaRPr lang="en-US" sz="1400" dirty="0"/>
          </a:p>
          <a:p>
            <a:r>
              <a:rPr lang="en-US" sz="2800" b="1" dirty="0">
                <a:solidFill>
                  <a:srgbClr val="FFC000"/>
                </a:solidFill>
                <a:latin typeface="Calibri" pitchFamily="34" charset="0"/>
                <a:ea typeface="Calibri" pitchFamily="34" charset="0"/>
                <a:cs typeface="Calibri" pitchFamily="34" charset="0"/>
              </a:rPr>
              <a:t>Reality test </a:t>
            </a:r>
            <a:r>
              <a:rPr lang="en-US" sz="2800" dirty="0">
                <a:latin typeface="Calibri" pitchFamily="34" charset="0"/>
                <a:ea typeface="Calibri" pitchFamily="34" charset="0"/>
                <a:cs typeface="Calibri" pitchFamily="34" charset="0"/>
              </a:rPr>
              <a:t>–  Is this doable?</a:t>
            </a:r>
          </a:p>
          <a:p>
            <a:endParaRPr lang="en-US" sz="12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Durability test </a:t>
            </a:r>
            <a:r>
              <a:rPr lang="en-US" sz="2800" dirty="0">
                <a:latin typeface="Calibri" pitchFamily="34" charset="0"/>
                <a:ea typeface="Calibri" pitchFamily="34" charset="0"/>
                <a:cs typeface="Calibri" pitchFamily="34" charset="0"/>
              </a:rPr>
              <a:t>–  Is this durable?</a:t>
            </a:r>
          </a:p>
          <a:p>
            <a:endParaRPr lang="en-US" sz="1100" dirty="0">
              <a:latin typeface="Calibri" pitchFamily="34" charset="0"/>
              <a:ea typeface="Calibri" pitchFamily="34" charset="0"/>
              <a:cs typeface="Calibri" pitchFamily="34" charset="0"/>
            </a:endParaRPr>
          </a:p>
          <a:p>
            <a:r>
              <a:rPr lang="en-US" sz="2800" b="1" dirty="0">
                <a:solidFill>
                  <a:srgbClr val="FFC000"/>
                </a:solidFill>
                <a:latin typeface="Calibri" pitchFamily="34" charset="0"/>
                <a:ea typeface="Calibri" pitchFamily="34" charset="0"/>
                <a:cs typeface="Calibri" pitchFamily="34" charset="0"/>
              </a:rPr>
              <a:t>Interest test </a:t>
            </a:r>
            <a:r>
              <a:rPr lang="en-US" sz="2800" dirty="0">
                <a:latin typeface="Calibri" pitchFamily="34" charset="0"/>
                <a:ea typeface="Calibri" pitchFamily="34" charset="0"/>
                <a:cs typeface="Calibri" pitchFamily="34" charset="0"/>
              </a:rPr>
              <a:t>– Does this meet all parties’ interests?</a:t>
            </a:r>
            <a:endParaRPr lang="en-US" sz="1200" dirty="0"/>
          </a:p>
          <a:p>
            <a:endParaRPr lang="en-US" dirty="0"/>
          </a:p>
        </p:txBody>
      </p:sp>
      <p:sp>
        <p:nvSpPr>
          <p:cNvPr id="60421" name="Slide Number Placeholder 4"/>
          <p:cNvSpPr>
            <a:spLocks noGrp="1"/>
          </p:cNvSpPr>
          <p:nvPr>
            <p:ph type="sldNum" sz="quarter" idx="12"/>
          </p:nvPr>
        </p:nvSpPr>
        <p:spPr/>
        <p:txBody>
          <a:bodyPr/>
          <a:lstStyle/>
          <a:p>
            <a:pPr>
              <a:defRPr/>
            </a:pPr>
            <a:fld id="{62C41479-1568-458F-B8C3-75C24078112D}" type="slidenum">
              <a:rPr lang="en-US" smtClean="0"/>
              <a:pPr>
                <a:defRPr/>
              </a:pPr>
              <a:t>37</a:t>
            </a:fld>
            <a:endParaRPr lang="en-US" dirty="0"/>
          </a:p>
        </p:txBody>
      </p:sp>
      <p:sp>
        <p:nvSpPr>
          <p:cNvPr id="8" name="Rectangle 7"/>
          <p:cNvSpPr/>
          <p:nvPr/>
        </p:nvSpPr>
        <p:spPr>
          <a:xfrm>
            <a:off x="9193427" y="6425514"/>
            <a:ext cx="2656703" cy="432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02167" y="228601"/>
            <a:ext cx="11379200" cy="758825"/>
          </a:xfrm>
        </p:spPr>
        <p:txBody>
          <a:bodyPr/>
          <a:lstStyle/>
          <a:p>
            <a:pPr algn="ctr"/>
            <a:r>
              <a:rPr lang="en-US" sz="4000" b="1" dirty="0">
                <a:latin typeface="Calibri" pitchFamily="34" charset="0"/>
                <a:ea typeface="Calibri" pitchFamily="34" charset="0"/>
                <a:cs typeface="Calibri" pitchFamily="34" charset="0"/>
              </a:rPr>
              <a:t>Step 5. Plan Next Steps</a:t>
            </a:r>
          </a:p>
        </p:txBody>
      </p:sp>
      <p:sp>
        <p:nvSpPr>
          <p:cNvPr id="25603" name="Content Placeholder 2"/>
          <p:cNvSpPr>
            <a:spLocks noGrp="1"/>
          </p:cNvSpPr>
          <p:nvPr>
            <p:ph sz="half" idx="1"/>
          </p:nvPr>
        </p:nvSpPr>
        <p:spPr>
          <a:xfrm>
            <a:off x="402166" y="1371600"/>
            <a:ext cx="11243493" cy="4681538"/>
          </a:xfrm>
        </p:spPr>
        <p:txBody>
          <a:bodyPr/>
          <a:lstStyle/>
          <a:p>
            <a:endParaRPr lang="en-US" sz="800" dirty="0"/>
          </a:p>
          <a:p>
            <a:r>
              <a:rPr lang="en-US" sz="2400" dirty="0">
                <a:ea typeface="Calibri" pitchFamily="34" charset="0"/>
                <a:cs typeface="Calibri" pitchFamily="34" charset="0"/>
              </a:rPr>
              <a:t>J</a:t>
            </a:r>
            <a:r>
              <a:rPr lang="en-US" sz="2800" dirty="0">
                <a:ea typeface="Calibri" pitchFamily="34" charset="0"/>
                <a:cs typeface="Calibri" pitchFamily="34" charset="0"/>
              </a:rPr>
              <a:t>ointly create </a:t>
            </a:r>
            <a:r>
              <a:rPr lang="en-US" sz="2800" b="1" dirty="0">
                <a:solidFill>
                  <a:srgbClr val="FFC000"/>
                </a:solidFill>
                <a:ea typeface="Calibri" pitchFamily="34" charset="0"/>
                <a:cs typeface="Calibri" pitchFamily="34" charset="0"/>
              </a:rPr>
              <a:t>action plan</a:t>
            </a:r>
          </a:p>
          <a:p>
            <a:endParaRPr lang="en-US" sz="1200" dirty="0">
              <a:ea typeface="Calibri" pitchFamily="34" charset="0"/>
              <a:cs typeface="Calibri" pitchFamily="34" charset="0"/>
            </a:endParaRPr>
          </a:p>
          <a:p>
            <a:r>
              <a:rPr lang="en-US" sz="2800" dirty="0">
                <a:ea typeface="Calibri" pitchFamily="34" charset="0"/>
                <a:cs typeface="Calibri" pitchFamily="34" charset="0"/>
              </a:rPr>
              <a:t>What needs to happen?</a:t>
            </a:r>
          </a:p>
          <a:p>
            <a:endParaRPr lang="en-US" sz="1400" dirty="0">
              <a:ea typeface="Calibri" pitchFamily="34" charset="0"/>
              <a:cs typeface="Calibri" pitchFamily="34" charset="0"/>
            </a:endParaRPr>
          </a:p>
          <a:p>
            <a:r>
              <a:rPr lang="en-US" sz="2800" dirty="0">
                <a:ea typeface="Calibri" pitchFamily="34" charset="0"/>
                <a:cs typeface="Calibri" pitchFamily="34" charset="0"/>
              </a:rPr>
              <a:t>Who needs to do what?  By when?</a:t>
            </a:r>
          </a:p>
          <a:p>
            <a:endParaRPr lang="en-US" sz="1400" dirty="0">
              <a:ea typeface="Calibri" pitchFamily="34" charset="0"/>
              <a:cs typeface="Calibri" pitchFamily="34" charset="0"/>
            </a:endParaRPr>
          </a:p>
          <a:p>
            <a:r>
              <a:rPr lang="en-US" sz="2800" dirty="0">
                <a:ea typeface="Calibri" pitchFamily="34" charset="0"/>
                <a:cs typeface="Calibri" pitchFamily="34" charset="0"/>
              </a:rPr>
              <a:t>How will interaction take place if problems occur?</a:t>
            </a:r>
          </a:p>
        </p:txBody>
      </p:sp>
      <p:sp>
        <p:nvSpPr>
          <p:cNvPr id="61445" name="Slide Number Placeholder 4"/>
          <p:cNvSpPr>
            <a:spLocks noGrp="1"/>
          </p:cNvSpPr>
          <p:nvPr>
            <p:ph type="sldNum" sz="quarter" idx="12"/>
          </p:nvPr>
        </p:nvSpPr>
        <p:spPr/>
        <p:txBody>
          <a:bodyPr/>
          <a:lstStyle/>
          <a:p>
            <a:pPr>
              <a:defRPr/>
            </a:pPr>
            <a:fld id="{F2E1ADC0-8D43-493C-8D90-1C3FF4F56BDF}" type="slidenum">
              <a:rPr lang="en-US" smtClean="0"/>
              <a:pPr>
                <a:defRPr/>
              </a:pPr>
              <a:t>38</a:t>
            </a:fld>
            <a:endParaRPr lang="en-US" dirty="0"/>
          </a:p>
        </p:txBody>
      </p:sp>
      <p:sp>
        <p:nvSpPr>
          <p:cNvPr id="7" name="Rectangle 6"/>
          <p:cNvSpPr/>
          <p:nvPr/>
        </p:nvSpPr>
        <p:spPr>
          <a:xfrm>
            <a:off x="9205784" y="6437870"/>
            <a:ext cx="2644346" cy="420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 a new word: Collaboration</a:t>
            </a:r>
          </a:p>
        </p:txBody>
      </p:sp>
      <p:sp>
        <p:nvSpPr>
          <p:cNvPr id="3" name="Content Placeholder 2"/>
          <p:cNvSpPr>
            <a:spLocks noGrp="1"/>
          </p:cNvSpPr>
          <p:nvPr>
            <p:ph sz="half" idx="1"/>
          </p:nvPr>
        </p:nvSpPr>
        <p:spPr>
          <a:xfrm>
            <a:off x="838200" y="1825625"/>
            <a:ext cx="10790208" cy="4351338"/>
          </a:xfrm>
        </p:spPr>
        <p:txBody>
          <a:bodyPr/>
          <a:lstStyle/>
          <a:p>
            <a:r>
              <a:rPr lang="en-US" dirty="0"/>
              <a:t>Working together toward a shared goal</a:t>
            </a:r>
          </a:p>
          <a:p>
            <a:r>
              <a:rPr lang="en-US" dirty="0"/>
              <a:t>Win/Win</a:t>
            </a:r>
          </a:p>
          <a:p>
            <a:r>
              <a:rPr lang="en-US" dirty="0"/>
              <a:t>Buy in</a:t>
            </a:r>
          </a:p>
        </p:txBody>
      </p:sp>
      <p:sp>
        <p:nvSpPr>
          <p:cNvPr id="5" name="Rectangle 4"/>
          <p:cNvSpPr/>
          <p:nvPr/>
        </p:nvSpPr>
        <p:spPr>
          <a:xfrm>
            <a:off x="9205784" y="6462584"/>
            <a:ext cx="2681416" cy="247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2" cstate="print"/>
          <a:srcRect/>
          <a:stretch>
            <a:fillRect/>
          </a:stretch>
        </p:blipFill>
        <p:spPr bwMode="auto">
          <a:xfrm>
            <a:off x="9558068" y="6280030"/>
            <a:ext cx="2001328" cy="57797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Meeting Room</a:t>
            </a:r>
          </a:p>
        </p:txBody>
      </p:sp>
      <p:sp>
        <p:nvSpPr>
          <p:cNvPr id="3" name="Content Placeholder 2"/>
          <p:cNvSpPr>
            <a:spLocks noGrp="1"/>
          </p:cNvSpPr>
          <p:nvPr>
            <p:ph idx="1"/>
          </p:nvPr>
        </p:nvSpPr>
        <p:spPr>
          <a:xfrm>
            <a:off x="838200" y="1482811"/>
            <a:ext cx="10515600" cy="4694152"/>
          </a:xfrm>
        </p:spPr>
        <p:txBody>
          <a:bodyPr/>
          <a:lstStyle/>
          <a:p>
            <a:pPr lvl="1"/>
            <a:endParaRPr lang="en-US" dirty="0"/>
          </a:p>
          <a:p>
            <a:endParaRPr lang="en-US" dirty="0"/>
          </a:p>
        </p:txBody>
      </p:sp>
      <p:sp>
        <p:nvSpPr>
          <p:cNvPr id="4" name="Rectangle 3"/>
          <p:cNvSpPr/>
          <p:nvPr/>
        </p:nvSpPr>
        <p:spPr>
          <a:xfrm>
            <a:off x="9264770" y="6487064"/>
            <a:ext cx="2622430" cy="37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print"/>
          <a:srcRect/>
          <a:stretch>
            <a:fillRect/>
          </a:stretch>
        </p:blipFill>
        <p:spPr bwMode="auto">
          <a:xfrm>
            <a:off x="9627079" y="6280030"/>
            <a:ext cx="1690778" cy="577970"/>
          </a:xfrm>
          <a:prstGeom prst="rect">
            <a:avLst/>
          </a:prstGeom>
          <a:noFill/>
          <a:ln w="9525">
            <a:noFill/>
            <a:miter lim="800000"/>
            <a:headEnd/>
            <a:tailEnd/>
          </a:ln>
        </p:spPr>
      </p:pic>
      <p:pic>
        <p:nvPicPr>
          <p:cNvPr id="6" name="Picture 5" descr="Post Meeting Room diagram"/>
          <p:cNvPicPr/>
          <p:nvPr/>
        </p:nvPicPr>
        <p:blipFill>
          <a:blip r:embed="rId4" cstate="screen"/>
          <a:srcRect/>
          <a:stretch>
            <a:fillRect/>
          </a:stretch>
        </p:blipFill>
        <p:spPr bwMode="auto">
          <a:xfrm>
            <a:off x="2053087" y="1677837"/>
            <a:ext cx="8229600" cy="4515929"/>
          </a:xfrm>
          <a:prstGeom prst="rect">
            <a:avLst/>
          </a:prstGeom>
          <a:noFill/>
          <a:ln w="9525">
            <a:noFill/>
            <a:miter lim="800000"/>
            <a:headEnd/>
            <a:tailEnd/>
          </a:ln>
        </p:spPr>
      </p:pic>
    </p:spTree>
    <p:extLst>
      <p:ext uri="{BB962C8B-B14F-4D97-AF65-F5344CB8AC3E}">
        <p14:creationId xmlns:p14="http://schemas.microsoft.com/office/powerpoint/2010/main" val="2014470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5863143"/>
          </a:xfrm>
        </p:spPr>
        <p:txBody>
          <a:bodyPr/>
          <a:lstStyle/>
          <a:p>
            <a:pPr algn="ctr"/>
            <a:r>
              <a:rPr lang="en-US" dirty="0"/>
              <a:t>Questions?</a:t>
            </a:r>
          </a:p>
        </p:txBody>
      </p:sp>
      <p:sp>
        <p:nvSpPr>
          <p:cNvPr id="4" name="Rectangle 3"/>
          <p:cNvSpPr/>
          <p:nvPr/>
        </p:nvSpPr>
        <p:spPr>
          <a:xfrm>
            <a:off x="9230264" y="6504317"/>
            <a:ext cx="2639683"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1759789" cy="57797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Commander’s Role</a:t>
            </a:r>
          </a:p>
        </p:txBody>
      </p:sp>
      <p:sp>
        <p:nvSpPr>
          <p:cNvPr id="3" name="Content Placeholder 2"/>
          <p:cNvSpPr>
            <a:spLocks noGrp="1"/>
          </p:cNvSpPr>
          <p:nvPr>
            <p:ph idx="1"/>
          </p:nvPr>
        </p:nvSpPr>
        <p:spPr>
          <a:xfrm>
            <a:off x="838200" y="1742535"/>
            <a:ext cx="10515600" cy="4434427"/>
          </a:xfrm>
        </p:spPr>
        <p:txBody>
          <a:bodyPr>
            <a:normAutofit lnSpcReduction="10000"/>
          </a:bodyPr>
          <a:lstStyle/>
          <a:p>
            <a:r>
              <a:rPr lang="en-US" sz="3200" dirty="0"/>
              <a:t>Act as the meeting facilitator</a:t>
            </a:r>
          </a:p>
          <a:p>
            <a:r>
              <a:rPr lang="en-US" sz="3200" dirty="0"/>
              <a:t>Prepare an agenda</a:t>
            </a:r>
          </a:p>
          <a:p>
            <a:r>
              <a:rPr lang="en-US" sz="3200" dirty="0"/>
              <a:t>Ensure that the meeting is run in proper order and that all ceremonial elements are performed; bring back to agenda</a:t>
            </a:r>
          </a:p>
          <a:p>
            <a:r>
              <a:rPr lang="en-US" sz="3200" dirty="0"/>
              <a:t>Ensure that all decisions are properly voted upon and that they are documented appropriately</a:t>
            </a:r>
          </a:p>
          <a:p>
            <a:r>
              <a:rPr lang="en-US" sz="3200" dirty="0"/>
              <a:t>Ensure that all members have a voice</a:t>
            </a:r>
          </a:p>
          <a:p>
            <a:r>
              <a:rPr lang="en-US" sz="3200" dirty="0"/>
              <a:t>Ensure that unruly behavior is not tolerated</a:t>
            </a:r>
          </a:p>
          <a:p>
            <a:r>
              <a:rPr lang="en-US" sz="3200" dirty="0"/>
              <a:t>Tie breaker</a:t>
            </a:r>
            <a:endParaRPr lang="en-US" sz="2800" dirty="0"/>
          </a:p>
          <a:p>
            <a:pPr lvl="2"/>
            <a:endParaRPr lang="en-US" dirty="0"/>
          </a:p>
          <a:p>
            <a:pPr lvl="1"/>
            <a:endParaRPr lang="en-US" dirty="0"/>
          </a:p>
          <a:p>
            <a:endParaRPr lang="en-US" dirty="0"/>
          </a:p>
        </p:txBody>
      </p:sp>
      <p:sp>
        <p:nvSpPr>
          <p:cNvPr id="4" name="Rectangle 3"/>
          <p:cNvSpPr/>
          <p:nvPr/>
        </p:nvSpPr>
        <p:spPr>
          <a:xfrm>
            <a:off x="9195758" y="6469811"/>
            <a:ext cx="2674189" cy="388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print"/>
          <a:srcRect/>
          <a:stretch>
            <a:fillRect/>
          </a:stretch>
        </p:blipFill>
        <p:spPr bwMode="auto">
          <a:xfrm>
            <a:off x="9592573" y="6280030"/>
            <a:ext cx="1725283" cy="577970"/>
          </a:xfrm>
          <a:prstGeom prst="rect">
            <a:avLst/>
          </a:prstGeom>
          <a:noFill/>
          <a:ln w="9525">
            <a:noFill/>
            <a:miter lim="800000"/>
            <a:headEnd/>
            <a:tailEnd/>
          </a:ln>
        </p:spPr>
      </p:pic>
    </p:spTree>
    <p:extLst>
      <p:ext uri="{BB962C8B-B14F-4D97-AF65-F5344CB8AC3E}">
        <p14:creationId xmlns:p14="http://schemas.microsoft.com/office/powerpoint/2010/main" val="201447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Meeting Preparation</a:t>
            </a:r>
          </a:p>
        </p:txBody>
      </p:sp>
      <p:sp>
        <p:nvSpPr>
          <p:cNvPr id="3" name="Content Placeholder 2"/>
          <p:cNvSpPr>
            <a:spLocks noGrp="1"/>
          </p:cNvSpPr>
          <p:nvPr>
            <p:ph idx="1"/>
          </p:nvPr>
        </p:nvSpPr>
        <p:spPr/>
        <p:txBody>
          <a:bodyPr/>
          <a:lstStyle/>
          <a:p>
            <a:r>
              <a:rPr lang="en-US" sz="4000" dirty="0"/>
              <a:t>Prepare an agenda and print for meeting</a:t>
            </a:r>
          </a:p>
          <a:p>
            <a:pPr lvl="1"/>
            <a:r>
              <a:rPr lang="en-US" sz="3600" dirty="0"/>
              <a:t>Ensures that all topics are covered and purpose of meeting is achieved</a:t>
            </a:r>
          </a:p>
          <a:p>
            <a:pPr lvl="1"/>
            <a:r>
              <a:rPr lang="en-US" sz="3600" dirty="0"/>
              <a:t>Lets participants know what to expect</a:t>
            </a:r>
          </a:p>
          <a:p>
            <a:pPr lvl="1"/>
            <a:r>
              <a:rPr lang="en-US" sz="3600" dirty="0"/>
              <a:t>Sets the right tone</a:t>
            </a:r>
          </a:p>
          <a:p>
            <a:pPr lvl="1"/>
            <a:r>
              <a:rPr lang="en-US" sz="3600" dirty="0"/>
              <a:t>Helps to control flow of meeting</a:t>
            </a:r>
          </a:p>
          <a:p>
            <a:pPr lvl="1"/>
            <a:r>
              <a:rPr lang="en-US" sz="3600" dirty="0"/>
              <a:t>Can remove conflicts(get it all on the table)</a:t>
            </a:r>
          </a:p>
          <a:p>
            <a:pPr lvl="1"/>
            <a:endParaRPr lang="en-US" sz="3600" dirty="0"/>
          </a:p>
        </p:txBody>
      </p:sp>
      <p:sp>
        <p:nvSpPr>
          <p:cNvPr id="4" name="Rectangle 3"/>
          <p:cNvSpPr/>
          <p:nvPr/>
        </p:nvSpPr>
        <p:spPr>
          <a:xfrm>
            <a:off x="9230264" y="6487064"/>
            <a:ext cx="2674189" cy="37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104845" cy="57797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Ceremony</a:t>
            </a:r>
          </a:p>
        </p:txBody>
      </p:sp>
      <p:sp>
        <p:nvSpPr>
          <p:cNvPr id="3" name="Content Placeholder 2"/>
          <p:cNvSpPr>
            <a:spLocks noGrp="1"/>
          </p:cNvSpPr>
          <p:nvPr>
            <p:ph idx="1"/>
          </p:nvPr>
        </p:nvSpPr>
        <p:spPr/>
        <p:txBody>
          <a:bodyPr>
            <a:normAutofit/>
          </a:bodyPr>
          <a:lstStyle/>
          <a:p>
            <a:r>
              <a:rPr lang="en-US" dirty="0"/>
              <a:t>Why is the ceremonial part of the meeting important?</a:t>
            </a:r>
          </a:p>
          <a:p>
            <a:pPr lvl="1"/>
            <a:r>
              <a:rPr lang="en-US" dirty="0"/>
              <a:t>Bonds members together for a common purpose; Veterans Affairs, National Defense, Americanism, Children and Youth</a:t>
            </a:r>
          </a:p>
          <a:p>
            <a:pPr lvl="1"/>
            <a:r>
              <a:rPr lang="en-US" dirty="0"/>
              <a:t>Lays the groundwork for respectful behavior at the meeting</a:t>
            </a:r>
          </a:p>
          <a:p>
            <a:pPr lvl="1"/>
            <a:r>
              <a:rPr lang="en-US" dirty="0"/>
              <a:t>Reiterates the purpose of the American Legion</a:t>
            </a:r>
          </a:p>
          <a:p>
            <a:pPr lvl="1"/>
            <a:r>
              <a:rPr lang="en-US" dirty="0"/>
              <a:t>Provides standardization across the organization ensuring we conduct meetings properly, honor veterans responsibly, and maintain our roots from our life in the Armed Services</a:t>
            </a:r>
          </a:p>
          <a:p>
            <a:r>
              <a:rPr lang="en-US" dirty="0"/>
              <a:t>Ensure the doors are secure so that no one may enter during the ceremonial portion of meeting</a:t>
            </a:r>
          </a:p>
          <a:p>
            <a:pPr lvl="1"/>
            <a:endParaRPr lang="en-US" dirty="0"/>
          </a:p>
          <a:p>
            <a:pPr lvl="1"/>
            <a:endParaRPr lang="en-US" dirty="0"/>
          </a:p>
          <a:p>
            <a:endParaRPr lang="en-US" dirty="0"/>
          </a:p>
        </p:txBody>
      </p:sp>
      <p:sp>
        <p:nvSpPr>
          <p:cNvPr id="4" name="Rectangle 3"/>
          <p:cNvSpPr/>
          <p:nvPr/>
        </p:nvSpPr>
        <p:spPr>
          <a:xfrm>
            <a:off x="9247517" y="6504317"/>
            <a:ext cx="2708694" cy="35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print"/>
          <a:srcRect/>
          <a:stretch>
            <a:fillRect/>
          </a:stretch>
        </p:blipFill>
        <p:spPr bwMode="auto">
          <a:xfrm>
            <a:off x="9627079" y="6280030"/>
            <a:ext cx="1690778" cy="577970"/>
          </a:xfrm>
          <a:prstGeom prst="rect">
            <a:avLst/>
          </a:prstGeom>
          <a:noFill/>
          <a:ln w="9525">
            <a:noFill/>
            <a:miter lim="800000"/>
            <a:headEnd/>
            <a:tailEnd/>
          </a:ln>
        </p:spPr>
      </p:pic>
    </p:spTree>
    <p:extLst>
      <p:ext uri="{BB962C8B-B14F-4D97-AF65-F5344CB8AC3E}">
        <p14:creationId xmlns:p14="http://schemas.microsoft.com/office/powerpoint/2010/main" val="231255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Advancing and Saluting the Colors</a:t>
            </a:r>
          </a:p>
        </p:txBody>
      </p:sp>
      <p:sp>
        <p:nvSpPr>
          <p:cNvPr id="3" name="Content Placeholder 2"/>
          <p:cNvSpPr>
            <a:spLocks noGrp="1"/>
          </p:cNvSpPr>
          <p:nvPr>
            <p:ph idx="1"/>
          </p:nvPr>
        </p:nvSpPr>
        <p:spPr/>
        <p:txBody>
          <a:bodyPr>
            <a:normAutofit fontScale="77500" lnSpcReduction="20000"/>
          </a:bodyPr>
          <a:lstStyle/>
          <a:p>
            <a:r>
              <a:rPr lang="en-US" sz="4400" dirty="0"/>
              <a:t>The colors are advanced or placed so that the national colors are in front of and on the right of the Commander and Post colors are in front of and on the left</a:t>
            </a:r>
          </a:p>
          <a:p>
            <a:r>
              <a:rPr lang="en-US" sz="4400" dirty="0"/>
              <a:t> Commander calls for a hand salute while colors are being advanced by Sgt. At Arms or Color Bearer</a:t>
            </a:r>
          </a:p>
          <a:p>
            <a:r>
              <a:rPr lang="en-US" sz="4400" dirty="0"/>
              <a:t>Commander calls “Two” after Sgt. At Arms salutes</a:t>
            </a:r>
          </a:p>
          <a:p>
            <a:r>
              <a:rPr lang="en-US" sz="4400" dirty="0"/>
              <a:t>If colors are in place before meeting:</a:t>
            </a:r>
          </a:p>
          <a:p>
            <a:pPr lvl="1"/>
            <a:r>
              <a:rPr lang="en-US" sz="4000" dirty="0"/>
              <a:t>Commander calls for hand salute “with the colors of our Nation being in place”</a:t>
            </a:r>
          </a:p>
          <a:p>
            <a:pPr lvl="1"/>
            <a:r>
              <a:rPr lang="en-US" sz="4000" dirty="0"/>
              <a:t>Commanders calls “Two” after appropriate duration</a:t>
            </a:r>
          </a:p>
          <a:p>
            <a:endParaRPr lang="en-US" dirty="0"/>
          </a:p>
          <a:p>
            <a:pPr lvl="1"/>
            <a:endParaRPr lang="en-US" dirty="0"/>
          </a:p>
          <a:p>
            <a:endParaRPr lang="en-US" dirty="0"/>
          </a:p>
        </p:txBody>
      </p:sp>
      <p:sp>
        <p:nvSpPr>
          <p:cNvPr id="4" name="Rectangle 3"/>
          <p:cNvSpPr/>
          <p:nvPr/>
        </p:nvSpPr>
        <p:spPr>
          <a:xfrm>
            <a:off x="9178506" y="6435306"/>
            <a:ext cx="2708694" cy="42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cstate="print"/>
          <a:srcRect/>
          <a:stretch>
            <a:fillRect/>
          </a:stretch>
        </p:blipFill>
        <p:spPr bwMode="auto">
          <a:xfrm>
            <a:off x="9609825" y="6280030"/>
            <a:ext cx="1708031" cy="577970"/>
          </a:xfrm>
          <a:prstGeom prst="rect">
            <a:avLst/>
          </a:prstGeom>
          <a:noFill/>
          <a:ln w="9525">
            <a:noFill/>
            <a:miter lim="800000"/>
            <a:headEnd/>
            <a:tailEnd/>
          </a:ln>
        </p:spPr>
      </p:pic>
    </p:spTree>
    <p:extLst>
      <p:ext uri="{BB962C8B-B14F-4D97-AF65-F5344CB8AC3E}">
        <p14:creationId xmlns:p14="http://schemas.microsoft.com/office/powerpoint/2010/main" val="231255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Opening Prayer</a:t>
            </a:r>
          </a:p>
        </p:txBody>
      </p:sp>
      <p:sp>
        <p:nvSpPr>
          <p:cNvPr id="3" name="Content Placeholder 2"/>
          <p:cNvSpPr>
            <a:spLocks noGrp="1"/>
          </p:cNvSpPr>
          <p:nvPr>
            <p:ph idx="1"/>
          </p:nvPr>
        </p:nvSpPr>
        <p:spPr/>
        <p:txBody>
          <a:bodyPr/>
          <a:lstStyle/>
          <a:p>
            <a:r>
              <a:rPr lang="en-US" dirty="0"/>
              <a:t>Ask the membership to uncover; it’s optional for women to uncover</a:t>
            </a:r>
          </a:p>
          <a:p>
            <a:r>
              <a:rPr lang="en-US" dirty="0"/>
              <a:t>Ask the Chaplain to lead the prayer</a:t>
            </a:r>
          </a:p>
          <a:p>
            <a:r>
              <a:rPr lang="en-US" dirty="0"/>
              <a:t>If the Chaplain is not present, Commander can ask someone before meeting or lead prayer themselves</a:t>
            </a:r>
          </a:p>
        </p:txBody>
      </p:sp>
      <p:sp>
        <p:nvSpPr>
          <p:cNvPr id="4" name="Rectangle 3"/>
          <p:cNvSpPr/>
          <p:nvPr/>
        </p:nvSpPr>
        <p:spPr>
          <a:xfrm>
            <a:off x="9230264" y="6487064"/>
            <a:ext cx="2639683" cy="37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print"/>
          <a:srcRect/>
          <a:stretch>
            <a:fillRect/>
          </a:stretch>
        </p:blipFill>
        <p:spPr bwMode="auto">
          <a:xfrm>
            <a:off x="9558068" y="6280030"/>
            <a:ext cx="2087592" cy="57797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33267</TotalTime>
  <Words>1286</Words>
  <Application>Microsoft Office PowerPoint</Application>
  <PresentationFormat>Widescreen</PresentationFormat>
  <Paragraphs>272</Paragraphs>
  <Slides>40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Wingdings</vt:lpstr>
      <vt:lpstr>Wingdings 2</vt:lpstr>
      <vt:lpstr>Office Theme</vt:lpstr>
      <vt:lpstr>Mid-Winter Conference How to Run a Meeting</vt:lpstr>
      <vt:lpstr>PowerPoint Presentation</vt:lpstr>
      <vt:lpstr>PowerPoint Presentation</vt:lpstr>
      <vt:lpstr>The Meeting Room</vt:lpstr>
      <vt:lpstr>The Commander’s Role</vt:lpstr>
      <vt:lpstr>Meeting Preparation</vt:lpstr>
      <vt:lpstr>The Ceremony</vt:lpstr>
      <vt:lpstr>Advancing and Saluting the Colors</vt:lpstr>
      <vt:lpstr>Opening Prayer</vt:lpstr>
      <vt:lpstr>POW/MIA Ceremony</vt:lpstr>
      <vt:lpstr>Pledge of Allegiance</vt:lpstr>
      <vt:lpstr>Preamble</vt:lpstr>
      <vt:lpstr>Reading of the Minutes</vt:lpstr>
      <vt:lpstr>Committee Reports</vt:lpstr>
      <vt:lpstr>Sick Call</vt:lpstr>
      <vt:lpstr>Unfinished Business</vt:lpstr>
      <vt:lpstr>Initiation of Candidates</vt:lpstr>
      <vt:lpstr>New Business</vt:lpstr>
      <vt:lpstr>Memorial to the Departed</vt:lpstr>
      <vt:lpstr>Good of the American Legion</vt:lpstr>
      <vt:lpstr>Closing</vt:lpstr>
      <vt:lpstr>Questions?</vt:lpstr>
      <vt:lpstr>Break</vt:lpstr>
      <vt:lpstr>Conflict Management</vt:lpstr>
      <vt:lpstr>Learning Objectives</vt:lpstr>
      <vt:lpstr>Conflict</vt:lpstr>
      <vt:lpstr>CONFLICT  HAPPENS</vt:lpstr>
      <vt:lpstr>Use cognitive conflict</vt:lpstr>
      <vt:lpstr>Avoid Affective Conflict</vt:lpstr>
      <vt:lpstr>How can we keep conflict cognitive? </vt:lpstr>
      <vt:lpstr> Step 1. Make the Approach</vt:lpstr>
      <vt:lpstr>Step 2. Share Perspectives</vt:lpstr>
      <vt:lpstr>Understand why your views differ</vt:lpstr>
      <vt:lpstr> Name the Issues</vt:lpstr>
      <vt:lpstr>Step 3. Build Understanding</vt:lpstr>
      <vt:lpstr>Keys to Active Listening</vt:lpstr>
      <vt:lpstr>Step 4. Agree on Solutions</vt:lpstr>
      <vt:lpstr>Step 5. Plan Next Steps</vt:lpstr>
      <vt:lpstr>Use a new word: Collaboration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Membership Plan</dc:title>
  <dc:creator>Thomas Simons</dc:creator>
  <cp:lastModifiedBy>Jason Graven</cp:lastModifiedBy>
  <cp:revision>170</cp:revision>
  <cp:lastPrinted>2016-07-13T18:42:51Z</cp:lastPrinted>
  <dcterms:created xsi:type="dcterms:W3CDTF">2016-05-31T18:19:44Z</dcterms:created>
  <dcterms:modified xsi:type="dcterms:W3CDTF">2017-01-24T13:13:02Z</dcterms:modified>
</cp:coreProperties>
</file>