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vSXn-nb1k2c" TargetMode="External"/><Relationship Id="rId1" Type="http://schemas.openxmlformats.org/officeDocument/2006/relationships/video" Target="https://www.youtube.com/embed/ZnhUcCqZ7qw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Retention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Mid-Winter Conference Training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53" y="286664"/>
            <a:ext cx="8284464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The Difference?</a:t>
            </a:r>
          </a:p>
        </p:txBody>
      </p:sp>
      <p:pic>
        <p:nvPicPr>
          <p:cNvPr id="4" name="ZnhUcCqZ7q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0321" y="2413336"/>
            <a:ext cx="4572000" cy="2571750"/>
          </a:xfrm>
          <a:prstGeom prst="rect">
            <a:avLst/>
          </a:prstGeom>
        </p:spPr>
      </p:pic>
      <p:pic>
        <p:nvPicPr>
          <p:cNvPr id="5" name="vSXn-nb1k2c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09251" y="2413336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176" y="5276675"/>
            <a:ext cx="976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videos put out by their organizations national headquarters</a:t>
            </a:r>
          </a:p>
        </p:txBody>
      </p:sp>
    </p:spTree>
    <p:extLst>
      <p:ext uri="{BB962C8B-B14F-4D97-AF65-F5344CB8AC3E}">
        <p14:creationId xmlns:p14="http://schemas.microsoft.com/office/powerpoint/2010/main" val="140293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your Post make quota this year?</a:t>
            </a:r>
          </a:p>
          <a:p>
            <a:r>
              <a:rPr lang="en-US" dirty="0"/>
              <a:t>What does your Post do to retain its members?</a:t>
            </a:r>
          </a:p>
          <a:p>
            <a:r>
              <a:rPr lang="en-US" dirty="0"/>
              <a:t>What about your Post creates value to a new member’s membership in your Post that would make them want to renew?</a:t>
            </a:r>
          </a:p>
          <a:p>
            <a:r>
              <a:rPr lang="en-US" dirty="0"/>
              <a:t>What is your Post’s product or service?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Clever marketing gets them in the door, your Post decides if they stay</a:t>
            </a:r>
          </a:p>
          <a:p>
            <a:r>
              <a:rPr lang="en-US" dirty="0"/>
              <a:t>Don’t just talk about Comradery, be about comradery</a:t>
            </a:r>
          </a:p>
          <a:p>
            <a:r>
              <a:rPr lang="en-US" dirty="0"/>
              <a:t>People watch Days of Our Lives, they don’t want to experience it</a:t>
            </a:r>
          </a:p>
          <a:p>
            <a:r>
              <a:rPr lang="en-US" dirty="0"/>
              <a:t>A distant member doesn’t have to be a forgotten member</a:t>
            </a:r>
          </a:p>
        </p:txBody>
      </p:sp>
    </p:spTree>
    <p:extLst>
      <p:ext uri="{BB962C8B-B14F-4D97-AF65-F5344CB8AC3E}">
        <p14:creationId xmlns:p14="http://schemas.microsoft.com/office/powerpoint/2010/main" val="20423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718" y="2336800"/>
            <a:ext cx="2166539" cy="3598863"/>
          </a:xfrm>
        </p:spPr>
      </p:pic>
      <p:sp>
        <p:nvSpPr>
          <p:cNvPr id="5" name="TextBox 4"/>
          <p:cNvSpPr txBox="1"/>
          <p:nvPr/>
        </p:nvSpPr>
        <p:spPr>
          <a:xfrm>
            <a:off x="812790" y="3473727"/>
            <a:ext cx="3321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Christie “Don’t Call Me An Assistant I Don’t Fetch Your Coffee” White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0308" y="3473727"/>
            <a:ext cx="42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 “Do As I Say Not As I Do” Graven</a:t>
            </a:r>
          </a:p>
        </p:txBody>
      </p:sp>
    </p:spTree>
    <p:extLst>
      <p:ext uri="{BB962C8B-B14F-4D97-AF65-F5344CB8AC3E}">
        <p14:creationId xmlns:p14="http://schemas.microsoft.com/office/powerpoint/2010/main" val="13053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Numbers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129371"/>
            <a:ext cx="4105848" cy="2800741"/>
          </a:xfrm>
        </p:spPr>
      </p:pic>
      <p:sp>
        <p:nvSpPr>
          <p:cNvPr id="5" name="TextBox 4"/>
          <p:cNvSpPr txBox="1"/>
          <p:nvPr/>
        </p:nvSpPr>
        <p:spPr>
          <a:xfrm>
            <a:off x="5561045" y="2129371"/>
            <a:ext cx="600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79.24% renewal rate. Annual Average is just around 88% representing a little over 10,000 members lost per year.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208" y="3539268"/>
            <a:ext cx="3953427" cy="2781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747" y="525313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about 3,500 members not renewed is due to Post Everlasting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830" y="3098725"/>
            <a:ext cx="1655960" cy="16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where aren’t they renewing?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916345"/>
          </a:xfrm>
        </p:spPr>
        <p:txBody>
          <a:bodyPr/>
          <a:lstStyle/>
          <a:p>
            <a:r>
              <a:rPr lang="en-US" dirty="0"/>
              <a:t>Financial</a:t>
            </a:r>
          </a:p>
          <a:p>
            <a:r>
              <a:rPr lang="en-US" dirty="0"/>
              <a:t>Post Issues</a:t>
            </a:r>
          </a:p>
          <a:p>
            <a:r>
              <a:rPr lang="en-US" dirty="0"/>
              <a:t>Moving</a:t>
            </a:r>
          </a:p>
          <a:p>
            <a:r>
              <a:rPr lang="en-US" dirty="0"/>
              <a:t>Lack of perceived value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4253218"/>
            <a:ext cx="7556934" cy="243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216" y="1834166"/>
            <a:ext cx="7240389" cy="2406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155" y="4590793"/>
            <a:ext cx="2785032" cy="20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Practices-Financial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896136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a member is having financial troubles assist them if possible. We are here for each other and even a small token of help such as paying their dues for one year is normally appreciated.</a:t>
            </a:r>
          </a:p>
          <a:p>
            <a:r>
              <a:rPr lang="en-US" dirty="0"/>
              <a:t>Direct them to the Department Temporary Financial Assistance Office (Suzette Price-Director)</a:t>
            </a:r>
          </a:p>
          <a:p>
            <a:r>
              <a:rPr lang="en-US" dirty="0"/>
              <a:t>Hold a Post fundraiser or place out a tip jar at the canteen.</a:t>
            </a:r>
          </a:p>
          <a:p>
            <a:r>
              <a:rPr lang="en-US" dirty="0"/>
              <a:t>If you don’t ask they probably wont tell you, they will just discontinue to pay their dues and you will never hear from them again.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781" y="3763736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Practices-Post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612969" cy="3599316"/>
          </a:xfrm>
        </p:spPr>
        <p:txBody>
          <a:bodyPr/>
          <a:lstStyle/>
          <a:p>
            <a:r>
              <a:rPr lang="en-US" dirty="0"/>
              <a:t>Don’t have them, but if you must, work together to find a satisfactory resolution</a:t>
            </a:r>
          </a:p>
          <a:p>
            <a:r>
              <a:rPr lang="en-US" dirty="0"/>
              <a:t>Having arguments in Post meetings deters people from participating, wastes time</a:t>
            </a:r>
          </a:p>
          <a:p>
            <a:r>
              <a:rPr lang="en-US" dirty="0"/>
              <a:t>Post’s whose elected leadership does not report to the membership at the meetings deters people from participating, make your members feel as though they are a part of the decision making process BECAUSE THEY ARE</a:t>
            </a:r>
          </a:p>
          <a:p>
            <a:r>
              <a:rPr lang="en-US" dirty="0"/>
              <a:t>No one wants to pay to have a BAD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322" y="3184808"/>
            <a:ext cx="2273599" cy="22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Practices-Moving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know they are moving beforehand, speak to them about retaining their membership with your Post instead of transferring</a:t>
            </a:r>
          </a:p>
          <a:p>
            <a:r>
              <a:rPr lang="en-US" dirty="0"/>
              <a:t>If a member moves to your area, transfer them</a:t>
            </a:r>
          </a:p>
          <a:p>
            <a:r>
              <a:rPr lang="en-US" dirty="0"/>
              <a:t>Keep them on your newsletter email or mailing list so they still feel as a part of the Post</a:t>
            </a:r>
          </a:p>
          <a:p>
            <a:r>
              <a:rPr lang="en-US" dirty="0"/>
              <a:t>Post 808 uses videoconferencing for their meetings so that members that cannot attend the meeting in person can still participate</a:t>
            </a:r>
          </a:p>
          <a:p>
            <a:r>
              <a:rPr lang="en-US" dirty="0"/>
              <a:t>Honor them so that they feel their time as a member of the Post wont be forgotten when they leave</a:t>
            </a:r>
          </a:p>
        </p:txBody>
      </p:sp>
    </p:spTree>
    <p:extLst>
      <p:ext uri="{BB962C8B-B14F-4D97-AF65-F5344CB8AC3E}">
        <p14:creationId xmlns:p14="http://schemas.microsoft.com/office/powerpoint/2010/main" val="239504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Practices-Perceived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616391" cy="3599316"/>
          </a:xfrm>
        </p:spPr>
        <p:txBody>
          <a:bodyPr/>
          <a:lstStyle/>
          <a:p>
            <a:r>
              <a:rPr lang="en-US" dirty="0"/>
              <a:t>Members must feel as though the money they spend is of tangible value</a:t>
            </a:r>
          </a:p>
          <a:p>
            <a:r>
              <a:rPr lang="en-US" dirty="0"/>
              <a:t>We celebrate and honor 50-60-70 continuous years, what about 2-3? The earliest years are the most important</a:t>
            </a:r>
          </a:p>
          <a:p>
            <a:r>
              <a:rPr lang="en-US" dirty="0"/>
              <a:t>Promotional goods such as commemorative products they can receive for renewing</a:t>
            </a:r>
          </a:p>
          <a:p>
            <a:r>
              <a:rPr lang="en-US" dirty="0"/>
              <a:t>Most times, all it takes is someone from the Post asking them to renew. Show them you care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318" y="2779162"/>
            <a:ext cx="3307646" cy="23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Practices-Perceived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411296"/>
          </a:xfrm>
        </p:spPr>
        <p:txBody>
          <a:bodyPr/>
          <a:lstStyle/>
          <a:p>
            <a:r>
              <a:rPr lang="en-US" b="1" u="sng" dirty="0">
                <a:effectLst/>
              </a:rPr>
              <a:t>Positional Good</a:t>
            </a:r>
            <a:r>
              <a:rPr lang="en-US" dirty="0">
                <a:effectLst/>
              </a:rPr>
              <a:t>- a product that gains its value based on desirability; a product that symbolizes a higher social status.</a:t>
            </a:r>
          </a:p>
          <a:p>
            <a:r>
              <a:rPr lang="en-US" dirty="0">
                <a:effectLst/>
              </a:rPr>
              <a:t> Perceiving affluence is more important than actually </a:t>
            </a:r>
            <a:r>
              <a:rPr lang="en-US" i="1" dirty="0">
                <a:effectLst/>
              </a:rPr>
              <a:t>being</a:t>
            </a:r>
            <a:r>
              <a:rPr lang="en-US" dirty="0">
                <a:effectLst/>
              </a:rPr>
              <a:t> affluent. </a:t>
            </a:r>
          </a:p>
          <a:p>
            <a:r>
              <a:rPr lang="en-US" dirty="0">
                <a:effectLst/>
              </a:rPr>
              <a:t>The perception of value in a product or service is what drives the desirability to possess the product or service.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321" y="5058561"/>
            <a:ext cx="1069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They should WANT to spend the money, if you have to chase after it then this signals something is wrong</a:t>
            </a:r>
          </a:p>
        </p:txBody>
      </p:sp>
    </p:spTree>
    <p:extLst>
      <p:ext uri="{BB962C8B-B14F-4D97-AF65-F5344CB8AC3E}">
        <p14:creationId xmlns:p14="http://schemas.microsoft.com/office/powerpoint/2010/main" val="37271358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177</TotalTime>
  <Words>598</Words>
  <Application>Microsoft Office PowerPoint</Application>
  <PresentationFormat>Widescreen</PresentationFormat>
  <Paragraphs>51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Membership Retention</vt:lpstr>
      <vt:lpstr>Presenters</vt:lpstr>
      <vt:lpstr>Current Numbers</vt:lpstr>
      <vt:lpstr>So where aren’t they renewing?</vt:lpstr>
      <vt:lpstr>Best Practices-Financial</vt:lpstr>
      <vt:lpstr>Best Practices-Post Issues</vt:lpstr>
      <vt:lpstr>Best Practices-Moving</vt:lpstr>
      <vt:lpstr>Best Practices-Perceived Value</vt:lpstr>
      <vt:lpstr>Best Practices-Perceived Value</vt:lpstr>
      <vt:lpstr>What’s The Difference?</vt:lpstr>
      <vt:lpstr>Floor 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Retention</dc:title>
  <dc:creator>Jason Graven</dc:creator>
  <cp:lastModifiedBy>Jason Graven</cp:lastModifiedBy>
  <cp:revision>12</cp:revision>
  <dcterms:created xsi:type="dcterms:W3CDTF">2017-01-19T17:15:13Z</dcterms:created>
  <dcterms:modified xsi:type="dcterms:W3CDTF">2017-01-19T20:18:52Z</dcterms:modified>
</cp:coreProperties>
</file>