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61" r:id="rId4"/>
    <p:sldId id="361" r:id="rId5"/>
    <p:sldId id="348" r:id="rId6"/>
    <p:sldId id="262" r:id="rId7"/>
    <p:sldId id="358" r:id="rId8"/>
    <p:sldId id="346" r:id="rId9"/>
    <p:sldId id="349" r:id="rId10"/>
    <p:sldId id="350" r:id="rId11"/>
    <p:sldId id="351" r:id="rId12"/>
    <p:sldId id="352" r:id="rId13"/>
    <p:sldId id="353" r:id="rId14"/>
    <p:sldId id="354" r:id="rId15"/>
    <p:sldId id="355" r:id="rId16"/>
    <p:sldId id="359" r:id="rId17"/>
    <p:sldId id="36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4" autoAdjust="0"/>
    <p:restoredTop sz="90897" autoAdjust="0"/>
  </p:normalViewPr>
  <p:slideViewPr>
    <p:cSldViewPr snapToGrid="0">
      <p:cViewPr varScale="1">
        <p:scale>
          <a:sx n="58" d="100"/>
          <a:sy n="58" d="100"/>
        </p:scale>
        <p:origin x="14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56F14E-30C1-4E98-9B33-36B8944BD282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865D9-599C-4FED-9906-B9A2E2246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999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865D9-599C-4FED-9906-B9A2E22460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43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E865D9-599C-4FED-9906-B9A2E22460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87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E865D9-599C-4FED-9906-B9A2E22460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50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E865D9-599C-4FED-9906-B9A2E22460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82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E865D9-599C-4FED-9906-B9A2E22460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8502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E865D9-599C-4FED-9906-B9A2E224601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1730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865D9-599C-4FED-9906-B9A2E224601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6248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E865D9-599C-4FED-9906-B9A2E224601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601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E865D9-599C-4FED-9906-B9A2E224601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685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0386" y="1909346"/>
            <a:ext cx="7203233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45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0386" y="5432564"/>
            <a:ext cx="7203233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125" b="0">
                <a:solidFill>
                  <a:schemeClr val="accent1">
                    <a:lumMod val="75000"/>
                  </a:schemeClr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971550" y="5294175"/>
            <a:ext cx="72009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58">
            <a:extLst>
              <a:ext uri="{FF2B5EF4-FFF2-40B4-BE49-F238E27FC236}">
                <a16:creationId xmlns:a16="http://schemas.microsoft.com/office/drawing/2014/main" id="{89EC9D1A-7736-425E-A7D2-F2691EBD18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53409" y="104135"/>
            <a:ext cx="940372" cy="100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088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29A4-78C8-47AB-BA06-22CB45938951}" type="datetime1">
              <a:rPr lang="en-US" smtClean="0"/>
              <a:t>1/14/2024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232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6987" y="489861"/>
            <a:ext cx="1265465" cy="53013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49" y="489861"/>
            <a:ext cx="5690508" cy="530134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4ACF-2D82-46F2-A8E9-23963AA34E86}" type="datetime1">
              <a:rPr lang="en-US" smtClean="0"/>
              <a:t>1/14/2024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50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4000"/>
            </a:lvl1pPr>
            <a:lvl2pPr>
              <a:defRPr sz="3200"/>
            </a:lvl2pPr>
            <a:lvl3pPr>
              <a:defRPr sz="28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B5B-21A0-4192-BF4C-38187F1A68D8}" type="datetime1">
              <a:rPr lang="en-US" smtClean="0"/>
              <a:t>1/14/2024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54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2541573"/>
            <a:ext cx="72009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3375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5431536"/>
            <a:ext cx="72009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125" b="0">
                <a:solidFill>
                  <a:schemeClr val="tx1"/>
                </a:solidFill>
              </a:defRPr>
            </a:lvl1pPr>
            <a:lvl2pPr marL="257175" indent="0">
              <a:buNone/>
              <a:defRPr sz="1125"/>
            </a:lvl2pPr>
            <a:lvl3pPr marL="514350" indent="0">
              <a:buNone/>
              <a:defRPr sz="1013"/>
            </a:lvl3pPr>
            <a:lvl4pPr marL="771525" indent="0">
              <a:buNone/>
              <a:defRPr sz="900"/>
            </a:lvl4pPr>
            <a:lvl5pPr marL="1028700" indent="0">
              <a:buNone/>
              <a:defRPr sz="900"/>
            </a:lvl5pPr>
            <a:lvl6pPr marL="1285875" indent="0">
              <a:buNone/>
              <a:defRPr sz="900"/>
            </a:lvl6pPr>
            <a:lvl7pPr marL="1543050" indent="0">
              <a:buNone/>
              <a:defRPr sz="900"/>
            </a:lvl7pPr>
            <a:lvl8pPr marL="1800225" indent="0">
              <a:buNone/>
              <a:defRPr sz="900"/>
            </a:lvl8pPr>
            <a:lvl9pPr marL="20574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971550" y="5294175"/>
            <a:ext cx="7200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76113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981201"/>
            <a:ext cx="3429000" cy="3810001"/>
          </a:xfrm>
        </p:spPr>
        <p:txBody>
          <a:bodyPr>
            <a:normAutofit/>
          </a:bodyPr>
          <a:lstStyle>
            <a:lvl1pPr>
              <a:defRPr sz="1125"/>
            </a:lvl1pPr>
            <a:lvl2pPr>
              <a:defRPr sz="1013"/>
            </a:lvl2pPr>
            <a:lvl3pPr>
              <a:defRPr sz="900"/>
            </a:lvl3pPr>
            <a:lvl4pPr>
              <a:defRPr sz="788"/>
            </a:lvl4pPr>
            <a:lvl5pPr>
              <a:defRPr sz="788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981201"/>
            <a:ext cx="3429000" cy="3810001"/>
          </a:xfrm>
        </p:spPr>
        <p:txBody>
          <a:bodyPr>
            <a:normAutofit/>
          </a:bodyPr>
          <a:lstStyle>
            <a:lvl1pPr>
              <a:defRPr sz="1125"/>
            </a:lvl1pPr>
            <a:lvl2pPr>
              <a:defRPr sz="1013"/>
            </a:lvl2pPr>
            <a:lvl3pPr>
              <a:defRPr sz="900"/>
            </a:lvl3pPr>
            <a:lvl4pPr>
              <a:defRPr sz="788"/>
            </a:lvl4pPr>
            <a:lvl5pPr>
              <a:defRPr sz="788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CF7C-B333-48E1-A4A6-83A3C8B73AC0}" type="datetime1">
              <a:rPr lang="en-US" smtClean="0"/>
              <a:t>1/14/2024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50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18322"/>
            <a:ext cx="3429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125" b="0">
                <a:solidFill>
                  <a:schemeClr val="accent1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550" y="2503715"/>
            <a:ext cx="3429000" cy="3287487"/>
          </a:xfrm>
        </p:spPr>
        <p:txBody>
          <a:bodyPr>
            <a:normAutofit/>
          </a:bodyPr>
          <a:lstStyle>
            <a:lvl1pPr>
              <a:defRPr sz="1125"/>
            </a:lvl1pPr>
            <a:lvl2pPr>
              <a:defRPr sz="1013"/>
            </a:lvl2pPr>
            <a:lvl3pPr>
              <a:defRPr sz="900"/>
            </a:lvl3pPr>
            <a:lvl4pPr>
              <a:defRPr sz="788"/>
            </a:lvl4pPr>
            <a:lvl5pPr>
              <a:defRPr sz="788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43450" y="1818322"/>
            <a:ext cx="3429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125" b="0">
                <a:solidFill>
                  <a:schemeClr val="accent1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43450" y="2503715"/>
            <a:ext cx="3429000" cy="3287487"/>
          </a:xfrm>
        </p:spPr>
        <p:txBody>
          <a:bodyPr>
            <a:normAutofit/>
          </a:bodyPr>
          <a:lstStyle>
            <a:lvl1pPr>
              <a:defRPr sz="1125"/>
            </a:lvl1pPr>
            <a:lvl2pPr>
              <a:defRPr sz="1013"/>
            </a:lvl2pPr>
            <a:lvl3pPr>
              <a:defRPr sz="900"/>
            </a:lvl3pPr>
            <a:lvl4pPr>
              <a:defRPr sz="788"/>
            </a:lvl4pPr>
            <a:lvl5pPr>
              <a:defRPr sz="788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0762-5CBF-4210-AB54-376B091119F8}" type="datetime1">
              <a:rPr lang="en-US" smtClean="0"/>
              <a:t>1/14/2024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84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B371-BF5F-4058-A212-1A908E4D2674}" type="datetime1">
              <a:rPr lang="en-US" smtClean="0"/>
              <a:t>1/14/2024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720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rPr lang="en-US" smtClean="0"/>
              <a:t>1/14/2024</a:t>
            </a:fld>
            <a:endParaRPr lang="en-US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6" name="Picture 55" descr="A close up of a logo&#10;&#10;Description automatically generated">
            <a:extLst>
              <a:ext uri="{FF2B5EF4-FFF2-40B4-BE49-F238E27FC236}">
                <a16:creationId xmlns:a16="http://schemas.microsoft.com/office/drawing/2014/main" id="{322D2120-ECE7-443F-AF27-7375EF721BE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11363" y="104135"/>
            <a:ext cx="1289370" cy="1576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972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864" y="571500"/>
            <a:ext cx="2743200" cy="2197100"/>
          </a:xfrm>
        </p:spPr>
        <p:txBody>
          <a:bodyPr anchor="b">
            <a:normAutofit/>
          </a:bodyPr>
          <a:lstStyle>
            <a:lvl1pPr>
              <a:defRPr sz="1463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98" y="571500"/>
            <a:ext cx="4663440" cy="5715000"/>
          </a:xfrm>
        </p:spPr>
        <p:txBody>
          <a:bodyPr>
            <a:normAutofit/>
          </a:bodyPr>
          <a:lstStyle>
            <a:lvl1pPr>
              <a:defRPr sz="1125"/>
            </a:lvl1pPr>
            <a:lvl2pPr>
              <a:defRPr sz="1013"/>
            </a:lvl2pPr>
            <a:lvl3pPr>
              <a:defRPr sz="900"/>
            </a:lvl3pPr>
            <a:lvl4pPr>
              <a:defRPr sz="788"/>
            </a:lvl4pPr>
            <a:lvl5pPr>
              <a:defRPr sz="788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864" y="2995012"/>
            <a:ext cx="2743200" cy="2285950"/>
          </a:xfrm>
        </p:spPr>
        <p:txBody>
          <a:bodyPr>
            <a:normAutofit/>
          </a:bodyPr>
          <a:lstStyle>
            <a:lvl1pPr marL="0" indent="0">
              <a:spcBef>
                <a:spcPts val="675"/>
              </a:spcBef>
              <a:buNone/>
              <a:defRPr sz="900">
                <a:solidFill>
                  <a:schemeClr val="bg1"/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5942319" y="2895600"/>
            <a:ext cx="27444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BAF629-ECA2-4CF3-B790-9D9BDED98269}" type="datetime1">
              <a:rPr lang="en-US" smtClean="0"/>
              <a:pPr/>
              <a:t>1/14/2024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04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cxnSp>
        <p:nvCxnSpPr>
          <p:cNvPr id="59" name="Straight Connector 58"/>
          <p:cNvCxnSpPr/>
          <p:nvPr/>
        </p:nvCxnSpPr>
        <p:spPr>
          <a:xfrm>
            <a:off x="5942319" y="2895600"/>
            <a:ext cx="27444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170" y="576072"/>
            <a:ext cx="2743200" cy="2194560"/>
          </a:xfrm>
        </p:spPr>
        <p:txBody>
          <a:bodyPr anchor="b">
            <a:normAutofit/>
          </a:bodyPr>
          <a:lstStyle>
            <a:lvl1pPr>
              <a:defRPr sz="1463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3309" y="-159"/>
            <a:ext cx="54864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1125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170" y="2999232"/>
            <a:ext cx="2743200" cy="2286000"/>
          </a:xfrm>
        </p:spPr>
        <p:txBody>
          <a:bodyPr/>
          <a:lstStyle>
            <a:lvl1pPr marL="0" indent="0">
              <a:spcBef>
                <a:spcPts val="675"/>
              </a:spcBef>
              <a:buNone/>
              <a:defRPr sz="900">
                <a:solidFill>
                  <a:schemeClr val="bg1"/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960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-195943"/>
            <a:ext cx="9144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550" y="503858"/>
            <a:ext cx="72009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981202"/>
            <a:ext cx="72009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457200" y="6172200"/>
            <a:ext cx="82296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3" y="6289679"/>
            <a:ext cx="4596023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19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70531" y="6289679"/>
            <a:ext cx="72446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19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B51B2453-8663-4C69-AF73-9FD7B1DEC5D0}" type="datetime1">
              <a:rPr lang="en-US" smtClean="0"/>
              <a:pPr/>
              <a:t>1/14/2024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8985" y="6289679"/>
            <a:ext cx="68916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19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8F11DE-1B7E-4C65-B337-1C55F2DA482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146782" y="104136"/>
            <a:ext cx="946999" cy="100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662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sldNum="0"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18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1013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125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indent="-102870" algn="l" defTabSz="514350" rtl="0" eaLnBrk="1" latinLnBrk="0" hangingPunct="1">
        <a:lnSpc>
          <a:spcPct val="90000"/>
        </a:lnSpc>
        <a:spcBef>
          <a:spcPts val="675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385763" indent="-100906" algn="l" defTabSz="514350" rtl="0" eaLnBrk="1" latinLnBrk="0" hangingPunct="1">
        <a:lnSpc>
          <a:spcPct val="90000"/>
        </a:lnSpc>
        <a:spcBef>
          <a:spcPts val="45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14350" indent="-102870" algn="l" defTabSz="514350" rtl="0" eaLnBrk="1" latinLnBrk="0" hangingPunct="1">
        <a:lnSpc>
          <a:spcPct val="90000"/>
        </a:lnSpc>
        <a:spcBef>
          <a:spcPts val="45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788" kern="1200">
          <a:solidFill>
            <a:schemeClr val="tx1"/>
          </a:solidFill>
          <a:latin typeface="+mn-lt"/>
          <a:ea typeface="+mn-ea"/>
          <a:cs typeface="+mn-cs"/>
        </a:defRPr>
      </a:lvl4pPr>
      <a:lvl5pPr marL="642938" indent="-100906" algn="l" defTabSz="514350" rtl="0" eaLnBrk="1" latinLnBrk="0" hangingPunct="1">
        <a:lnSpc>
          <a:spcPct val="90000"/>
        </a:lnSpc>
        <a:spcBef>
          <a:spcPts val="338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788" kern="1200">
          <a:solidFill>
            <a:schemeClr val="tx1"/>
          </a:solidFill>
          <a:latin typeface="+mn-lt"/>
          <a:ea typeface="+mn-ea"/>
          <a:cs typeface="+mn-cs"/>
        </a:defRPr>
      </a:lvl5pPr>
      <a:lvl6pPr marL="771525" indent="-102870" algn="l" defTabSz="514350" rtl="0" eaLnBrk="1" latinLnBrk="0" hangingPunct="1">
        <a:lnSpc>
          <a:spcPct val="90000"/>
        </a:lnSpc>
        <a:spcBef>
          <a:spcPts val="338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788" kern="1200">
          <a:solidFill>
            <a:schemeClr val="tx1"/>
          </a:solidFill>
          <a:latin typeface="+mn-lt"/>
          <a:ea typeface="+mn-ea"/>
          <a:cs typeface="+mn-cs"/>
        </a:defRPr>
      </a:lvl6pPr>
      <a:lvl7pPr marL="900113" indent="-100906" algn="l" defTabSz="514350" rtl="0" eaLnBrk="1" latinLnBrk="0" hangingPunct="1">
        <a:lnSpc>
          <a:spcPct val="90000"/>
        </a:lnSpc>
        <a:spcBef>
          <a:spcPts val="338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788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" indent="-102870" algn="l" defTabSz="514350" rtl="0" eaLnBrk="1" latinLnBrk="0" hangingPunct="1">
        <a:lnSpc>
          <a:spcPct val="90000"/>
        </a:lnSpc>
        <a:spcBef>
          <a:spcPts val="338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788" kern="1200">
          <a:solidFill>
            <a:schemeClr val="tx1"/>
          </a:solidFill>
          <a:latin typeface="+mn-lt"/>
          <a:ea typeface="+mn-ea"/>
          <a:cs typeface="+mn-cs"/>
        </a:defRPr>
      </a:lvl8pPr>
      <a:lvl9pPr marL="1056382" indent="0" algn="l" defTabSz="514350" rtl="0" eaLnBrk="1" latinLnBrk="0" hangingPunct="1">
        <a:lnSpc>
          <a:spcPct val="90000"/>
        </a:lnSpc>
        <a:spcBef>
          <a:spcPts val="338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sz="7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8C5E29C-09A5-48DA-80FD-441F199130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Ken LaVoy – National American Legion College Graduate 2018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7D0282E-144F-4A11-BE36-5D2D44730B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0383" y="1157288"/>
            <a:ext cx="7203233" cy="3457575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Introduction</a:t>
            </a:r>
            <a:br>
              <a:rPr lang="en-US" sz="4800" dirty="0"/>
            </a:br>
            <a:r>
              <a:rPr lang="en-US" sz="4800" dirty="0"/>
              <a:t> </a:t>
            </a:r>
            <a:br>
              <a:rPr lang="en-US" sz="4800" dirty="0"/>
            </a:br>
            <a:r>
              <a:rPr lang="en-US" sz="4800" dirty="0"/>
              <a:t>The Buckeye American Legion College</a:t>
            </a:r>
            <a:br>
              <a:rPr lang="en-US" sz="4800" dirty="0"/>
            </a:br>
            <a:r>
              <a:rPr lang="en-US" sz="4800" dirty="0"/>
              <a:t> </a:t>
            </a:r>
            <a:br>
              <a:rPr lang="en-US" sz="4800" dirty="0"/>
            </a:br>
            <a:r>
              <a:rPr lang="en-US" sz="4800" dirty="0"/>
              <a:t>“BALC”</a:t>
            </a:r>
          </a:p>
        </p:txBody>
      </p:sp>
    </p:spTree>
    <p:extLst>
      <p:ext uri="{BB962C8B-B14F-4D97-AF65-F5344CB8AC3E}">
        <p14:creationId xmlns:p14="http://schemas.microsoft.com/office/powerpoint/2010/main" val="2563572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561731"/>
            <a:ext cx="7200900" cy="114238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			</a:t>
            </a: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4000" i="1" dirty="0"/>
              <a:t>MID-WINTER CONFERENCE</a:t>
            </a:r>
            <a:br>
              <a:rPr lang="en-US" sz="4000" i="1" dirty="0"/>
            </a:br>
            <a:r>
              <a:rPr lang="en-US" sz="4000" i="1" dirty="0"/>
              <a:t>SESSION #1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3600" b="1" dirty="0"/>
              <a:t> </a:t>
            </a:r>
            <a:r>
              <a:rPr lang="en-US" sz="3200" b="1" dirty="0"/>
              <a:t>Post Operations</a:t>
            </a:r>
          </a:p>
          <a:p>
            <a:r>
              <a:rPr lang="en-US" sz="3200" b="1" dirty="0"/>
              <a:t> Programs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A42BDB2-FB29-3F82-E165-68C9D5196181}"/>
              </a:ext>
            </a:extLst>
          </p:cNvPr>
          <p:cNvCxnSpPr/>
          <p:nvPr/>
        </p:nvCxnSpPr>
        <p:spPr>
          <a:xfrm>
            <a:off x="971550" y="1646243"/>
            <a:ext cx="700321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Image result for POST OPERATIONS CLIP ART">
            <a:extLst>
              <a:ext uri="{FF2B5EF4-FFF2-40B4-BE49-F238E27FC236}">
                <a16:creationId xmlns:a16="http://schemas.microsoft.com/office/drawing/2014/main" id="{B66CE028-2B8F-618D-018F-799757712F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3219451"/>
            <a:ext cx="3457575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5363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i="1" dirty="0"/>
              <a:t>PRACTICAL’S</a:t>
            </a:r>
            <a:br>
              <a:rPr lang="en-US" sz="3600" i="1" dirty="0"/>
            </a:br>
            <a:r>
              <a:rPr lang="en-US" sz="3600" i="1" dirty="0"/>
              <a:t>SESSION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50" y="2495558"/>
            <a:ext cx="7200900" cy="3809999"/>
          </a:xfrm>
        </p:spPr>
        <p:txBody>
          <a:bodyPr>
            <a:normAutofit/>
          </a:bodyPr>
          <a:lstStyle/>
          <a:p>
            <a:r>
              <a:rPr lang="en-US" sz="3600" b="1" dirty="0"/>
              <a:t> </a:t>
            </a:r>
            <a:r>
              <a:rPr lang="en-US" sz="3200" b="1" dirty="0"/>
              <a:t>Resolutions</a:t>
            </a:r>
          </a:p>
          <a:p>
            <a:r>
              <a:rPr lang="en-US" sz="3200" b="1" dirty="0"/>
              <a:t> Leadership</a:t>
            </a:r>
          </a:p>
          <a:p>
            <a:r>
              <a:rPr lang="en-US" sz="3200" b="1" dirty="0"/>
              <a:t> Membership</a:t>
            </a:r>
          </a:p>
          <a:p>
            <a:r>
              <a:rPr lang="en-US" sz="3200" b="1" dirty="0"/>
              <a:t> Scenario's</a:t>
            </a:r>
          </a:p>
          <a:p>
            <a:r>
              <a:rPr lang="en-US" sz="3200" b="1" dirty="0"/>
              <a:t> Other</a:t>
            </a:r>
          </a:p>
          <a:p>
            <a:endParaRPr lang="en-US" sz="36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A370D3A-F52B-332D-BE28-ADA34C8D5BAF}"/>
              </a:ext>
            </a:extLst>
          </p:cNvPr>
          <p:cNvCxnSpPr/>
          <p:nvPr/>
        </p:nvCxnSpPr>
        <p:spPr>
          <a:xfrm>
            <a:off x="971550" y="1646243"/>
            <a:ext cx="700321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5280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i="1" dirty="0"/>
              <a:t>DEPARTMENT CONVENTION</a:t>
            </a:r>
            <a:br>
              <a:rPr lang="en-US" sz="3600" i="1" dirty="0"/>
            </a:br>
            <a:r>
              <a:rPr lang="en-US" sz="3600" i="1" dirty="0"/>
              <a:t>SESSION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/>
          </a:p>
          <a:p>
            <a:r>
              <a:rPr lang="en-US" sz="3200" b="1" dirty="0"/>
              <a:t> Leadership</a:t>
            </a:r>
          </a:p>
          <a:p>
            <a:r>
              <a:rPr lang="en-US" sz="3200" b="1" dirty="0"/>
              <a:t> Communication</a:t>
            </a:r>
          </a:p>
          <a:p>
            <a:pPr marL="0" indent="0">
              <a:buNone/>
            </a:pPr>
            <a:endParaRPr lang="en-US" sz="3200" b="1" dirty="0"/>
          </a:p>
          <a:p>
            <a:r>
              <a:rPr lang="en-US" sz="3200" b="1" dirty="0"/>
              <a:t> Graduation</a:t>
            </a:r>
          </a:p>
          <a:p>
            <a:pPr marL="0" indent="0">
              <a:buNone/>
            </a:pPr>
            <a:endParaRPr lang="en-US" sz="32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5EFE434-B0B8-6E7B-546D-E98DC5023C30}"/>
              </a:ext>
            </a:extLst>
          </p:cNvPr>
          <p:cNvCxnSpPr/>
          <p:nvPr/>
        </p:nvCxnSpPr>
        <p:spPr>
          <a:xfrm>
            <a:off x="971550" y="1646243"/>
            <a:ext cx="700321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Autocratic Leadership Clip Art">
            <a:extLst>
              <a:ext uri="{FF2B5EF4-FFF2-40B4-BE49-F238E27FC236}">
                <a16:creationId xmlns:a16="http://schemas.microsoft.com/office/drawing/2014/main" id="{80E8BDB1-7F16-E2E2-3300-C4C10A124F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2992" y="3019426"/>
            <a:ext cx="2771775" cy="277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634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i="1" dirty="0"/>
              <a:t>REQUIREMENTS TO GRADUATE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/>
          </a:p>
          <a:p>
            <a:r>
              <a:rPr lang="en-US" sz="3200" b="1" dirty="0"/>
              <a:t> Complete Curriculum</a:t>
            </a:r>
          </a:p>
          <a:p>
            <a:r>
              <a:rPr lang="en-US" sz="3200" b="1" dirty="0"/>
              <a:t> Attend Practical Session</a:t>
            </a:r>
          </a:p>
          <a:p>
            <a:r>
              <a:rPr lang="en-US" sz="3200" b="1" dirty="0"/>
              <a:t> Complete Basic Training Course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54C9A51-3330-F1BD-8172-43FE28D7DABB}"/>
              </a:ext>
            </a:extLst>
          </p:cNvPr>
          <p:cNvCxnSpPr/>
          <p:nvPr/>
        </p:nvCxnSpPr>
        <p:spPr>
          <a:xfrm>
            <a:off x="971550" y="1646243"/>
            <a:ext cx="700321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8865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i="1" dirty="0"/>
              <a:t>ADDITIONAL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49" y="1981202"/>
            <a:ext cx="7775843" cy="3809999"/>
          </a:xfrm>
        </p:spPr>
        <p:txBody>
          <a:bodyPr>
            <a:normAutofit/>
          </a:bodyPr>
          <a:lstStyle/>
          <a:p>
            <a:r>
              <a:rPr lang="en-US" sz="3200" dirty="0"/>
              <a:t> You may complete at your      </a:t>
            </a:r>
          </a:p>
          <a:p>
            <a:pPr marL="0" indent="0">
              <a:buNone/>
            </a:pPr>
            <a:r>
              <a:rPr lang="en-US" sz="3200" dirty="0"/>
              <a:t>  convenience</a:t>
            </a:r>
          </a:p>
          <a:p>
            <a:r>
              <a:rPr lang="en-US" sz="3200" dirty="0"/>
              <a:t> You may take classes even if you don’t  </a:t>
            </a:r>
          </a:p>
          <a:p>
            <a:pPr marL="0" indent="0">
              <a:buNone/>
            </a:pPr>
            <a:r>
              <a:rPr lang="en-US" sz="3200" dirty="0"/>
              <a:t>  plan to graduate</a:t>
            </a:r>
          </a:p>
          <a:p>
            <a:r>
              <a:rPr lang="en-US" sz="3200" dirty="0"/>
              <a:t> Dress comfortable - Legion Polo – </a:t>
            </a:r>
          </a:p>
          <a:p>
            <a:pPr marL="0" indent="0">
              <a:buNone/>
            </a:pPr>
            <a:r>
              <a:rPr lang="en-US" sz="3200" dirty="0"/>
              <a:t>  No legion cap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141572C-59E8-F839-98A5-35734D44A426}"/>
              </a:ext>
            </a:extLst>
          </p:cNvPr>
          <p:cNvCxnSpPr/>
          <p:nvPr/>
        </p:nvCxnSpPr>
        <p:spPr>
          <a:xfrm>
            <a:off x="971550" y="1646243"/>
            <a:ext cx="700321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9745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i="1" dirty="0"/>
              <a:t>ADDITIONAL INFORMATION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49" y="1981202"/>
            <a:ext cx="7629525" cy="3809999"/>
          </a:xfrm>
        </p:spPr>
        <p:txBody>
          <a:bodyPr>
            <a:normAutofit/>
          </a:bodyPr>
          <a:lstStyle/>
          <a:p>
            <a:r>
              <a:rPr lang="en-US" sz="3200" dirty="0"/>
              <a:t> Encourage other members from </a:t>
            </a:r>
          </a:p>
          <a:p>
            <a:pPr marL="0" indent="0">
              <a:buNone/>
            </a:pPr>
            <a:r>
              <a:rPr lang="en-US" sz="3200" dirty="0"/>
              <a:t>  your Post or District to attend</a:t>
            </a:r>
          </a:p>
          <a:p>
            <a:r>
              <a:rPr lang="en-US" sz="3200" dirty="0"/>
              <a:t> After graduation - continue to attend</a:t>
            </a:r>
          </a:p>
          <a:p>
            <a:r>
              <a:rPr lang="en-US" sz="3200" dirty="0"/>
              <a:t> Once you’ve graduated your Eligible for  </a:t>
            </a:r>
          </a:p>
          <a:p>
            <a:pPr marL="0" indent="0">
              <a:buNone/>
            </a:pPr>
            <a:r>
              <a:rPr lang="en-US" sz="3200" dirty="0"/>
              <a:t>  NALC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3A22632-3E30-D51B-DEFC-5712E7375448}"/>
              </a:ext>
            </a:extLst>
          </p:cNvPr>
          <p:cNvCxnSpPr/>
          <p:nvPr/>
        </p:nvCxnSpPr>
        <p:spPr>
          <a:xfrm>
            <a:off x="971550" y="1646243"/>
            <a:ext cx="700321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7781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i="1" dirty="0"/>
              <a:t>RULES OF THE ROAD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 Switch your cell phone to silent</a:t>
            </a:r>
          </a:p>
          <a:p>
            <a:r>
              <a:rPr lang="en-US" sz="3200" dirty="0"/>
              <a:t> Breaks/Bathroom</a:t>
            </a:r>
          </a:p>
          <a:p>
            <a:r>
              <a:rPr lang="en-US" sz="3200" dirty="0"/>
              <a:t> Coffee, Water, Snacks</a:t>
            </a:r>
          </a:p>
          <a:p>
            <a:r>
              <a:rPr lang="en-US" sz="3200" dirty="0"/>
              <a:t> Be on time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9391A33-EE7B-6480-30C5-56144329C4AD}"/>
              </a:ext>
            </a:extLst>
          </p:cNvPr>
          <p:cNvCxnSpPr/>
          <p:nvPr/>
        </p:nvCxnSpPr>
        <p:spPr>
          <a:xfrm>
            <a:off x="971550" y="1646243"/>
            <a:ext cx="700321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AAE22804-1DDE-E8D3-924B-17AAE294A4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3818" y="3671888"/>
            <a:ext cx="2070949" cy="2119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937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0576B-C846-493B-916F-8A03A159B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b="1" dirty="0"/>
              <a:t>Ken LaVoy</a:t>
            </a:r>
          </a:p>
          <a:p>
            <a:pPr marL="0" indent="0" algn="ctr">
              <a:buNone/>
            </a:pPr>
            <a:r>
              <a:rPr lang="en-US" sz="2500" dirty="0"/>
              <a:t>National American Legion College Graduate-2018</a:t>
            </a:r>
          </a:p>
          <a:p>
            <a:pPr marL="0" indent="0" algn="ctr">
              <a:buNone/>
            </a:pPr>
            <a:endParaRPr lang="en-US" sz="2500" dirty="0"/>
          </a:p>
          <a:p>
            <a:pPr marL="0" indent="0" algn="ctr">
              <a:buNone/>
            </a:pPr>
            <a:r>
              <a:rPr lang="en-US" sz="3800" b="1" dirty="0">
                <a:solidFill>
                  <a:srgbClr val="0000CC"/>
                </a:solidFill>
              </a:rPr>
              <a:t>BuckeyeALC@ohiolegion.com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0830C5-7BC2-681F-A618-34803BA1A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503858"/>
            <a:ext cx="7200900" cy="1142385"/>
          </a:xfrm>
        </p:spPr>
        <p:txBody>
          <a:bodyPr>
            <a:normAutofit/>
          </a:bodyPr>
          <a:lstStyle/>
          <a:p>
            <a:pPr algn="ctr"/>
            <a:r>
              <a:rPr lang="en-US" sz="3600" i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93950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0576B-C846-493B-916F-8A03A159B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b="1" dirty="0"/>
              <a:t>Ken LaVoy</a:t>
            </a:r>
          </a:p>
          <a:p>
            <a:pPr marL="0" indent="0" algn="ctr">
              <a:buNone/>
            </a:pPr>
            <a:r>
              <a:rPr lang="en-US" sz="2500" dirty="0"/>
              <a:t>National American Legion College Graduate-2018</a:t>
            </a:r>
          </a:p>
          <a:p>
            <a:pPr marL="0" indent="0" algn="ctr">
              <a:buNone/>
            </a:pPr>
            <a:endParaRPr lang="en-US" sz="2500" dirty="0"/>
          </a:p>
          <a:p>
            <a:pPr marL="0" indent="0" algn="ctr">
              <a:buNone/>
            </a:pPr>
            <a:r>
              <a:rPr lang="en-US" sz="3800" b="1" dirty="0">
                <a:solidFill>
                  <a:srgbClr val="0000CC"/>
                </a:solidFill>
              </a:rPr>
              <a:t>BuckeyeALC@ohiolegion.com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36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232B8-3BDF-4DF7-AF96-70AC9B4BC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i="1" dirty="0"/>
              <a:t>FACILITATORS </a:t>
            </a:r>
            <a:br>
              <a:rPr lang="en-US" sz="3600" i="1" dirty="0"/>
            </a:br>
            <a:r>
              <a:rPr lang="en-US" sz="3600" i="1" dirty="0"/>
              <a:t>MID-WINTER CONFERENCE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1635E-23E9-49AE-A17C-5CC6A9405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3100" y="2009777"/>
            <a:ext cx="5772150" cy="380999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1" dirty="0"/>
              <a:t> John Robinson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/>
              <a:t> Christy White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/>
              <a:t> Chris Emmons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/>
              <a:t> Suzette Heller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/>
              <a:t> Bill </a:t>
            </a:r>
            <a:r>
              <a:rPr lang="en-US" sz="2800" b="1" dirty="0" err="1"/>
              <a:t>Genochio</a:t>
            </a:r>
            <a:endParaRPr lang="en-US" sz="28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/>
              <a:t> Al Buxton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E696D5E-EB76-CCF5-171F-D6058A013968}"/>
              </a:ext>
            </a:extLst>
          </p:cNvPr>
          <p:cNvCxnSpPr/>
          <p:nvPr/>
        </p:nvCxnSpPr>
        <p:spPr>
          <a:xfrm>
            <a:off x="971550" y="1646243"/>
            <a:ext cx="700321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2712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232B8-3BDF-4DF7-AF96-70AC9B4BC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i="1" dirty="0"/>
              <a:t>BALC FACILITATORS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1635E-23E9-49AE-A17C-5CC6A9405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3100" y="2009777"/>
            <a:ext cx="5772150" cy="380999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1" dirty="0"/>
              <a:t> Bob White 		</a:t>
            </a:r>
            <a:r>
              <a:rPr lang="en-US" sz="2800" dirty="0"/>
              <a:t>NALC 2002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/>
              <a:t> Holly Lewis 		</a:t>
            </a:r>
            <a:r>
              <a:rPr lang="en-US" sz="2800" dirty="0"/>
              <a:t>NALC 2017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/>
              <a:t> Mike Blackwell	</a:t>
            </a:r>
            <a:r>
              <a:rPr lang="en-US" sz="2800" dirty="0"/>
              <a:t>NALC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/>
              <a:t> Suzette Heller 	</a:t>
            </a:r>
            <a:r>
              <a:rPr lang="en-US" sz="2800" dirty="0"/>
              <a:t>NALC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/>
              <a:t> Jose Rivera 		</a:t>
            </a:r>
            <a:r>
              <a:rPr lang="en-US" sz="2800" dirty="0"/>
              <a:t>NALC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/>
              <a:t> Kevin </a:t>
            </a:r>
            <a:r>
              <a:rPr lang="en-US" sz="2800" b="1" dirty="0" err="1"/>
              <a:t>Motter</a:t>
            </a:r>
            <a:r>
              <a:rPr lang="en-US" sz="2800" b="1" dirty="0"/>
              <a:t>	 	</a:t>
            </a:r>
            <a:r>
              <a:rPr lang="en-US" sz="2800" dirty="0"/>
              <a:t>NALC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/>
              <a:t> Chris Emmons 	</a:t>
            </a:r>
            <a:r>
              <a:rPr lang="en-US" sz="2800" dirty="0"/>
              <a:t>NALC 2021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E696D5E-EB76-CCF5-171F-D6058A013968}"/>
              </a:ext>
            </a:extLst>
          </p:cNvPr>
          <p:cNvCxnSpPr/>
          <p:nvPr/>
        </p:nvCxnSpPr>
        <p:spPr>
          <a:xfrm>
            <a:off x="971550" y="1646243"/>
            <a:ext cx="700321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2172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232B8-3BDF-4DF7-AF96-70AC9B4BC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i="1" dirty="0"/>
              <a:t>BALC FACILITATORS </a:t>
            </a:r>
            <a:br>
              <a:rPr lang="en-US" sz="3600" i="1" dirty="0"/>
            </a:br>
            <a:r>
              <a:rPr lang="en-US" sz="3600" i="1" dirty="0"/>
              <a:t>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1635E-23E9-49AE-A17C-5CC6A9405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981202"/>
            <a:ext cx="6343650" cy="380999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/>
              <a:t> Jerry Perry		</a:t>
            </a:r>
            <a:r>
              <a:rPr lang="en-US" sz="2800" dirty="0"/>
              <a:t>NALC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/>
              <a:t> Ty Bowers			</a:t>
            </a:r>
            <a:r>
              <a:rPr lang="en-US" sz="2800" dirty="0"/>
              <a:t>NALC 2022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3E706B6-B1F2-BD3F-58A8-B6DEB0494F1C}"/>
              </a:ext>
            </a:extLst>
          </p:cNvPr>
          <p:cNvCxnSpPr/>
          <p:nvPr/>
        </p:nvCxnSpPr>
        <p:spPr>
          <a:xfrm>
            <a:off x="971550" y="1646243"/>
            <a:ext cx="700321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Image result for FACILITATOR CLIP ART">
            <a:extLst>
              <a:ext uri="{FF2B5EF4-FFF2-40B4-BE49-F238E27FC236}">
                <a16:creationId xmlns:a16="http://schemas.microsoft.com/office/drawing/2014/main" id="{514F5E5E-AC54-9577-43A6-CE33DB75CB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083" y="3554409"/>
            <a:ext cx="272415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5756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232B8-3BDF-4DF7-AF96-70AC9B4BC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i="1" dirty="0"/>
              <a:t>GUEST FACILITATORS</a:t>
            </a:r>
            <a:endParaRPr lang="en-US" sz="40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1635E-23E9-49AE-A17C-5CC6A9405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981203"/>
            <a:ext cx="7189582" cy="380999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sz="28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1" dirty="0"/>
              <a:t>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5718DF0-9A6D-4CF6-B27F-577EDEED4433}"/>
              </a:ext>
            </a:extLst>
          </p:cNvPr>
          <p:cNvSpPr txBox="1">
            <a:spLocks/>
          </p:cNvSpPr>
          <p:nvPr/>
        </p:nvSpPr>
        <p:spPr>
          <a:xfrm>
            <a:off x="5057856" y="2108524"/>
            <a:ext cx="3103276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1013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indent="-102870" algn="l" defTabSz="514350" rtl="0" eaLnBrk="1" latinLnBrk="0" hangingPunct="1">
              <a:lnSpc>
                <a:spcPct val="90000"/>
              </a:lnSpc>
              <a:spcBef>
                <a:spcPts val="675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5763" indent="-100906" algn="l" defTabSz="514350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4350" indent="-102870" algn="l" defTabSz="514350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2938" indent="-100906" algn="l" defTabSz="514350" rtl="0" eaLnBrk="1" latinLnBrk="0" hangingPunct="1">
              <a:lnSpc>
                <a:spcPct val="90000"/>
              </a:lnSpc>
              <a:spcBef>
                <a:spcPts val="338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1525" indent="-102870" algn="l" defTabSz="514350" rtl="0" eaLnBrk="1" latinLnBrk="0" hangingPunct="1">
              <a:lnSpc>
                <a:spcPct val="90000"/>
              </a:lnSpc>
              <a:spcBef>
                <a:spcPts val="338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00113" indent="-100906" algn="l" defTabSz="514350" rtl="0" eaLnBrk="1" latinLnBrk="0" hangingPunct="1">
              <a:lnSpc>
                <a:spcPct val="90000"/>
              </a:lnSpc>
              <a:spcBef>
                <a:spcPts val="338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" indent="-102870" algn="l" defTabSz="514350" rtl="0" eaLnBrk="1" latinLnBrk="0" hangingPunct="1">
              <a:lnSpc>
                <a:spcPct val="90000"/>
              </a:lnSpc>
              <a:spcBef>
                <a:spcPts val="338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56382" indent="0" algn="l" defTabSz="514350" rtl="0" eaLnBrk="1" latinLnBrk="0" hangingPunct="1">
              <a:lnSpc>
                <a:spcPct val="90000"/>
              </a:lnSpc>
              <a:spcBef>
                <a:spcPts val="338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AFA6028-57F8-400D-9627-656E07AAACB6}"/>
              </a:ext>
            </a:extLst>
          </p:cNvPr>
          <p:cNvCxnSpPr/>
          <p:nvPr/>
        </p:nvCxnSpPr>
        <p:spPr>
          <a:xfrm>
            <a:off x="971550" y="1646243"/>
            <a:ext cx="700321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349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i="1" dirty="0"/>
              <a:t>BUCKEYE AMERICAN LEGION COLLEGE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 </a:t>
            </a:r>
            <a:r>
              <a:rPr lang="en-US" sz="3200" dirty="0"/>
              <a:t>Demographic Forms for new  </a:t>
            </a:r>
          </a:p>
          <a:p>
            <a:pPr marL="0" indent="0">
              <a:buNone/>
            </a:pPr>
            <a:r>
              <a:rPr lang="en-US" sz="3200" dirty="0"/>
              <a:t>  students only</a:t>
            </a:r>
          </a:p>
          <a:p>
            <a:r>
              <a:rPr lang="en-US" sz="3200" dirty="0"/>
              <a:t> Sign-in for each class (Print)</a:t>
            </a:r>
          </a:p>
          <a:p>
            <a:r>
              <a:rPr lang="en-US" sz="3200" dirty="0"/>
              <a:t> Print legibly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655B132-1897-12E0-2A76-9EE4066D4257}"/>
              </a:ext>
            </a:extLst>
          </p:cNvPr>
          <p:cNvCxnSpPr/>
          <p:nvPr/>
        </p:nvCxnSpPr>
        <p:spPr>
          <a:xfrm>
            <a:off x="971550" y="1646243"/>
            <a:ext cx="700321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150AE207-10C6-E24B-95DD-CD9F488F71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804" y="3618547"/>
            <a:ext cx="2366963" cy="2366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71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i="1" dirty="0"/>
              <a:t>THREE SESSIONS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3600" b="1" dirty="0"/>
              <a:t> Mid-Winter Conference</a:t>
            </a:r>
          </a:p>
          <a:p>
            <a:r>
              <a:rPr lang="en-US" sz="3600" b="1" dirty="0"/>
              <a:t> Spring Practical’s</a:t>
            </a:r>
          </a:p>
          <a:p>
            <a:r>
              <a:rPr lang="en-US" sz="3600" b="1" dirty="0"/>
              <a:t> Department Convention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24D0B35-70CC-7EA0-8FB0-0760DEBB824C}"/>
              </a:ext>
            </a:extLst>
          </p:cNvPr>
          <p:cNvCxnSpPr/>
          <p:nvPr/>
        </p:nvCxnSpPr>
        <p:spPr>
          <a:xfrm>
            <a:off x="971550" y="1646243"/>
            <a:ext cx="700321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4149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i="1" dirty="0"/>
              <a:t>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/>
          </a:p>
          <a:p>
            <a:r>
              <a:rPr lang="en-US" sz="3600" b="1" dirty="0"/>
              <a:t> </a:t>
            </a:r>
            <a:r>
              <a:rPr lang="en-US" sz="3200" b="1" dirty="0"/>
              <a:t>Post Operations</a:t>
            </a:r>
          </a:p>
          <a:p>
            <a:r>
              <a:rPr lang="en-US" sz="3200" b="1" dirty="0"/>
              <a:t> Programs</a:t>
            </a:r>
          </a:p>
          <a:p>
            <a:r>
              <a:rPr lang="en-US" sz="3200" b="1" dirty="0"/>
              <a:t> Membership</a:t>
            </a:r>
          </a:p>
          <a:p>
            <a:r>
              <a:rPr lang="en-US" sz="3200" b="1" dirty="0"/>
              <a:t> Leadership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542B294-9E21-B5B8-4C14-0FC4F148EF0F}"/>
              </a:ext>
            </a:extLst>
          </p:cNvPr>
          <p:cNvCxnSpPr/>
          <p:nvPr/>
        </p:nvCxnSpPr>
        <p:spPr>
          <a:xfrm>
            <a:off x="971550" y="1646243"/>
            <a:ext cx="700321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Image result for CURRICULUM CLIP ART">
            <a:extLst>
              <a:ext uri="{FF2B5EF4-FFF2-40B4-BE49-F238E27FC236}">
                <a16:creationId xmlns:a16="http://schemas.microsoft.com/office/drawing/2014/main" id="{6045D07B-F877-C146-4CA9-562940082E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917" y="3219451"/>
            <a:ext cx="222885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3495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Diamond Grid 16x9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diamond grid presentation (widescreen).potx" id="{B2221865-AD13-4DF0-B68E-BF08E8CC5659}" vid="{BAA0C488-98B6-4F47-8E1C-5C7CD9605F7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CB1E2DEBADCE4AA53DBD050FE83395" ma:contentTypeVersion="10" ma:contentTypeDescription="Create a new document." ma:contentTypeScope="" ma:versionID="0f3ac3711d892a5a627c58f65bb52132">
  <xsd:schema xmlns:xsd="http://www.w3.org/2001/XMLSchema" xmlns:xs="http://www.w3.org/2001/XMLSchema" xmlns:p="http://schemas.microsoft.com/office/2006/metadata/properties" xmlns:ns2="a13fe5b5-3e2b-4c1c-812e-996efa015a80" targetNamespace="http://schemas.microsoft.com/office/2006/metadata/properties" ma:root="true" ma:fieldsID="b41e10f3218f77532b933f3ad47222a8" ns2:_="">
    <xsd:import namespace="a13fe5b5-3e2b-4c1c-812e-996efa015a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3fe5b5-3e2b-4c1c-812e-996efa015a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60C5D02-02D8-4182-B63B-1969E4CCF5A7}"/>
</file>

<file path=customXml/itemProps2.xml><?xml version="1.0" encoding="utf-8"?>
<ds:datastoreItem xmlns:ds="http://schemas.openxmlformats.org/officeDocument/2006/customXml" ds:itemID="{E1B5DAB6-2900-4A8B-A85A-3C7F5C3178CF}"/>
</file>

<file path=customXml/itemProps3.xml><?xml version="1.0" encoding="utf-8"?>
<ds:datastoreItem xmlns:ds="http://schemas.openxmlformats.org/officeDocument/2006/customXml" ds:itemID="{2FFA6E21-2204-4B70-8109-0466891E3B9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</TotalTime>
  <Words>349</Words>
  <Application>Microsoft Office PowerPoint</Application>
  <PresentationFormat>On-screen Show (4:3)</PresentationFormat>
  <Paragraphs>100</Paragraphs>
  <Slides>17</Slides>
  <Notes>9</Notes>
  <HiddenSlides>3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Diamond Grid 16x9</vt:lpstr>
      <vt:lpstr>Introduction   The Buckeye American Legion College   “BALC”</vt:lpstr>
      <vt:lpstr>PowerPoint Presentation</vt:lpstr>
      <vt:lpstr>FACILITATORS  MID-WINTER CONFERENCE</vt:lpstr>
      <vt:lpstr>BALC FACILITATORS</vt:lpstr>
      <vt:lpstr>BALC FACILITATORS  CONTINUED</vt:lpstr>
      <vt:lpstr>GUEST FACILITATORS</vt:lpstr>
      <vt:lpstr>BUCKEYE AMERICAN LEGION COLLEGE</vt:lpstr>
      <vt:lpstr>THREE SESSIONS</vt:lpstr>
      <vt:lpstr>CURRICULUM</vt:lpstr>
      <vt:lpstr>          MID-WINTER CONFERENCE SESSION #1</vt:lpstr>
      <vt:lpstr>PRACTICAL’S SESSION #2</vt:lpstr>
      <vt:lpstr>DEPARTMENT CONVENTION SESSION #3</vt:lpstr>
      <vt:lpstr>REQUIREMENTS TO GRADUATE</vt:lpstr>
      <vt:lpstr>ADDITIONAL INFORMATION</vt:lpstr>
      <vt:lpstr>ADDITIONAL INFORMATION CONTINUED</vt:lpstr>
      <vt:lpstr>RULES OF THE ROAD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Ohio American Legion  Next Level Leadership</dc:title>
  <dc:creator>Ken</dc:creator>
  <cp:lastModifiedBy>Kenneth LaVoy</cp:lastModifiedBy>
  <cp:revision>73</cp:revision>
  <dcterms:created xsi:type="dcterms:W3CDTF">2021-12-06T00:03:54Z</dcterms:created>
  <dcterms:modified xsi:type="dcterms:W3CDTF">2024-01-15T03:46:28Z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0x010100EACB1E2DEBADCE4AA53DBD050FE83395</vt:lpwstr>
  </property>
</Properties>
</file>