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92" r:id="rId3"/>
    <p:sldId id="333" r:id="rId4"/>
    <p:sldId id="334" r:id="rId5"/>
    <p:sldId id="335" r:id="rId6"/>
    <p:sldId id="351" r:id="rId7"/>
    <p:sldId id="330" r:id="rId8"/>
    <p:sldId id="350" r:id="rId9"/>
    <p:sldId id="342" r:id="rId10"/>
    <p:sldId id="346" r:id="rId11"/>
    <p:sldId id="348" r:id="rId12"/>
    <p:sldId id="352" r:id="rId13"/>
    <p:sldId id="286"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73628" autoAdjust="0"/>
  </p:normalViewPr>
  <p:slideViewPr>
    <p:cSldViewPr snapToGrid="0" showGuides="1">
      <p:cViewPr varScale="1">
        <p:scale>
          <a:sx n="46" d="100"/>
          <a:sy n="46" d="100"/>
        </p:scale>
        <p:origin x="1104" y="56"/>
      </p:cViewPr>
      <p:guideLst>
        <p:guide orient="horz" pos="2160"/>
        <p:guide pos="3840"/>
      </p:guideLst>
    </p:cSldViewPr>
  </p:slideViewPr>
  <p:notesTextViewPr>
    <p:cViewPr>
      <p:scale>
        <a:sx n="66" d="100"/>
        <a:sy n="66" d="100"/>
      </p:scale>
      <p:origin x="0" y="0"/>
    </p:cViewPr>
  </p:notesTextViewPr>
  <p:notesViewPr>
    <p:cSldViewPr snapToGrid="0" showGuides="1">
      <p:cViewPr varScale="1">
        <p:scale>
          <a:sx n="47" d="100"/>
          <a:sy n="47" d="100"/>
        </p:scale>
        <p:origin x="2680" y="2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idx="1"/>
          </p:nvPr>
        </p:nvSpPr>
        <p:spPr>
          <a:xfrm>
            <a:off x="4022485" y="0"/>
            <a:ext cx="3078383" cy="471348"/>
          </a:xfrm>
          <a:prstGeom prst="rect">
            <a:avLst/>
          </a:prstGeom>
        </p:spPr>
        <p:txBody>
          <a:bodyPr vert="horz" lIns="92464" tIns="46232" rIns="92464" bIns="46232" rtlCol="0"/>
          <a:lstStyle>
            <a:lvl1pPr algn="r">
              <a:defRPr sz="1200"/>
            </a:lvl1pPr>
          </a:lstStyle>
          <a:p>
            <a:fld id="{62C0127B-C5FE-44F4-9EB5-62B450B86597}" type="datetimeFigureOut">
              <a:rPr lang="en-US" smtClean="0"/>
              <a:pPr/>
              <a:t>1/14/2024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2464" tIns="46232" rIns="92464" bIns="46232" rtlCol="0" anchor="ctr"/>
          <a:lstStyle/>
          <a:p>
            <a:endParaRPr lang="en-US"/>
          </a:p>
        </p:txBody>
      </p:sp>
      <p:sp>
        <p:nvSpPr>
          <p:cNvPr id="5" name="Notes Placeholder 4"/>
          <p:cNvSpPr>
            <a:spLocks noGrp="1"/>
          </p:cNvSpPr>
          <p:nvPr>
            <p:ph type="body" sz="quarter" idx="3"/>
          </p:nvPr>
        </p:nvSpPr>
        <p:spPr>
          <a:xfrm>
            <a:off x="710891" y="4517883"/>
            <a:ext cx="5680693" cy="3697033"/>
          </a:xfrm>
          <a:prstGeom prst="rect">
            <a:avLst/>
          </a:prstGeom>
        </p:spPr>
        <p:txBody>
          <a:bodyPr vert="horz" lIns="92464" tIns="46232" rIns="92464" bIns="4623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a:p>
        </p:txBody>
      </p:sp>
      <p:sp>
        <p:nvSpPr>
          <p:cNvPr id="7" name="Slide Number Placeholder 6"/>
          <p:cNvSpPr>
            <a:spLocks noGrp="1"/>
          </p:cNvSpPr>
          <p:nvPr>
            <p:ph type="sldNum" sz="quarter" idx="5"/>
          </p:nvPr>
        </p:nvSpPr>
        <p:spPr>
          <a:xfrm>
            <a:off x="4022485" y="8917128"/>
            <a:ext cx="3078383" cy="471348"/>
          </a:xfrm>
          <a:prstGeom prst="rect">
            <a:avLst/>
          </a:prstGeom>
        </p:spPr>
        <p:txBody>
          <a:bodyPr vert="horz" lIns="92464" tIns="46232" rIns="92464" bIns="46232" rtlCol="0" anchor="b"/>
          <a:lstStyle>
            <a:lvl1pPr algn="r">
              <a:defRPr sz="1200"/>
            </a:lvl1pPr>
          </a:lstStyle>
          <a:p>
            <a:fld id="{962B0879-1AE5-4CE4-83C6-79E708555218}" type="slidenum">
              <a:rPr lang="en-US" smtClean="0"/>
              <a:pPr/>
              <a:t>‹#›</a:t>
            </a:fld>
            <a:endParaRPr lang="en-US"/>
          </a:p>
        </p:txBody>
      </p:sp>
    </p:spTree>
    <p:extLst>
      <p:ext uri="{BB962C8B-B14F-4D97-AF65-F5344CB8AC3E}">
        <p14:creationId xmlns:p14="http://schemas.microsoft.com/office/powerpoint/2010/main" val="992365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2B0879-1AE5-4CE4-83C6-79E7085552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Nationwide, nearly 501,000 veterans a year donate more  than 80,000 pints of blood through the Legion's Blood Donor Program. The Legion works with Red Cross and community blood banks to ensure enough is available for ordinary use, military use, and in the event of a natural disaster</a:t>
            </a:r>
          </a:p>
          <a:p>
            <a:endParaRPr lang="en-US" sz="1200" dirty="0"/>
          </a:p>
          <a:p>
            <a:r>
              <a:rPr lang="en-US" sz="1200" dirty="0"/>
              <a:t>The American Legion's Blood Donor Program has officially existed since 1942, and each year, the national commander recognizes Legion departments that donate the most blood, based on five different membership size categories</a:t>
            </a:r>
          </a:p>
          <a:p>
            <a:endParaRPr lang="en-US" sz="1200" dirty="0"/>
          </a:p>
          <a:p>
            <a:r>
              <a:rPr lang="en-US" sz="1200" dirty="0"/>
              <a:t>While the Legion's Blood Donor Program has been a mainstay in communities nationwide since World War II, it became extremely important in the aftermath of 9/11 and continues to provide vital contributions during the war on terrorism</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10</a:t>
            </a:fld>
            <a:endParaRPr lang="en-US"/>
          </a:p>
        </p:txBody>
      </p:sp>
    </p:spTree>
    <p:extLst>
      <p:ext uri="{BB962C8B-B14F-4D97-AF65-F5344CB8AC3E}">
        <p14:creationId xmlns:p14="http://schemas.microsoft.com/office/powerpoint/2010/main" val="417405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p:txBody>
      </p:sp>
      <p:sp>
        <p:nvSpPr>
          <p:cNvPr id="4" name="Slide Number Placeholder 3"/>
          <p:cNvSpPr>
            <a:spLocks noGrp="1"/>
          </p:cNvSpPr>
          <p:nvPr>
            <p:ph type="sldNum" sz="quarter" idx="5"/>
          </p:nvPr>
        </p:nvSpPr>
        <p:spPr/>
        <p:txBody>
          <a:bodyPr/>
          <a:lstStyle/>
          <a:p>
            <a:fld id="{962B0879-1AE5-4CE4-83C6-79E708555218}" type="slidenum">
              <a:rPr lang="en-US" smtClean="0"/>
              <a:pPr/>
              <a:t>13</a:t>
            </a:fld>
            <a:endParaRPr lang="en-US"/>
          </a:p>
        </p:txBody>
      </p:sp>
    </p:spTree>
    <p:extLst>
      <p:ext uri="{BB962C8B-B14F-4D97-AF65-F5344CB8AC3E}">
        <p14:creationId xmlns:p14="http://schemas.microsoft.com/office/powerpoint/2010/main" val="2928347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735013" y="1173163"/>
            <a:ext cx="5632450" cy="3168650"/>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The learning objective for this lesson are….</a:t>
            </a:r>
          </a:p>
        </p:txBody>
      </p:sp>
      <p:sp>
        <p:nvSpPr>
          <p:cNvPr id="4" name="Slide Number Placeholder 3"/>
          <p:cNvSpPr>
            <a:spLocks noGrp="1"/>
          </p:cNvSpPr>
          <p:nvPr>
            <p:ph type="sldNum" sz="quarter" idx="5"/>
          </p:nvPr>
        </p:nvSpPr>
        <p:spPr/>
        <p:txBody>
          <a:bodyPr/>
          <a:lstStyle/>
          <a:p>
            <a:pPr>
              <a:defRPr/>
            </a:pPr>
            <a:fld id="{7AE509FC-54EB-4D72-9552-06B388404EF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3</a:t>
            </a:fld>
            <a:endParaRPr lang="en-US" dirty="0"/>
          </a:p>
        </p:txBody>
      </p:sp>
    </p:spTree>
    <p:extLst>
      <p:ext uri="{BB962C8B-B14F-4D97-AF65-F5344CB8AC3E}">
        <p14:creationId xmlns:p14="http://schemas.microsoft.com/office/powerpoint/2010/main" val="32589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endParaRPr lang="en-US" b="1" dirty="0"/>
          </a:p>
          <a:p>
            <a:pPr defTabSz="924641">
              <a:defRPr/>
            </a:pPr>
            <a:r>
              <a:rPr lang="en-US" dirty="0"/>
              <a:t>.</a:t>
            </a:r>
          </a:p>
          <a:p>
            <a:pPr defTabSz="924641">
              <a:defRPr/>
            </a:pPr>
            <a:endParaRPr lang="en-US" dirty="0"/>
          </a:p>
          <a:p>
            <a:pPr defTabSz="924641">
              <a:defRPr/>
            </a:pPr>
            <a:endParaRPr lang="en-US" dirty="0"/>
          </a:p>
          <a:p>
            <a:pPr defTabSz="924641">
              <a:defRPr/>
            </a:pPr>
            <a:endParaRPr lang="en-US" dirty="0"/>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4</a:t>
            </a:fld>
            <a:endParaRPr lang="en-US" dirty="0"/>
          </a:p>
        </p:txBody>
      </p:sp>
    </p:spTree>
    <p:extLst>
      <p:ext uri="{BB962C8B-B14F-4D97-AF65-F5344CB8AC3E}">
        <p14:creationId xmlns:p14="http://schemas.microsoft.com/office/powerpoint/2010/main" val="71692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Notes</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5</a:t>
            </a:fld>
            <a:endParaRPr lang="en-US" dirty="0"/>
          </a:p>
        </p:txBody>
      </p:sp>
    </p:spTree>
    <p:extLst>
      <p:ext uri="{BB962C8B-B14F-4D97-AF65-F5344CB8AC3E}">
        <p14:creationId xmlns:p14="http://schemas.microsoft.com/office/powerpoint/2010/main" val="40213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National Security Division </a:t>
            </a:r>
            <a:r>
              <a:rPr lang="en-US" sz="1200" dirty="0"/>
              <a:t>staff work out of the American Legion's Washington office, where military-affairs experts have proximity to authorities in the Pentagon, Congress and the White House.</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National Security staff</a:t>
            </a:r>
            <a:r>
              <a:rPr lang="en-US" sz="1200" dirty="0"/>
              <a:t> l</a:t>
            </a:r>
            <a:r>
              <a:rPr lang="en-US" sz="1200" b="1" dirty="0"/>
              <a:t>obbyists</a:t>
            </a:r>
            <a:r>
              <a:rPr lang="en-US" sz="1200" dirty="0"/>
              <a:t> testify before Congress in support of American Legion resolutions and work closely with each branch of the U.S. Armed Forces in an effort to stay well informed about issues that affect personnel, military families and retirees</a:t>
            </a:r>
          </a:p>
          <a:p>
            <a:endParaRPr lang="en-US" dirty="0"/>
          </a:p>
          <a:p>
            <a:r>
              <a:rPr lang="en-US" sz="1200" dirty="0"/>
              <a:t>The work of the </a:t>
            </a:r>
            <a:r>
              <a:rPr lang="en-US" sz="1200" b="1" dirty="0"/>
              <a:t>National Security Commission</a:t>
            </a:r>
            <a:r>
              <a:rPr lang="en-US" sz="1200" dirty="0"/>
              <a:t>, its </a:t>
            </a:r>
            <a:r>
              <a:rPr lang="en-US" sz="1200" b="1" dirty="0"/>
              <a:t>standing committees</a:t>
            </a:r>
            <a:r>
              <a:rPr lang="en-US" sz="1200" dirty="0"/>
              <a:t>, the </a:t>
            </a:r>
            <a:r>
              <a:rPr lang="en-US" sz="1200" b="1" dirty="0"/>
              <a:t>National Security Council</a:t>
            </a:r>
            <a:r>
              <a:rPr lang="en-US" sz="1200" dirty="0"/>
              <a:t>, and </a:t>
            </a:r>
            <a:r>
              <a:rPr lang="en-US" sz="1200" b="1" dirty="0"/>
              <a:t>division staff </a:t>
            </a:r>
            <a:r>
              <a:rPr lang="en-US" sz="1200" dirty="0"/>
              <a:t>is mirrored at the local level by American Legion posts that conduct visits at military installations, adopt deployed units, provide support for military families and elevate public awareness about the honorable nature of military service</a:t>
            </a:r>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6</a:t>
            </a:fld>
            <a:endParaRPr lang="en-US" dirty="0"/>
          </a:p>
        </p:txBody>
      </p:sp>
    </p:spTree>
    <p:extLst>
      <p:ext uri="{BB962C8B-B14F-4D97-AF65-F5344CB8AC3E}">
        <p14:creationId xmlns:p14="http://schemas.microsoft.com/office/powerpoint/2010/main" val="1043724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Notes</a:t>
            </a:r>
            <a:endParaRPr lang="en-US" dirty="0"/>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7</a:t>
            </a:fld>
            <a:endParaRPr lang="en-US" dirty="0"/>
          </a:p>
        </p:txBody>
      </p:sp>
    </p:spTree>
    <p:extLst>
      <p:ext uri="{BB962C8B-B14F-4D97-AF65-F5344CB8AC3E}">
        <p14:creationId xmlns:p14="http://schemas.microsoft.com/office/powerpoint/2010/main" val="356055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the local level, American Legion posts commonly serve as disaster shelters in times of crisis, working closely with local and state emergency-management and homeland security authorities</a:t>
            </a:r>
          </a:p>
          <a:p>
            <a:endParaRPr lang="en-US" sz="1200" dirty="0"/>
          </a:p>
          <a:p>
            <a:r>
              <a:rPr lang="en-US" sz="1200" dirty="0"/>
              <a:t>Posts provide vital backup and assistance to local VA medical centers and play active roles in their emergency-services programs. Legion posts also build public awareness every September with events and activities that support National Disaster Preparedness Month</a:t>
            </a:r>
          </a:p>
          <a:p>
            <a:endParaRPr lang="en-US" sz="1200" dirty="0"/>
          </a:p>
          <a:p>
            <a:r>
              <a:rPr lang="en-US" sz="1200" dirty="0"/>
              <a:t>Many posts take this opportunity to invite fire, police and emergency management officials to speak and Provide information, as well as to build support for local Citizen Corps volunteerism</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8</a:t>
            </a:fld>
            <a:endParaRPr lang="en-US" dirty="0"/>
          </a:p>
        </p:txBody>
      </p:sp>
    </p:spTree>
    <p:extLst>
      <p:ext uri="{BB962C8B-B14F-4D97-AF65-F5344CB8AC3E}">
        <p14:creationId xmlns:p14="http://schemas.microsoft.com/office/powerpoint/2010/main" val="397931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9</a:t>
            </a:fld>
            <a:endParaRPr lang="en-US"/>
          </a:p>
        </p:txBody>
      </p:sp>
    </p:spTree>
    <p:extLst>
      <p:ext uri="{BB962C8B-B14F-4D97-AF65-F5344CB8AC3E}">
        <p14:creationId xmlns:p14="http://schemas.microsoft.com/office/powerpoint/2010/main" val="651825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2" y="0"/>
            <a:ext cx="12192003"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7" y="1909346"/>
            <a:ext cx="9604311" cy="3383280"/>
          </a:xfrm>
        </p:spPr>
        <p:txBody>
          <a:bodyPr anchor="b">
            <a:normAutofit/>
          </a:bodyPr>
          <a:lstStyle>
            <a:lvl1pPr algn="l">
              <a:lnSpc>
                <a:spcPct val="76000"/>
              </a:lnSpc>
              <a:defRPr sz="6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7" y="5432564"/>
            <a:ext cx="9604311" cy="457200"/>
          </a:xfrm>
        </p:spPr>
        <p:txBody>
          <a:bodyPr>
            <a:normAutofit/>
          </a:bodyPr>
          <a:lstStyle>
            <a:lvl1pPr marL="0" indent="0" algn="l">
              <a:spcBef>
                <a:spcPts val="0"/>
              </a:spcBef>
              <a:buNone/>
              <a:defRPr sz="1500" b="0">
                <a:solidFill>
                  <a:schemeClr val="accent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59" name="Picture 58">
            <a:extLst>
              <a:ext uri="{FF2B5EF4-FFF2-40B4-BE49-F238E27FC236}">
                <a16:creationId xmlns:a16="http://schemas.microsoft.com/office/drawing/2014/main" id="{89EC9D1A-7736-425E-A7D2-F2691EBD188F}"/>
              </a:ext>
            </a:extLst>
          </p:cNvPr>
          <p:cNvPicPr>
            <a:picLocks noChangeAspect="1"/>
          </p:cNvPicPr>
          <p:nvPr userDrawn="1"/>
        </p:nvPicPr>
        <p:blipFill>
          <a:blip r:embed="rId2"/>
          <a:stretch>
            <a:fillRect/>
          </a:stretch>
        </p:blipFill>
        <p:spPr>
          <a:xfrm>
            <a:off x="10424426" y="104135"/>
            <a:ext cx="1700615" cy="1576468"/>
          </a:xfrm>
          <a:prstGeom prst="rect">
            <a:avLst/>
          </a:prstGeom>
        </p:spPr>
      </p:pic>
    </p:spTree>
    <p:extLst>
      <p:ext uri="{BB962C8B-B14F-4D97-AF65-F5344CB8AC3E}">
        <p14:creationId xmlns:p14="http://schemas.microsoft.com/office/powerpoint/2010/main" val="417837322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1/14/2024</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73189686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5" y="489860"/>
            <a:ext cx="1687287"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60"/>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1/14/2024</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74427846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1/14/2024</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36154928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2" y="0"/>
            <a:ext cx="12192003"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6048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201"/>
            <a:ext cx="4572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201"/>
            <a:ext cx="4572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1/14/2024</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33911535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295400" y="2503715"/>
            <a:ext cx="4572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324600" y="2503715"/>
            <a:ext cx="4572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1/14/2024</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6646897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1/14/2024</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37766450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2" y="0"/>
            <a:ext cx="12192003"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1/14/2024</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pic>
        <p:nvPicPr>
          <p:cNvPr id="56" name="Picture 55" descr="A close up of a logo&#10;&#10;Description automatically generated">
            <a:extLst>
              <a:ext uri="{FF2B5EF4-FFF2-40B4-BE49-F238E27FC236}">
                <a16:creationId xmlns:a16="http://schemas.microsoft.com/office/drawing/2014/main" id="{322D2120-ECE7-443F-AF27-7375EF721BE4}"/>
              </a:ext>
            </a:extLst>
          </p:cNvPr>
          <p:cNvPicPr>
            <a:picLocks noChangeAspect="1"/>
          </p:cNvPicPr>
          <p:nvPr userDrawn="1"/>
        </p:nvPicPr>
        <p:blipFill>
          <a:blip r:embed="rId2"/>
          <a:stretch>
            <a:fillRect/>
          </a:stretch>
        </p:blipFill>
        <p:spPr>
          <a:xfrm>
            <a:off x="10415151" y="104135"/>
            <a:ext cx="1719160" cy="1576468"/>
          </a:xfrm>
          <a:prstGeom prst="rect">
            <a:avLst/>
          </a:prstGeom>
        </p:spPr>
      </p:pic>
    </p:spTree>
    <p:extLst>
      <p:ext uri="{BB962C8B-B14F-4D97-AF65-F5344CB8AC3E}">
        <p14:creationId xmlns:p14="http://schemas.microsoft.com/office/powerpoint/2010/main" val="98080022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2" y="0"/>
            <a:ext cx="12192003"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913152" y="571500"/>
            <a:ext cx="36576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7923091"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1/14/2024</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200062182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2" y="0"/>
            <a:ext cx="12192003"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9" name="Straight Connector 58"/>
          <p:cNvCxnSpPr/>
          <p:nvPr/>
        </p:nvCxnSpPr>
        <p:spPr>
          <a:xfrm>
            <a:off x="7923091"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195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290285644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2" y="-195943"/>
            <a:ext cx="12192003"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7"/>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2"/>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3" y="6289679"/>
            <a:ext cx="6128031" cy="222436"/>
          </a:xfrm>
          <a:prstGeom prst="rect">
            <a:avLst/>
          </a:prstGeom>
        </p:spPr>
        <p:txBody>
          <a:bodyPr vert="horz" lIns="91440" tIns="45720" rIns="91440" bIns="45720" rtlCol="0" anchor="ctr"/>
          <a:lstStyle>
            <a:lvl1pPr algn="l">
              <a:defRPr sz="825">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1" y="6289679"/>
            <a:ext cx="965947"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B51B2453-8663-4C69-AF73-9FD7B1DEC5D0}" type="datetime1">
              <a:rPr lang="en-US" smtClean="0"/>
              <a:pPr/>
              <a:t>1/14/2024</a:t>
            </a:fld>
            <a:endParaRPr lang="en-US" dirty="0"/>
          </a:p>
        </p:txBody>
      </p:sp>
      <p:sp>
        <p:nvSpPr>
          <p:cNvPr id="6" name="Slide Number Placeholder 5"/>
          <p:cNvSpPr>
            <a:spLocks noGrp="1"/>
          </p:cNvSpPr>
          <p:nvPr>
            <p:ph type="sldNum" sz="quarter" idx="4"/>
          </p:nvPr>
        </p:nvSpPr>
        <p:spPr>
          <a:xfrm>
            <a:off x="10665312" y="6289679"/>
            <a:ext cx="918883"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E31375A4-56A4-47D6-9801-1991572033F7}" type="slidenum">
              <a:rPr lang="en-US" smtClean="0"/>
              <a:pPr/>
              <a:t>‹#›</a:t>
            </a:fld>
            <a:endParaRPr lang="en-US" dirty="0"/>
          </a:p>
        </p:txBody>
      </p:sp>
      <p:pic>
        <p:nvPicPr>
          <p:cNvPr id="8" name="Picture 7">
            <a:extLst>
              <a:ext uri="{FF2B5EF4-FFF2-40B4-BE49-F238E27FC236}">
                <a16:creationId xmlns:a16="http://schemas.microsoft.com/office/drawing/2014/main" id="{FD8F11DE-1B7E-4C65-B337-1C55F2DA482A}"/>
              </a:ext>
            </a:extLst>
          </p:cNvPr>
          <p:cNvPicPr>
            <a:picLocks noChangeAspect="1"/>
          </p:cNvPicPr>
          <p:nvPr userDrawn="1"/>
        </p:nvPicPr>
        <p:blipFill>
          <a:blip r:embed="rId13"/>
          <a:stretch>
            <a:fillRect/>
          </a:stretch>
        </p:blipFill>
        <p:spPr>
          <a:xfrm>
            <a:off x="10424426" y="104135"/>
            <a:ext cx="1700615" cy="1576468"/>
          </a:xfrm>
          <a:prstGeom prst="rect">
            <a:avLst/>
          </a:prstGeom>
        </p:spPr>
      </p:pic>
    </p:spTree>
    <p:extLst>
      <p:ext uri="{BB962C8B-B14F-4D97-AF65-F5344CB8AC3E}">
        <p14:creationId xmlns:p14="http://schemas.microsoft.com/office/powerpoint/2010/main" val="2210849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100">
        <p:cut/>
      </p:transition>
    </mc:Choice>
    <mc:Fallback>
      <p:transition>
        <p:cut/>
      </p:transition>
    </mc:Fallback>
  </mc:AlternateContent>
  <p:hf sldNum="0" hdr="0" ftr="0" dt="0"/>
  <p:txStyles>
    <p:titleStyle>
      <a:lvl1pPr algn="l" defTabSz="685800" rtl="0" eaLnBrk="1" latinLnBrk="0" hangingPunct="1">
        <a:lnSpc>
          <a:spcPct val="90000"/>
        </a:lnSpc>
        <a:spcBef>
          <a:spcPct val="0"/>
        </a:spcBef>
        <a:buNone/>
        <a:defRPr sz="2400" b="1" kern="1200">
          <a:solidFill>
            <a:schemeClr val="accent1">
              <a:lumMod val="75000"/>
            </a:schemeClr>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lumMod val="75000"/>
          </a:schemeClr>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lumMod val="75000"/>
          </a:schemeClr>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lumMod val="75000"/>
          </a:schemeClr>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8pPr>
      <a:lvl9pPr marL="1408509" indent="0" algn="l" defTabSz="685800" rtl="0" eaLnBrk="1" latinLnBrk="0" hangingPunct="1">
        <a:lnSpc>
          <a:spcPct val="90000"/>
        </a:lnSpc>
        <a:spcBef>
          <a:spcPts val="450"/>
        </a:spcBef>
        <a:buClr>
          <a:schemeClr val="accent1">
            <a:lumMod val="75000"/>
          </a:schemeClr>
        </a:buClr>
        <a:buSzPct val="100000"/>
        <a:buFont typeface="Arial" pitchFamily="34" charset="0"/>
        <a:buNone/>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asbuxton69@gmaill.com" TargetMode="External"/><Relationship Id="rId4" Type="http://schemas.openxmlformats.org/officeDocument/2006/relationships/hyperlink" Target="mailto:4thdistcmdr@ohiolegion.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4387" y="1835524"/>
            <a:ext cx="7203233" cy="2991196"/>
          </a:xfrm>
        </p:spPr>
        <p:txBody>
          <a:bodyPr>
            <a:normAutofit/>
          </a:bodyPr>
          <a:lstStyle/>
          <a:p>
            <a:r>
              <a:rPr lang="en-US" sz="5400" dirty="0"/>
              <a:t>Department of Ohio American Legion</a:t>
            </a:r>
            <a:br>
              <a:rPr lang="en-US" sz="5400" dirty="0"/>
            </a:br>
            <a:br>
              <a:rPr lang="en-US" sz="5400" dirty="0"/>
            </a:br>
            <a:r>
              <a:rPr lang="en-US" sz="5400" dirty="0"/>
              <a:t>National Security</a:t>
            </a:r>
          </a:p>
        </p:txBody>
      </p:sp>
      <p:sp>
        <p:nvSpPr>
          <p:cNvPr id="3" name="Subtitle 2"/>
          <p:cNvSpPr>
            <a:spLocks noGrp="1"/>
          </p:cNvSpPr>
          <p:nvPr>
            <p:ph type="subTitle" idx="1"/>
          </p:nvPr>
        </p:nvSpPr>
        <p:spPr/>
        <p:txBody>
          <a:bodyPr>
            <a:normAutofit/>
          </a:bodyPr>
          <a:lstStyle/>
          <a:p>
            <a:pPr algn="ctr"/>
            <a:r>
              <a:rPr lang="en-US" dirty="0"/>
              <a:t>Al Buxton – Department National Security Chairman</a:t>
            </a:r>
          </a:p>
        </p:txBody>
      </p:sp>
    </p:spTree>
    <p:extLst>
      <p:ext uri="{BB962C8B-B14F-4D97-AF65-F5344CB8AC3E}">
        <p14:creationId xmlns:p14="http://schemas.microsoft.com/office/powerpoint/2010/main" val="292971215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86F4-43F9-4242-92B7-920A39E594E2}"/>
              </a:ext>
            </a:extLst>
          </p:cNvPr>
          <p:cNvSpPr>
            <a:spLocks noGrp="1"/>
          </p:cNvSpPr>
          <p:nvPr>
            <p:ph type="title"/>
          </p:nvPr>
        </p:nvSpPr>
        <p:spPr>
          <a:xfrm>
            <a:off x="337625" y="354691"/>
            <a:ext cx="6118274" cy="788113"/>
          </a:xfrm>
        </p:spPr>
        <p:txBody>
          <a:bodyPr>
            <a:normAutofit/>
          </a:bodyPr>
          <a:lstStyle/>
          <a:p>
            <a:r>
              <a:rPr lang="en-US" sz="4000" dirty="0"/>
              <a:t>Blood Donor Program</a:t>
            </a:r>
          </a:p>
        </p:txBody>
      </p:sp>
      <p:sp>
        <p:nvSpPr>
          <p:cNvPr id="5" name="Content Placeholder 4">
            <a:extLst>
              <a:ext uri="{FF2B5EF4-FFF2-40B4-BE49-F238E27FC236}">
                <a16:creationId xmlns:a16="http://schemas.microsoft.com/office/drawing/2014/main" id="{03AA4B91-0746-8676-7D8C-26F4F229A1F9}"/>
              </a:ext>
            </a:extLst>
          </p:cNvPr>
          <p:cNvSpPr>
            <a:spLocks noGrp="1"/>
          </p:cNvSpPr>
          <p:nvPr>
            <p:ph idx="1"/>
          </p:nvPr>
        </p:nvSpPr>
        <p:spPr>
          <a:xfrm>
            <a:off x="659422" y="1524000"/>
            <a:ext cx="10873155" cy="4482905"/>
          </a:xfrm>
        </p:spPr>
        <p:txBody>
          <a:bodyPr/>
          <a:lstStyle/>
          <a:p>
            <a:r>
              <a:rPr lang="en-US" sz="2400" dirty="0"/>
              <a:t>Nationwide, nearly 501,000 veterans a year donate more  than 80,000 pints of blood through the Legion's Blood Donor Program</a:t>
            </a:r>
          </a:p>
          <a:p>
            <a:r>
              <a:rPr lang="en-US" sz="2400" dirty="0"/>
              <a:t>The American Legion's Blood Donor Program has officially existed since 1942</a:t>
            </a:r>
          </a:p>
          <a:p>
            <a:r>
              <a:rPr lang="en-US" sz="2400" dirty="0"/>
              <a:t>While the Legion's Blood Donor Program has been a mainstay in communities nationwide since World War II</a:t>
            </a:r>
          </a:p>
          <a:p>
            <a:endParaRPr lang="en-US" sz="2400" dirty="0"/>
          </a:p>
        </p:txBody>
      </p:sp>
      <p:pic>
        <p:nvPicPr>
          <p:cNvPr id="3074" name="Picture 2" descr="Image result for american legion blood drive">
            <a:extLst>
              <a:ext uri="{FF2B5EF4-FFF2-40B4-BE49-F238E27FC236}">
                <a16:creationId xmlns:a16="http://schemas.microsoft.com/office/drawing/2014/main" id="{A6BD8919-9FD6-D814-F99F-2B53A671FD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4993" y="3491342"/>
            <a:ext cx="4050904" cy="2418578"/>
          </a:xfrm>
          <a:prstGeom prst="rect">
            <a:avLst/>
          </a:prstGeom>
          <a:noFill/>
          <a:ln>
            <a:solidFill>
              <a:schemeClr val="tx1"/>
            </a:solidFill>
          </a:ln>
          <a:effectLst>
            <a:outerShdw blurRad="63500" sx="102000" sy="102000" algn="ctr"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19275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1893B6-84CA-2842-EDB7-61C6E99F2FB3}"/>
              </a:ext>
            </a:extLst>
          </p:cNvPr>
          <p:cNvSpPr/>
          <p:nvPr/>
        </p:nvSpPr>
        <p:spPr>
          <a:xfrm>
            <a:off x="0" y="5597236"/>
            <a:ext cx="12192000" cy="126076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A486F4-43F9-4242-92B7-920A39E594E2}"/>
              </a:ext>
            </a:extLst>
          </p:cNvPr>
          <p:cNvSpPr>
            <a:spLocks noGrp="1"/>
          </p:cNvSpPr>
          <p:nvPr>
            <p:ph type="title"/>
          </p:nvPr>
        </p:nvSpPr>
        <p:spPr>
          <a:xfrm>
            <a:off x="1295400" y="503858"/>
            <a:ext cx="4050323" cy="720032"/>
          </a:xfrm>
        </p:spPr>
        <p:txBody>
          <a:bodyPr>
            <a:normAutofit/>
          </a:bodyPr>
          <a:lstStyle/>
          <a:p>
            <a:r>
              <a:rPr lang="en-US" sz="4000" dirty="0"/>
              <a:t>How do I fit in?</a:t>
            </a:r>
          </a:p>
        </p:txBody>
      </p:sp>
      <p:sp>
        <p:nvSpPr>
          <p:cNvPr id="3" name="Content Placeholder 2">
            <a:extLst>
              <a:ext uri="{FF2B5EF4-FFF2-40B4-BE49-F238E27FC236}">
                <a16:creationId xmlns:a16="http://schemas.microsoft.com/office/drawing/2014/main" id="{A232DCC4-D1CB-439F-B1C8-74CEAB2C468D}"/>
              </a:ext>
            </a:extLst>
          </p:cNvPr>
          <p:cNvSpPr>
            <a:spLocks noGrp="1"/>
          </p:cNvSpPr>
          <p:nvPr>
            <p:ph idx="1"/>
          </p:nvPr>
        </p:nvSpPr>
        <p:spPr>
          <a:xfrm>
            <a:off x="492370" y="1545102"/>
            <a:ext cx="11366696" cy="4686885"/>
          </a:xfrm>
        </p:spPr>
        <p:txBody>
          <a:bodyPr>
            <a:noAutofit/>
          </a:bodyPr>
          <a:lstStyle/>
          <a:p>
            <a:pPr>
              <a:lnSpc>
                <a:spcPct val="107000"/>
              </a:lnSpc>
              <a:spcBef>
                <a:spcPts val="0"/>
              </a:spcBef>
              <a:spcAft>
                <a:spcPts val="800"/>
              </a:spcAft>
            </a:pPr>
            <a:r>
              <a:rPr lang="en-US" sz="2400" b="1" dirty="0">
                <a:effectLst/>
                <a:ea typeface="Calibri" panose="020F0502020204030204" pitchFamily="34" charset="0"/>
                <a:cs typeface="Times New Roman" panose="02020603050405020304" pitchFamily="18" charset="0"/>
              </a:rPr>
              <a:t>Legionnaires will be called upon to voice their opposition to military spending cuts that could threaten national security and to initiatives that could erode the value of military benefits and retirement </a:t>
            </a:r>
          </a:p>
          <a:p>
            <a:pPr>
              <a:lnSpc>
                <a:spcPct val="107000"/>
              </a:lnSpc>
              <a:spcBef>
                <a:spcPts val="0"/>
              </a:spcBef>
              <a:spcAft>
                <a:spcPts val="800"/>
              </a:spcAft>
            </a:pPr>
            <a:r>
              <a:rPr lang="en-US" sz="2400" b="1" dirty="0">
                <a:effectLst/>
                <a:ea typeface="Calibri" panose="020F0502020204030204" pitchFamily="34" charset="0"/>
                <a:cs typeface="Times New Roman" panose="02020603050405020304" pitchFamily="18" charset="0"/>
              </a:rPr>
              <a:t>Legionnaires can help by writing, calling and emailing their elected officials and by making themselves available for media to share the Legion position on the need to maintain a strong national defense, including the protection of benefits for those who choose military careers </a:t>
            </a:r>
          </a:p>
          <a:p>
            <a:pPr>
              <a:lnSpc>
                <a:spcPct val="107000"/>
              </a:lnSpc>
              <a:spcBef>
                <a:spcPts val="0"/>
              </a:spcBef>
              <a:spcAft>
                <a:spcPts val="800"/>
              </a:spcAft>
            </a:pPr>
            <a:r>
              <a:rPr lang="en-US" sz="2400" b="1" dirty="0">
                <a:effectLst/>
                <a:ea typeface="Calibri" panose="020F0502020204030204" pitchFamily="34" charset="0"/>
                <a:cs typeface="Times New Roman" panose="02020603050405020304" pitchFamily="18" charset="0"/>
              </a:rPr>
              <a:t>American Legion posts make positive impacts in the lives of military personnel and their families through firsthand connections. An important post relationship is with an installation's Family Readiness Group. It is vital for such relationships to start early, before deployment, and continue as they transition to civilian life </a:t>
            </a:r>
          </a:p>
        </p:txBody>
      </p:sp>
    </p:spTree>
    <p:extLst>
      <p:ext uri="{BB962C8B-B14F-4D97-AF65-F5344CB8AC3E}">
        <p14:creationId xmlns:p14="http://schemas.microsoft.com/office/powerpoint/2010/main" val="275120939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108E-885D-F274-4A04-BCA6D0B15F24}"/>
              </a:ext>
            </a:extLst>
          </p:cNvPr>
          <p:cNvSpPr>
            <a:spLocks noGrp="1"/>
          </p:cNvSpPr>
          <p:nvPr>
            <p:ph type="title"/>
          </p:nvPr>
        </p:nvSpPr>
        <p:spPr>
          <a:xfrm>
            <a:off x="985911" y="506437"/>
            <a:ext cx="5400822" cy="774045"/>
          </a:xfrm>
        </p:spPr>
        <p:txBody>
          <a:bodyPr>
            <a:normAutofit/>
          </a:bodyPr>
          <a:lstStyle/>
          <a:p>
            <a:r>
              <a:rPr lang="en-US" sz="4000" dirty="0"/>
              <a:t>Couple of Questions</a:t>
            </a:r>
          </a:p>
        </p:txBody>
      </p:sp>
      <p:sp>
        <p:nvSpPr>
          <p:cNvPr id="3" name="Content Placeholder 2">
            <a:extLst>
              <a:ext uri="{FF2B5EF4-FFF2-40B4-BE49-F238E27FC236}">
                <a16:creationId xmlns:a16="http://schemas.microsoft.com/office/drawing/2014/main" id="{9A97762F-0CBD-3DD0-59C4-EF6105E4BE32}"/>
              </a:ext>
            </a:extLst>
          </p:cNvPr>
          <p:cNvSpPr>
            <a:spLocks noGrp="1"/>
          </p:cNvSpPr>
          <p:nvPr>
            <p:ph idx="1"/>
          </p:nvPr>
        </p:nvSpPr>
        <p:spPr>
          <a:xfrm>
            <a:off x="1295400" y="1646242"/>
            <a:ext cx="9601200" cy="4194515"/>
          </a:xfrm>
        </p:spPr>
        <p:txBody>
          <a:bodyPr>
            <a:noAutofit/>
          </a:bodyPr>
          <a:lstStyle/>
          <a:p>
            <a:pPr marL="0" indent="0">
              <a:buNone/>
            </a:pPr>
            <a:r>
              <a:rPr lang="en-US" sz="2800" dirty="0"/>
              <a:t>Disaster preparedness is not a responsibility or interest of The American Legion's national security program.</a:t>
            </a:r>
          </a:p>
          <a:p>
            <a:r>
              <a:rPr lang="en-US" sz="2800" dirty="0"/>
              <a:t>	True</a:t>
            </a:r>
          </a:p>
          <a:p>
            <a:r>
              <a:rPr lang="en-US" sz="2800" dirty="0"/>
              <a:t>	False</a:t>
            </a:r>
          </a:p>
          <a:p>
            <a:pPr marL="0" indent="0">
              <a:buNone/>
            </a:pPr>
            <a:r>
              <a:rPr lang="en-US" sz="2800" dirty="0"/>
              <a:t>The American Legion questions the long-term value of the Department of Homeland Security.</a:t>
            </a:r>
          </a:p>
          <a:p>
            <a:r>
              <a:rPr lang="en-US" sz="2800" dirty="0"/>
              <a:t>	True</a:t>
            </a:r>
          </a:p>
          <a:p>
            <a:r>
              <a:rPr lang="en-US" sz="2800" dirty="0"/>
              <a:t>	False</a:t>
            </a:r>
          </a:p>
        </p:txBody>
      </p:sp>
      <p:sp>
        <p:nvSpPr>
          <p:cNvPr id="4" name="Oval 3">
            <a:extLst>
              <a:ext uri="{FF2B5EF4-FFF2-40B4-BE49-F238E27FC236}">
                <a16:creationId xmlns:a16="http://schemas.microsoft.com/office/drawing/2014/main" id="{DBE9C631-FDF8-2185-EAE7-14F240B37228}"/>
              </a:ext>
            </a:extLst>
          </p:cNvPr>
          <p:cNvSpPr/>
          <p:nvPr/>
        </p:nvSpPr>
        <p:spPr>
          <a:xfrm>
            <a:off x="1801092" y="3054928"/>
            <a:ext cx="1343891" cy="595746"/>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5B67F8B-3053-0F0F-03EF-C1BE49DCF03E}"/>
              </a:ext>
            </a:extLst>
          </p:cNvPr>
          <p:cNvSpPr/>
          <p:nvPr/>
        </p:nvSpPr>
        <p:spPr>
          <a:xfrm>
            <a:off x="1801092" y="5156345"/>
            <a:ext cx="1343891" cy="595746"/>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333637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46699" y="5735488"/>
            <a:ext cx="1979762" cy="265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82DB971-2D67-4F16-9D84-D276E5AA0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978" y="2343121"/>
            <a:ext cx="3196396" cy="3524997"/>
          </a:xfrm>
          <a:prstGeom prst="rect">
            <a:avLst/>
          </a:prstGeom>
        </p:spPr>
      </p:pic>
      <p:sp>
        <p:nvSpPr>
          <p:cNvPr id="10" name="TextBox 9">
            <a:extLst>
              <a:ext uri="{FF2B5EF4-FFF2-40B4-BE49-F238E27FC236}">
                <a16:creationId xmlns:a16="http://schemas.microsoft.com/office/drawing/2014/main" id="{603E0A2B-41D2-4EB9-8D77-F50878C60C9E}"/>
              </a:ext>
            </a:extLst>
          </p:cNvPr>
          <p:cNvSpPr txBox="1"/>
          <p:nvPr/>
        </p:nvSpPr>
        <p:spPr>
          <a:xfrm>
            <a:off x="1788001" y="1320800"/>
            <a:ext cx="2691763" cy="707886"/>
          </a:xfrm>
          <a:prstGeom prst="rect">
            <a:avLst/>
          </a:prstGeom>
          <a:noFill/>
        </p:spPr>
        <p:txBody>
          <a:bodyPr wrap="none" rtlCol="0">
            <a:spAutoFit/>
          </a:bodyPr>
          <a:lstStyle/>
          <a:p>
            <a:r>
              <a:rPr lang="en-US" sz="4000" b="1" dirty="0"/>
              <a:t>Questions</a:t>
            </a:r>
          </a:p>
        </p:txBody>
      </p:sp>
      <p:sp>
        <p:nvSpPr>
          <p:cNvPr id="6" name="Content Placeholder 2">
            <a:extLst>
              <a:ext uri="{FF2B5EF4-FFF2-40B4-BE49-F238E27FC236}">
                <a16:creationId xmlns:a16="http://schemas.microsoft.com/office/drawing/2014/main" id="{5D5ED35D-406E-40B0-9814-5DD0510FF591}"/>
              </a:ext>
            </a:extLst>
          </p:cNvPr>
          <p:cNvSpPr>
            <a:spLocks noGrp="1"/>
          </p:cNvSpPr>
          <p:nvPr>
            <p:ph idx="1"/>
          </p:nvPr>
        </p:nvSpPr>
        <p:spPr>
          <a:xfrm>
            <a:off x="1295400" y="1981202"/>
            <a:ext cx="9601200" cy="3809999"/>
          </a:xfrm>
        </p:spPr>
        <p:txBody>
          <a:bodyPr>
            <a:normAutofit/>
          </a:bodyPr>
          <a:lstStyle/>
          <a:p>
            <a:pPr algn="r"/>
            <a:endParaRPr lang="en-US" sz="2400" dirty="0"/>
          </a:p>
          <a:p>
            <a:pPr marL="0" indent="0">
              <a:buNone/>
            </a:pPr>
            <a:r>
              <a:rPr lang="en-US" sz="2400" dirty="0"/>
              <a:t>                                                                        </a:t>
            </a:r>
            <a:r>
              <a:rPr lang="en-US" sz="3200" dirty="0"/>
              <a:t>Al Buxton</a:t>
            </a:r>
          </a:p>
          <a:p>
            <a:pPr marL="0" indent="0">
              <a:buNone/>
            </a:pPr>
            <a:r>
              <a:rPr lang="en-US" sz="2400" dirty="0"/>
              <a:t>                                          </a:t>
            </a:r>
          </a:p>
          <a:p>
            <a:pPr marL="0" indent="0">
              <a:buNone/>
            </a:pPr>
            <a:r>
              <a:rPr lang="en-US" sz="2400" dirty="0"/>
              <a:t>					EMAIL: </a:t>
            </a:r>
            <a:r>
              <a:rPr lang="en-US" sz="2400" dirty="0">
                <a:solidFill>
                  <a:srgbClr val="FF0000"/>
                </a:solidFill>
                <a:hlinkClick r:id="rId4">
                  <a:extLst>
                    <a:ext uri="{A12FA001-AC4F-418D-AE19-62706E023703}">
                      <ahyp:hlinkClr xmlns:ahyp="http://schemas.microsoft.com/office/drawing/2018/hyperlinkcolor" val="tx"/>
                    </a:ext>
                  </a:extLst>
                </a:hlinkClick>
              </a:rPr>
              <a:t>4thdistcmdr@ohiolegion.com</a:t>
            </a:r>
            <a:endParaRPr lang="en-US" sz="2400" dirty="0">
              <a:solidFill>
                <a:srgbClr val="FF0000"/>
              </a:solidFill>
            </a:endParaRPr>
          </a:p>
          <a:p>
            <a:pPr marL="0" indent="0">
              <a:buNone/>
            </a:pPr>
            <a:r>
              <a:rPr lang="en-US" sz="2400" dirty="0"/>
              <a:t>							</a:t>
            </a:r>
            <a:r>
              <a:rPr lang="en-US" sz="2400" dirty="0">
                <a:solidFill>
                  <a:srgbClr val="FF0000"/>
                </a:solidFill>
                <a:hlinkClick r:id="rId5">
                  <a:extLst>
                    <a:ext uri="{A12FA001-AC4F-418D-AE19-62706E023703}">
                      <ahyp:hlinkClr xmlns:ahyp="http://schemas.microsoft.com/office/drawing/2018/hyperlinkcolor" val="tx"/>
                    </a:ext>
                  </a:extLst>
                </a:hlinkClick>
              </a:rPr>
              <a:t>asbuxton69@gmaill.com</a:t>
            </a:r>
            <a:endParaRPr lang="en-US" sz="2400" dirty="0">
              <a:solidFill>
                <a:srgbClr val="FF0000"/>
              </a:solidFill>
            </a:endParaRPr>
          </a:p>
          <a:p>
            <a:pPr marL="0" indent="0">
              <a:buNone/>
            </a:pPr>
            <a:endParaRPr lang="en-US" sz="2400" dirty="0"/>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a:cs typeface="Calibri" pitchFamily="34" charset="0"/>
              </a:rPr>
              <a:t>Learning Objectives</a:t>
            </a:r>
          </a:p>
        </p:txBody>
      </p:sp>
      <p:sp>
        <p:nvSpPr>
          <p:cNvPr id="13315" name="Content Placeholder 2"/>
          <p:cNvSpPr>
            <a:spLocks noGrp="1"/>
          </p:cNvSpPr>
          <p:nvPr>
            <p:ph idx="1"/>
          </p:nvPr>
        </p:nvSpPr>
        <p:spPr>
          <a:xfrm>
            <a:off x="1295400" y="2058508"/>
            <a:ext cx="9601200" cy="3230944"/>
          </a:xfrm>
        </p:spPr>
        <p:txBody>
          <a:bodyPr>
            <a:normAutofit/>
          </a:bodyPr>
          <a:lstStyle/>
          <a:p>
            <a:r>
              <a:rPr lang="en-US" sz="3200" dirty="0"/>
              <a:t>	How The American Legion supports U.S. interests and security at home and abroad</a:t>
            </a:r>
          </a:p>
          <a:p>
            <a:r>
              <a:rPr lang="en-US" sz="3200" dirty="0"/>
              <a:t>	Steps the Legion takes to care for the families of living and deceased service members and veterans</a:t>
            </a:r>
          </a:p>
          <a:p>
            <a:r>
              <a:rPr lang="en-US" sz="3200" dirty="0"/>
              <a:t>	 Actions you can take to help promote national security in your community</a:t>
            </a:r>
          </a:p>
        </p:txBody>
      </p:sp>
      <p:sp>
        <p:nvSpPr>
          <p:cNvPr id="4" name="Slide Number Placeholder 3"/>
          <p:cNvSpPr>
            <a:spLocks noGrp="1"/>
          </p:cNvSpPr>
          <p:nvPr>
            <p:ph type="sldNum" sz="quarter" idx="12"/>
          </p:nvPr>
        </p:nvSpPr>
        <p:spPr/>
        <p:txBody>
          <a:bodyPr/>
          <a:lstStyle/>
          <a:p>
            <a:pPr>
              <a:defRPr/>
            </a:pPr>
            <a:fld id="{A42B54DD-F5D9-483D-9D93-CF626B470FFF}" type="slidenum">
              <a:rPr lang="en-US" smtClean="0"/>
              <a:pPr>
                <a:defRPr/>
              </a:pPr>
              <a:t>2</a:t>
            </a:fld>
            <a:endParaRPr lang="en-US" dirty="0"/>
          </a:p>
        </p:txBody>
      </p:sp>
      <p:sp>
        <p:nvSpPr>
          <p:cNvPr id="5" name="Rectangle 4"/>
          <p:cNvSpPr/>
          <p:nvPr/>
        </p:nvSpPr>
        <p:spPr>
          <a:xfrm>
            <a:off x="8474676" y="5731990"/>
            <a:ext cx="1927654" cy="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a:xfrm>
            <a:off x="1295400" y="503858"/>
            <a:ext cx="6076071" cy="649694"/>
          </a:xfrm>
        </p:spPr>
        <p:txBody>
          <a:bodyPr>
            <a:normAutofit/>
          </a:bodyPr>
          <a:lstStyle/>
          <a:p>
            <a:r>
              <a:rPr lang="en-US" sz="3200" dirty="0"/>
              <a:t>Overview - History</a:t>
            </a:r>
          </a:p>
        </p:txBody>
      </p:sp>
      <p:sp>
        <p:nvSpPr>
          <p:cNvPr id="5" name="TextBox 4">
            <a:extLst>
              <a:ext uri="{FF2B5EF4-FFF2-40B4-BE49-F238E27FC236}">
                <a16:creationId xmlns:a16="http://schemas.microsoft.com/office/drawing/2014/main" id="{DEA3265F-4BCE-4F52-B42C-7DACBD5CA7C9}"/>
              </a:ext>
            </a:extLst>
          </p:cNvPr>
          <p:cNvSpPr txBox="1"/>
          <p:nvPr/>
        </p:nvSpPr>
        <p:spPr>
          <a:xfrm>
            <a:off x="767465" y="1395179"/>
            <a:ext cx="10657070" cy="6124754"/>
          </a:xfrm>
          <a:prstGeom prst="rect">
            <a:avLst/>
          </a:prstGeom>
          <a:noFill/>
        </p:spPr>
        <p:txBody>
          <a:bodyPr wrap="square">
            <a:spAutoFit/>
          </a:bodyPr>
          <a:lstStyle/>
          <a:p>
            <a:r>
              <a:rPr lang="en-US" sz="2800" dirty="0"/>
              <a:t>■  The American Legion's commitment to strong national security </a:t>
            </a:r>
          </a:p>
          <a:p>
            <a:r>
              <a:rPr lang="en-US" sz="2800" dirty="0"/>
              <a:t>    dates back to the organization's founding</a:t>
            </a:r>
          </a:p>
          <a:p>
            <a:endParaRPr lang="en-US" sz="2800" dirty="0"/>
          </a:p>
          <a:p>
            <a:r>
              <a:rPr lang="en-US" sz="2800" dirty="0"/>
              <a:t>■   In August 1919, national headquarters began soliciting service </a:t>
            </a:r>
          </a:p>
          <a:p>
            <a:r>
              <a:rPr lang="en-US" sz="2800" dirty="0"/>
              <a:t>     members and veterans "conversant on military affairs ... to </a:t>
            </a:r>
          </a:p>
          <a:p>
            <a:r>
              <a:rPr lang="en-US" sz="2800" dirty="0"/>
              <a:t>     discuss the future military policy of the U.S.“</a:t>
            </a:r>
          </a:p>
          <a:p>
            <a:endParaRPr lang="en-US" sz="2800" dirty="0"/>
          </a:p>
          <a:p>
            <a:r>
              <a:rPr lang="en-US" sz="2800" dirty="0"/>
              <a:t> ■  Commitment to this pillar interest of the organization began to </a:t>
            </a:r>
          </a:p>
          <a:p>
            <a:r>
              <a:rPr lang="en-US" sz="2800" dirty="0"/>
              <a:t>     take clear shape in 1929 when two committees -Military Affairs </a:t>
            </a:r>
          </a:p>
          <a:p>
            <a:r>
              <a:rPr lang="en-US" sz="2800" dirty="0"/>
              <a:t>     and Aeronautics - were consolidated into one National Security </a:t>
            </a:r>
          </a:p>
          <a:p>
            <a:r>
              <a:rPr lang="en-US" sz="2800" dirty="0"/>
              <a:t>     Committee</a:t>
            </a:r>
          </a:p>
          <a:p>
            <a:endParaRPr lang="en-US" sz="2800" dirty="0"/>
          </a:p>
          <a:p>
            <a:endParaRPr lang="en-US" sz="2800" dirty="0"/>
          </a:p>
          <a:p>
            <a:pPr algn="ctr"/>
            <a:endParaRPr lang="en-US" sz="2800" dirty="0"/>
          </a:p>
        </p:txBody>
      </p:sp>
    </p:spTree>
    <p:extLst>
      <p:ext uri="{BB962C8B-B14F-4D97-AF65-F5344CB8AC3E}">
        <p14:creationId xmlns:p14="http://schemas.microsoft.com/office/powerpoint/2010/main" val="215498212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EA3265F-4BCE-4F52-B42C-7DACBD5CA7C9}"/>
              </a:ext>
            </a:extLst>
          </p:cNvPr>
          <p:cNvSpPr txBox="1"/>
          <p:nvPr/>
        </p:nvSpPr>
        <p:spPr>
          <a:xfrm>
            <a:off x="349934" y="1730312"/>
            <a:ext cx="11492132" cy="3785652"/>
          </a:xfrm>
          <a:prstGeom prst="rect">
            <a:avLst/>
          </a:prstGeom>
          <a:noFill/>
        </p:spPr>
        <p:txBody>
          <a:bodyPr wrap="square">
            <a:spAutoFit/>
          </a:bodyPr>
          <a:lstStyle/>
          <a:p>
            <a:r>
              <a:rPr lang="en-US" sz="2400" dirty="0"/>
              <a:t>"The story of American wars is one of gallant deeds and great personal courage on the part of the individual officers and soldiers, but lack of preparation and training has always let to undue loss of life and heavy financial burdens ... As to the Word War, I firmly believe that a substantial condition of preparedness of our land and naval forces, backed by an adequate merchant marine, would have kept us out of the war and would have placed us in a position to have brought it to an early termination." </a:t>
            </a:r>
          </a:p>
          <a:p>
            <a:endParaRPr lang="en-US" sz="2400" dirty="0"/>
          </a:p>
          <a:p>
            <a:r>
              <a:rPr lang="en-US" sz="2400" dirty="0"/>
              <a:t>-Gen. John 'Black Jack' Pershing, writing in 'The American Legion Weekly’ magazine, 1922 </a:t>
            </a:r>
          </a:p>
        </p:txBody>
      </p:sp>
    </p:spTree>
    <p:extLst>
      <p:ext uri="{BB962C8B-B14F-4D97-AF65-F5344CB8AC3E}">
        <p14:creationId xmlns:p14="http://schemas.microsoft.com/office/powerpoint/2010/main" val="75400918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a:xfrm>
            <a:off x="1112520" y="716647"/>
            <a:ext cx="2699825" cy="689639"/>
          </a:xfrm>
        </p:spPr>
        <p:txBody>
          <a:bodyPr>
            <a:normAutofit/>
          </a:bodyPr>
          <a:lstStyle/>
          <a:p>
            <a:r>
              <a:rPr lang="en-US" sz="3200" dirty="0"/>
              <a:t>Overview</a:t>
            </a:r>
          </a:p>
        </p:txBody>
      </p:sp>
      <p:sp>
        <p:nvSpPr>
          <p:cNvPr id="5" name="TextBox 4">
            <a:extLst>
              <a:ext uri="{FF2B5EF4-FFF2-40B4-BE49-F238E27FC236}">
                <a16:creationId xmlns:a16="http://schemas.microsoft.com/office/drawing/2014/main" id="{DEA3265F-4BCE-4F52-B42C-7DACBD5CA7C9}"/>
              </a:ext>
            </a:extLst>
          </p:cNvPr>
          <p:cNvSpPr txBox="1"/>
          <p:nvPr/>
        </p:nvSpPr>
        <p:spPr>
          <a:xfrm>
            <a:off x="731521" y="1702178"/>
            <a:ext cx="10984936" cy="3662541"/>
          </a:xfrm>
          <a:prstGeom prst="rect">
            <a:avLst/>
          </a:prstGeom>
          <a:noFill/>
        </p:spPr>
        <p:txBody>
          <a:bodyPr wrap="square">
            <a:spAutoFit/>
          </a:bodyPr>
          <a:lstStyle/>
          <a:p>
            <a:r>
              <a:rPr lang="en-US" sz="3200" dirty="0"/>
              <a:t>Specific aspects of the national security pillar include:</a:t>
            </a:r>
          </a:p>
          <a:p>
            <a:endParaRPr lang="en-US" sz="3200" dirty="0"/>
          </a:p>
          <a:p>
            <a:pPr marL="914400" lvl="1" indent="-457200">
              <a:buFont typeface="Arial" panose="020B0604020202020204" pitchFamily="34" charset="0"/>
              <a:buChar char="•"/>
            </a:pPr>
            <a:r>
              <a:rPr lang="en-US" sz="2800" dirty="0"/>
              <a:t>A well-funded, well-equipped and well-trained military</a:t>
            </a:r>
          </a:p>
          <a:p>
            <a:pPr marL="914400" lvl="1" indent="-457200">
              <a:buFont typeface="Arial" panose="020B0604020202020204" pitchFamily="34" charset="0"/>
              <a:buChar char="•"/>
            </a:pPr>
            <a:r>
              <a:rPr lang="en-US" sz="2800" dirty="0"/>
              <a:t>Awareness and surveillance of rogue nations, terrorist groups and global threats to U.S. security around the world</a:t>
            </a:r>
          </a:p>
          <a:p>
            <a:pPr marL="914400" lvl="1" indent="-457200">
              <a:buFont typeface="Arial" panose="020B0604020202020204" pitchFamily="34" charset="0"/>
              <a:buChar char="•"/>
            </a:pPr>
            <a:r>
              <a:rPr lang="en-US" sz="2800" dirty="0"/>
              <a:t>Support for the Department of Homeland Security, and protection of U.S. borders, ports and other points of access</a:t>
            </a:r>
          </a:p>
          <a:p>
            <a:pPr marL="914400" lvl="1" indent="-457200">
              <a:buFont typeface="Arial" panose="020B0604020202020204" pitchFamily="34" charset="0"/>
              <a:buChar char="•"/>
            </a:pPr>
            <a:r>
              <a:rPr lang="en-US" sz="2800" dirty="0"/>
              <a:t>Comprehensive disaster preparedness</a:t>
            </a:r>
          </a:p>
        </p:txBody>
      </p:sp>
    </p:spTree>
    <p:extLst>
      <p:ext uri="{BB962C8B-B14F-4D97-AF65-F5344CB8AC3E}">
        <p14:creationId xmlns:p14="http://schemas.microsoft.com/office/powerpoint/2010/main" val="267083325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a:xfrm>
            <a:off x="1295400" y="503858"/>
            <a:ext cx="2643554" cy="584776"/>
          </a:xfrm>
        </p:spPr>
        <p:txBody>
          <a:bodyPr>
            <a:normAutofit/>
          </a:bodyPr>
          <a:lstStyle/>
          <a:p>
            <a:r>
              <a:rPr lang="en-US" sz="3200" dirty="0"/>
              <a:t>Overview</a:t>
            </a:r>
          </a:p>
        </p:txBody>
      </p:sp>
      <p:sp>
        <p:nvSpPr>
          <p:cNvPr id="5" name="TextBox 4">
            <a:extLst>
              <a:ext uri="{FF2B5EF4-FFF2-40B4-BE49-F238E27FC236}">
                <a16:creationId xmlns:a16="http://schemas.microsoft.com/office/drawing/2014/main" id="{DEA3265F-4BCE-4F52-B42C-7DACBD5CA7C9}"/>
              </a:ext>
            </a:extLst>
          </p:cNvPr>
          <p:cNvSpPr txBox="1"/>
          <p:nvPr/>
        </p:nvSpPr>
        <p:spPr>
          <a:xfrm>
            <a:off x="603152" y="1387089"/>
            <a:ext cx="10985695" cy="2308324"/>
          </a:xfrm>
          <a:prstGeom prst="rect">
            <a:avLst/>
          </a:prstGeom>
          <a:noFill/>
        </p:spPr>
        <p:txBody>
          <a:bodyPr wrap="square">
            <a:spAutoFit/>
          </a:bodyPr>
          <a:lstStyle/>
          <a:p>
            <a:pPr marL="342900" indent="-342900">
              <a:buFont typeface="Arial" panose="020B0604020202020204" pitchFamily="34" charset="0"/>
              <a:buChar char="•"/>
            </a:pPr>
            <a:r>
              <a:rPr lang="en-US" sz="2400" b="1" dirty="0"/>
              <a:t>National Security Division</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National Security staff lobbyists</a:t>
            </a:r>
          </a:p>
          <a:p>
            <a:r>
              <a:rPr lang="en-US" sz="2400" b="1" dirty="0"/>
              <a:t> </a:t>
            </a:r>
          </a:p>
          <a:p>
            <a:pPr marL="342900" indent="-342900">
              <a:buFont typeface="Arial" panose="020B0604020202020204" pitchFamily="34" charset="0"/>
              <a:buChar char="•"/>
            </a:pPr>
            <a:r>
              <a:rPr lang="en-US" sz="2400" b="1" dirty="0"/>
              <a:t>The work of the National Security Commission, its standing committees, the National Security Council, and division staff</a:t>
            </a:r>
          </a:p>
        </p:txBody>
      </p:sp>
      <p:pic>
        <p:nvPicPr>
          <p:cNvPr id="1026" name="Picture 2" descr="Washington skyline design Vector | Free Download">
            <a:extLst>
              <a:ext uri="{FF2B5EF4-FFF2-40B4-BE49-F238E27FC236}">
                <a16:creationId xmlns:a16="http://schemas.microsoft.com/office/drawing/2014/main" id="{38F314CA-1CC6-C808-6FB1-C8C7AFDFD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5220" y="3886199"/>
            <a:ext cx="2981326" cy="1985963"/>
          </a:xfrm>
          <a:prstGeom prst="rect">
            <a:avLst/>
          </a:prstGeom>
          <a:noFill/>
          <a:ln>
            <a:solidFill>
              <a:schemeClr val="tx1"/>
            </a:solidFill>
          </a:ln>
          <a:effectLst>
            <a:outerShdw blurRad="63500" sx="102000" sy="102000" algn="ctr"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02977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53C1-A861-4B0B-81D5-D9830172B8B7}"/>
              </a:ext>
            </a:extLst>
          </p:cNvPr>
          <p:cNvSpPr>
            <a:spLocks noGrp="1"/>
          </p:cNvSpPr>
          <p:nvPr>
            <p:ph type="title"/>
          </p:nvPr>
        </p:nvSpPr>
        <p:spPr>
          <a:xfrm>
            <a:off x="943708" y="588499"/>
            <a:ext cx="4978791" cy="579442"/>
          </a:xfrm>
        </p:spPr>
        <p:txBody>
          <a:bodyPr>
            <a:normAutofit fontScale="90000"/>
          </a:bodyPr>
          <a:lstStyle/>
          <a:p>
            <a:r>
              <a:rPr lang="en-US" sz="4000" dirty="0"/>
              <a:t>Homeland Security</a:t>
            </a:r>
          </a:p>
        </p:txBody>
      </p:sp>
      <p:sp>
        <p:nvSpPr>
          <p:cNvPr id="4" name="Content Placeholder 3">
            <a:extLst>
              <a:ext uri="{FF2B5EF4-FFF2-40B4-BE49-F238E27FC236}">
                <a16:creationId xmlns:a16="http://schemas.microsoft.com/office/drawing/2014/main" id="{A022B8D9-2528-BC9B-5D35-FC041A603ECE}"/>
              </a:ext>
            </a:extLst>
          </p:cNvPr>
          <p:cNvSpPr>
            <a:spLocks noGrp="1"/>
          </p:cNvSpPr>
          <p:nvPr>
            <p:ph idx="1"/>
          </p:nvPr>
        </p:nvSpPr>
        <p:spPr>
          <a:xfrm>
            <a:off x="943708" y="1524000"/>
            <a:ext cx="10591800" cy="3809999"/>
          </a:xfrm>
        </p:spPr>
        <p:txBody>
          <a:bodyPr/>
          <a:lstStyle/>
          <a:p>
            <a:r>
              <a:rPr lang="en-US" sz="2800" dirty="0"/>
              <a:t>	 Since the OHS' creation following 9/11, the American Legion has supported its intent, purpose and arrangement: to harmonize multiple agencies, offices, businesses, community groups and others with readiness plans and quick-response capabilities</a:t>
            </a:r>
          </a:p>
          <a:p>
            <a:r>
              <a:rPr lang="en-US" sz="2800" dirty="0"/>
              <a:t>	 The American Legion concurs with the DHS mission to coordinate domestic security, including effective customs operations, increased security of the border and aggressive drug interdiction</a:t>
            </a:r>
          </a:p>
        </p:txBody>
      </p:sp>
    </p:spTree>
    <p:extLst>
      <p:ext uri="{BB962C8B-B14F-4D97-AF65-F5344CB8AC3E}">
        <p14:creationId xmlns:p14="http://schemas.microsoft.com/office/powerpoint/2010/main" val="205207485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a:xfrm>
            <a:off x="1295400" y="503857"/>
            <a:ext cx="5105400" cy="705965"/>
          </a:xfrm>
        </p:spPr>
        <p:txBody>
          <a:bodyPr>
            <a:normAutofit/>
          </a:bodyPr>
          <a:lstStyle/>
          <a:p>
            <a:r>
              <a:rPr lang="en-US" sz="4000" dirty="0"/>
              <a:t>Homeland Security</a:t>
            </a:r>
          </a:p>
        </p:txBody>
      </p:sp>
      <p:sp>
        <p:nvSpPr>
          <p:cNvPr id="5" name="TextBox 4">
            <a:extLst>
              <a:ext uri="{FF2B5EF4-FFF2-40B4-BE49-F238E27FC236}">
                <a16:creationId xmlns:a16="http://schemas.microsoft.com/office/drawing/2014/main" id="{DEA3265F-4BCE-4F52-B42C-7DACBD5CA7C9}"/>
              </a:ext>
            </a:extLst>
          </p:cNvPr>
          <p:cNvSpPr txBox="1"/>
          <p:nvPr/>
        </p:nvSpPr>
        <p:spPr>
          <a:xfrm>
            <a:off x="770965" y="1744394"/>
            <a:ext cx="10609798" cy="3046988"/>
          </a:xfrm>
          <a:prstGeom prst="rect">
            <a:avLst/>
          </a:prstGeom>
          <a:noFill/>
        </p:spPr>
        <p:txBody>
          <a:bodyPr wrap="square">
            <a:spAutoFit/>
          </a:bodyPr>
          <a:lstStyle/>
          <a:p>
            <a:pPr marL="342900" indent="-342900">
              <a:buFont typeface="Arial" panose="020B0604020202020204" pitchFamily="34" charset="0"/>
              <a:buChar char="•"/>
            </a:pPr>
            <a:r>
              <a:rPr lang="en-US" sz="2400" dirty="0"/>
              <a:t>At the local level, American Legion posts commonly serve as disaster shelters in times of crisis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Posts provide vital backup and assistance to local VA medical centers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Many posts take this opportunity to invite fire, police and emergency management officials to speak</a:t>
            </a:r>
          </a:p>
          <a:p>
            <a:endParaRPr lang="en-US" sz="2400" dirty="0"/>
          </a:p>
        </p:txBody>
      </p:sp>
      <p:pic>
        <p:nvPicPr>
          <p:cNvPr id="2050" name="Picture 2" descr="Image result for american legion post disaster graphic">
            <a:extLst>
              <a:ext uri="{FF2B5EF4-FFF2-40B4-BE49-F238E27FC236}">
                <a16:creationId xmlns:a16="http://schemas.microsoft.com/office/drawing/2014/main" id="{25365BED-F902-A3A7-44E8-EDE013E2CD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9357" y="4212088"/>
            <a:ext cx="2721552" cy="1724928"/>
          </a:xfrm>
          <a:prstGeom prst="rect">
            <a:avLst/>
          </a:prstGeom>
          <a:noFill/>
          <a:ln>
            <a:solidFill>
              <a:schemeClr val="tx1"/>
            </a:solidFill>
          </a:ln>
          <a:effectLst>
            <a:outerShdw blurRad="63500" sx="102000" sy="102000" algn="ctr"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97155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0210-C4D7-4CBE-94BC-C8F0D374048A}"/>
              </a:ext>
            </a:extLst>
          </p:cNvPr>
          <p:cNvSpPr>
            <a:spLocks noGrp="1"/>
          </p:cNvSpPr>
          <p:nvPr>
            <p:ph type="title"/>
          </p:nvPr>
        </p:nvSpPr>
        <p:spPr>
          <a:xfrm>
            <a:off x="535745" y="495606"/>
            <a:ext cx="9601200" cy="1142385"/>
          </a:xfrm>
        </p:spPr>
        <p:txBody>
          <a:bodyPr>
            <a:normAutofit/>
          </a:bodyPr>
          <a:lstStyle/>
          <a:p>
            <a:r>
              <a:rPr lang="en-US" sz="3200" dirty="0"/>
              <a:t>Quality of Life for Troops, Retirees, and Military</a:t>
            </a:r>
            <a:br>
              <a:rPr lang="en-US" sz="3200" dirty="0"/>
            </a:br>
            <a:r>
              <a:rPr lang="en-US" sz="3200" dirty="0"/>
              <a:t>Families</a:t>
            </a:r>
          </a:p>
        </p:txBody>
      </p:sp>
      <p:sp>
        <p:nvSpPr>
          <p:cNvPr id="3" name="Content Placeholder 2">
            <a:extLst>
              <a:ext uri="{FF2B5EF4-FFF2-40B4-BE49-F238E27FC236}">
                <a16:creationId xmlns:a16="http://schemas.microsoft.com/office/drawing/2014/main" id="{51FE4EA7-9AC8-43F1-9A8E-3C87669B48DF}"/>
              </a:ext>
            </a:extLst>
          </p:cNvPr>
          <p:cNvSpPr>
            <a:spLocks noGrp="1"/>
          </p:cNvSpPr>
          <p:nvPr>
            <p:ph idx="1"/>
          </p:nvPr>
        </p:nvSpPr>
        <p:spPr>
          <a:xfrm>
            <a:off x="535745" y="1981202"/>
            <a:ext cx="11196710" cy="3809999"/>
          </a:xfrm>
        </p:spPr>
        <p:txBody>
          <a:bodyPr>
            <a:normAutofit/>
          </a:bodyPr>
          <a:lstStyle/>
          <a:p>
            <a:pPr lvl="1">
              <a:buFont typeface="Arial" panose="020B0604020202020204" pitchFamily="34" charset="0"/>
              <a:buChar char="•"/>
            </a:pPr>
            <a:r>
              <a:rPr lang="en-US" sz="2650" dirty="0"/>
              <a:t>Those who have chosen to serve in uniform, and those who make careers of military service, deserve a decent quality of life while they are in service and after they retire. This core belief of The American Legion drives many of its national security positions</a:t>
            </a:r>
          </a:p>
          <a:p>
            <a:pPr lvl="1">
              <a:buFont typeface="Arial" panose="020B0604020202020204" pitchFamily="34" charset="0"/>
              <a:buChar char="•"/>
            </a:pPr>
            <a:r>
              <a:rPr lang="en-US" sz="2650" dirty="0"/>
              <a:t>Adequate base housing, family support, pay, insurance and health care for members of U.S. military all fit into the Legion's quality-of-life interests. The Legion is also a strong supporter of earned benefits and quality care for military retirees</a:t>
            </a:r>
          </a:p>
        </p:txBody>
      </p:sp>
    </p:spTree>
    <p:extLst>
      <p:ext uri="{BB962C8B-B14F-4D97-AF65-F5344CB8AC3E}">
        <p14:creationId xmlns:p14="http://schemas.microsoft.com/office/powerpoint/2010/main" val="425316602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theme/theme1.xml><?xml version="1.0" encoding="utf-8"?>
<a:theme xmlns:a="http://schemas.openxmlformats.org/drawingml/2006/main" name="Diamond Grid 16x9">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CB1E2DEBADCE4AA53DBD050FE83395" ma:contentTypeVersion="10" ma:contentTypeDescription="Create a new document." ma:contentTypeScope="" ma:versionID="0f3ac3711d892a5a627c58f65bb52132">
  <xsd:schema xmlns:xsd="http://www.w3.org/2001/XMLSchema" xmlns:xs="http://www.w3.org/2001/XMLSchema" xmlns:p="http://schemas.microsoft.com/office/2006/metadata/properties" xmlns:ns2="a13fe5b5-3e2b-4c1c-812e-996efa015a80" targetNamespace="http://schemas.microsoft.com/office/2006/metadata/properties" ma:root="true" ma:fieldsID="b41e10f3218f77532b933f3ad47222a8" ns2:_="">
    <xsd:import namespace="a13fe5b5-3e2b-4c1c-812e-996efa015a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3fe5b5-3e2b-4c1c-812e-996efa01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00A812-16B6-4B6A-9054-33AF6E660414}"/>
</file>

<file path=customXml/itemProps2.xml><?xml version="1.0" encoding="utf-8"?>
<ds:datastoreItem xmlns:ds="http://schemas.openxmlformats.org/officeDocument/2006/customXml" ds:itemID="{66F94B1B-71BC-45CE-964F-A1B4C9B7BD5C}"/>
</file>

<file path=customXml/itemProps3.xml><?xml version="1.0" encoding="utf-8"?>
<ds:datastoreItem xmlns:ds="http://schemas.openxmlformats.org/officeDocument/2006/customXml" ds:itemID="{370EB621-5D9A-4868-8AFE-5AED33323680}"/>
</file>

<file path=docProps/app.xml><?xml version="1.0" encoding="utf-8"?>
<Properties xmlns="http://schemas.openxmlformats.org/officeDocument/2006/extended-properties" xmlns:vt="http://schemas.openxmlformats.org/officeDocument/2006/docPropsVTypes">
  <Template/>
  <TotalTime>34133</TotalTime>
  <Words>1223</Words>
  <Application>Microsoft Office PowerPoint</Application>
  <PresentationFormat>Widescreen</PresentationFormat>
  <Paragraphs>106</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Diamond Grid 16x9</vt:lpstr>
      <vt:lpstr>Department of Ohio American Legion  National Security</vt:lpstr>
      <vt:lpstr>Learning Objectives</vt:lpstr>
      <vt:lpstr>Overview - History</vt:lpstr>
      <vt:lpstr>PowerPoint Presentation</vt:lpstr>
      <vt:lpstr>Overview</vt:lpstr>
      <vt:lpstr>Overview</vt:lpstr>
      <vt:lpstr>Homeland Security</vt:lpstr>
      <vt:lpstr>Homeland Security</vt:lpstr>
      <vt:lpstr>Quality of Life for Troops, Retirees, and Military Families</vt:lpstr>
      <vt:lpstr>Blood Donor Program</vt:lpstr>
      <vt:lpstr>How do I fit in?</vt:lpstr>
      <vt:lpstr>Couple of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Membership Plan</dc:title>
  <dc:creator>Thomas Simons</dc:creator>
  <cp:lastModifiedBy>Kenneth LaVoy</cp:lastModifiedBy>
  <cp:revision>345</cp:revision>
  <cp:lastPrinted>2020-09-19T00:15:38Z</cp:lastPrinted>
  <dcterms:created xsi:type="dcterms:W3CDTF">2016-05-31T18:19:44Z</dcterms:created>
  <dcterms:modified xsi:type="dcterms:W3CDTF">2024-01-15T00:12:23Z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0x010100EACB1E2DEBADCE4AA53DBD050FE83395</vt:lpwstr>
  </property>
</Properties>
</file>