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61" r:id="rId2"/>
    <p:sldId id="257" r:id="rId3"/>
    <p:sldId id="271" r:id="rId4"/>
    <p:sldId id="273" r:id="rId5"/>
    <p:sldId id="280" r:id="rId6"/>
    <p:sldId id="274" r:id="rId7"/>
    <p:sldId id="275" r:id="rId8"/>
    <p:sldId id="276" r:id="rId9"/>
    <p:sldId id="277" r:id="rId10"/>
    <p:sldId id="278" r:id="rId11"/>
    <p:sldId id="27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0" autoAdjust="0"/>
    <p:restoredTop sz="94706" autoAdjust="0"/>
  </p:normalViewPr>
  <p:slideViewPr>
    <p:cSldViewPr snapToGrid="0">
      <p:cViewPr varScale="1">
        <p:scale>
          <a:sx n="68" d="100"/>
          <a:sy n="68" d="100"/>
        </p:scale>
        <p:origin x="464" y="76"/>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1/21/2019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2323960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86338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2574468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6</a:t>
            </a:fld>
            <a:endParaRPr lang="en-US"/>
          </a:p>
        </p:txBody>
      </p:sp>
    </p:spTree>
    <p:extLst>
      <p:ext uri="{BB962C8B-B14F-4D97-AF65-F5344CB8AC3E}">
        <p14:creationId xmlns:p14="http://schemas.microsoft.com/office/powerpoint/2010/main" val="1969042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7</a:t>
            </a:fld>
            <a:endParaRPr lang="en-US"/>
          </a:p>
        </p:txBody>
      </p:sp>
    </p:spTree>
    <p:extLst>
      <p:ext uri="{BB962C8B-B14F-4D97-AF65-F5344CB8AC3E}">
        <p14:creationId xmlns:p14="http://schemas.microsoft.com/office/powerpoint/2010/main" val="1019800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8</a:t>
            </a:fld>
            <a:endParaRPr lang="en-US"/>
          </a:p>
        </p:txBody>
      </p:sp>
    </p:spTree>
    <p:extLst>
      <p:ext uri="{BB962C8B-B14F-4D97-AF65-F5344CB8AC3E}">
        <p14:creationId xmlns:p14="http://schemas.microsoft.com/office/powerpoint/2010/main" val="2267337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9</a:t>
            </a:fld>
            <a:endParaRPr lang="en-US"/>
          </a:p>
        </p:txBody>
      </p:sp>
    </p:spTree>
    <p:extLst>
      <p:ext uri="{BB962C8B-B14F-4D97-AF65-F5344CB8AC3E}">
        <p14:creationId xmlns:p14="http://schemas.microsoft.com/office/powerpoint/2010/main" val="3422446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10</a:t>
            </a:fld>
            <a:endParaRPr lang="en-US"/>
          </a:p>
        </p:txBody>
      </p:sp>
    </p:spTree>
    <p:extLst>
      <p:ext uri="{BB962C8B-B14F-4D97-AF65-F5344CB8AC3E}">
        <p14:creationId xmlns:p14="http://schemas.microsoft.com/office/powerpoint/2010/main" val="22711912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59" name="Picture 58">
            <a:extLst>
              <a:ext uri="{FF2B5EF4-FFF2-40B4-BE49-F238E27FC236}">
                <a16:creationId xmlns:a16="http://schemas.microsoft.com/office/drawing/2014/main" id="{89EC9D1A-7736-425E-A7D2-F2691EBD188F}"/>
              </a:ext>
            </a:extLst>
          </p:cNvPr>
          <p:cNvPicPr>
            <a:picLocks noChangeAspect="1"/>
          </p:cNvPicPr>
          <p:nvPr userDrawn="1"/>
        </p:nvPicPr>
        <p:blipFill>
          <a:blip r:embed="rId2"/>
          <a:stretch>
            <a:fillRect/>
          </a:stretch>
        </p:blipFill>
        <p:spPr>
          <a:xfrm>
            <a:off x="10424424" y="104135"/>
            <a:ext cx="1700614" cy="1576468"/>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1/21/2019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1/21/2019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1/21/2019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1/21/2019</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1/21/2019</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1/21/2019</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1/21/2019</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pic>
        <p:nvPicPr>
          <p:cNvPr id="56" name="Picture 55" descr="A close up of a logo&#10;&#10;Description automatically generated">
            <a:extLst>
              <a:ext uri="{FF2B5EF4-FFF2-40B4-BE49-F238E27FC236}">
                <a16:creationId xmlns:a16="http://schemas.microsoft.com/office/drawing/2014/main" id="{322D2120-ECE7-443F-AF27-7375EF721BE4}"/>
              </a:ext>
            </a:extLst>
          </p:cNvPr>
          <p:cNvPicPr>
            <a:picLocks noChangeAspect="1"/>
          </p:cNvPicPr>
          <p:nvPr userDrawn="1"/>
        </p:nvPicPr>
        <p:blipFill>
          <a:blip r:embed="rId2"/>
          <a:stretch>
            <a:fillRect/>
          </a:stretch>
        </p:blipFill>
        <p:spPr>
          <a:xfrm>
            <a:off x="10415151" y="104135"/>
            <a:ext cx="1719160" cy="1576468"/>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1/21/2019</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1/21/2019</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pic>
        <p:nvPicPr>
          <p:cNvPr id="8" name="Picture 7">
            <a:extLst>
              <a:ext uri="{FF2B5EF4-FFF2-40B4-BE49-F238E27FC236}">
                <a16:creationId xmlns:a16="http://schemas.microsoft.com/office/drawing/2014/main" id="{FD8F11DE-1B7E-4C65-B337-1C55F2DA482A}"/>
              </a:ext>
            </a:extLst>
          </p:cNvPr>
          <p:cNvPicPr>
            <a:picLocks noChangeAspect="1"/>
          </p:cNvPicPr>
          <p:nvPr userDrawn="1"/>
        </p:nvPicPr>
        <p:blipFill>
          <a:blip r:embed="rId13"/>
          <a:stretch>
            <a:fillRect/>
          </a:stretch>
        </p:blipFill>
        <p:spPr>
          <a:xfrm>
            <a:off x="10424424" y="104135"/>
            <a:ext cx="1700614" cy="1576468"/>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National Security</a:t>
            </a:r>
          </a:p>
        </p:txBody>
      </p:sp>
      <p:sp>
        <p:nvSpPr>
          <p:cNvPr id="3" name="Subtitle 2"/>
          <p:cNvSpPr>
            <a:spLocks noGrp="1"/>
          </p:cNvSpPr>
          <p:nvPr>
            <p:ph type="subTitle" idx="1"/>
          </p:nvPr>
        </p:nvSpPr>
        <p:spPr/>
        <p:txBody>
          <a:bodyPr/>
          <a:lstStyle/>
          <a:p>
            <a:r>
              <a:rPr lang="en-US" dirty="0"/>
              <a:t>Al Buxton– Department of Ohio National Security Chair</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I fit in?</a:t>
            </a:r>
          </a:p>
        </p:txBody>
      </p:sp>
      <p:sp>
        <p:nvSpPr>
          <p:cNvPr id="3" name="Content Placeholder 2"/>
          <p:cNvSpPr>
            <a:spLocks noGrp="1"/>
          </p:cNvSpPr>
          <p:nvPr>
            <p:ph idx="1"/>
          </p:nvPr>
        </p:nvSpPr>
        <p:spPr>
          <a:xfrm>
            <a:off x="1295400" y="1646239"/>
            <a:ext cx="9601200" cy="4603732"/>
          </a:xfrm>
        </p:spPr>
        <p:txBody>
          <a:bodyPr>
            <a:normAutofit fontScale="85000" lnSpcReduction="10000"/>
          </a:bodyPr>
          <a:lstStyle/>
          <a:p>
            <a:r>
              <a:rPr lang="en-US" sz="2800" dirty="0"/>
              <a:t>Legionnaires will be called upon to voice their opposition to military spending cuts that could threaten national security and to initiatives that could erode the value of military benefits and retirement</a:t>
            </a:r>
          </a:p>
          <a:p>
            <a:r>
              <a:rPr lang="en-US" sz="2800" dirty="0"/>
              <a:t>Legionnaires can help by writing, calling and emailing their elected officials and by making themselves available for media to share the Legion position on the need to maintain a strong national defense, including the protection of benefits for those who choose military careers</a:t>
            </a:r>
          </a:p>
          <a:p>
            <a:r>
              <a:rPr lang="en-US" sz="2800" dirty="0"/>
              <a:t>American Legion posts make positive impacts in the lives of military personnel and their families through firsthand connections. An important post relationship is with an installation's Family Readiness Group. It is vital for such relationships to start early, before deployment, and continue as they transition to civilian life</a:t>
            </a:r>
          </a:p>
        </p:txBody>
      </p:sp>
    </p:spTree>
    <p:extLst>
      <p:ext uri="{BB962C8B-B14F-4D97-AF65-F5344CB8AC3E}">
        <p14:creationId xmlns:p14="http://schemas.microsoft.com/office/powerpoint/2010/main" val="1175432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0D1B5-CEB1-42C4-9A18-1927CF89D1C9}"/>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07708AB-C2C0-4E7F-B492-FDDFC5EBDE4D}"/>
              </a:ext>
            </a:extLst>
          </p:cNvPr>
          <p:cNvSpPr>
            <a:spLocks noGrp="1"/>
          </p:cNvSpPr>
          <p:nvPr>
            <p:ph idx="1"/>
          </p:nvPr>
        </p:nvSpPr>
        <p:spPr>
          <a:xfrm>
            <a:off x="1295400" y="1981201"/>
            <a:ext cx="9601200" cy="4127368"/>
          </a:xfrm>
        </p:spPr>
        <p:txBody>
          <a:bodyPr>
            <a:normAutofit/>
          </a:bodyPr>
          <a:lstStyle/>
          <a:p>
            <a:r>
              <a:rPr lang="en-US" sz="2800" dirty="0"/>
              <a:t>Disaster preparedness is not a responsibility or interest of The American Legion's national security program.</a:t>
            </a:r>
          </a:p>
          <a:p>
            <a:pPr lvl="1"/>
            <a:r>
              <a:rPr lang="en-US" sz="2600" dirty="0"/>
              <a:t>True </a:t>
            </a:r>
          </a:p>
          <a:p>
            <a:pPr lvl="1"/>
            <a:r>
              <a:rPr lang="en-US" sz="2600" dirty="0"/>
              <a:t>False</a:t>
            </a:r>
          </a:p>
          <a:p>
            <a:r>
              <a:rPr lang="en-US" sz="2800" dirty="0"/>
              <a:t>The American Legion questions the long-term value of the Department of Homeland Security.</a:t>
            </a:r>
          </a:p>
          <a:p>
            <a:pPr lvl="1"/>
            <a:r>
              <a:rPr lang="en-US" sz="2600" dirty="0"/>
              <a:t>True</a:t>
            </a:r>
          </a:p>
          <a:p>
            <a:pPr lvl="1"/>
            <a:r>
              <a:rPr lang="en-US" sz="2600" dirty="0"/>
              <a:t>False</a:t>
            </a:r>
          </a:p>
        </p:txBody>
      </p:sp>
    </p:spTree>
    <p:extLst>
      <p:ext uri="{BB962C8B-B14F-4D97-AF65-F5344CB8AC3E}">
        <p14:creationId xmlns:p14="http://schemas.microsoft.com/office/powerpoint/2010/main" val="128194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r>
              <a:rPr lang="en-US" sz="2800" dirty="0"/>
              <a:t>How The American Legion supports U.S. interests and security at home and abroad</a:t>
            </a:r>
          </a:p>
          <a:p>
            <a:r>
              <a:rPr lang="en-US" sz="2800" dirty="0"/>
              <a:t>Steps the Legion takes to care for the families of living and deceased service members and veterans</a:t>
            </a:r>
          </a:p>
          <a:p>
            <a:r>
              <a:rPr lang="en-US" sz="2800" dirty="0"/>
              <a:t>Actions you can take to help promote national security in your community</a:t>
            </a: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 History</a:t>
            </a:r>
          </a:p>
        </p:txBody>
      </p:sp>
      <p:sp>
        <p:nvSpPr>
          <p:cNvPr id="3" name="Content Placeholder 2"/>
          <p:cNvSpPr>
            <a:spLocks noGrp="1"/>
          </p:cNvSpPr>
          <p:nvPr>
            <p:ph idx="1"/>
          </p:nvPr>
        </p:nvSpPr>
        <p:spPr>
          <a:xfrm>
            <a:off x="1182278" y="1962347"/>
            <a:ext cx="9601200" cy="3948259"/>
          </a:xfrm>
        </p:spPr>
        <p:txBody>
          <a:bodyPr>
            <a:normAutofit lnSpcReduction="10000"/>
          </a:bodyPr>
          <a:lstStyle/>
          <a:p>
            <a:r>
              <a:rPr lang="en-US" sz="2800" dirty="0"/>
              <a:t>The American Legion's commitment to strong national security dates back to the organization's founding</a:t>
            </a:r>
          </a:p>
          <a:p>
            <a:r>
              <a:rPr lang="en-US" sz="2800" dirty="0"/>
              <a:t>In August 1919, national headquarters began soliciting service members and veterans "conversant on military affairs ... to discuss the future military policy of the U.S."</a:t>
            </a:r>
          </a:p>
          <a:p>
            <a:r>
              <a:rPr lang="en-US" sz="2800" dirty="0"/>
              <a:t>Commitment to this pillar interest of the organization began to take clear shape in 1929 when two committees – Military Affairs and Aeronautics – were consolidated into one National Security Committee</a:t>
            </a:r>
          </a:p>
        </p:txBody>
      </p:sp>
    </p:spTree>
    <p:extLst>
      <p:ext uri="{BB962C8B-B14F-4D97-AF65-F5344CB8AC3E}">
        <p14:creationId xmlns:p14="http://schemas.microsoft.com/office/powerpoint/2010/main" val="3755591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1295400" y="1891336"/>
            <a:ext cx="9601200" cy="4283222"/>
          </a:xfrm>
        </p:spPr>
        <p:txBody>
          <a:bodyPr>
            <a:normAutofit/>
          </a:bodyPr>
          <a:lstStyle/>
          <a:p>
            <a:r>
              <a:rPr lang="en-US" sz="2400" dirty="0"/>
              <a:t>Specific aspects of the national security pillar include:</a:t>
            </a:r>
          </a:p>
          <a:p>
            <a:pPr lvl="1"/>
            <a:r>
              <a:rPr lang="en-US" sz="2400" dirty="0"/>
              <a:t>A well-funded, well-equipped and well-trained military</a:t>
            </a:r>
          </a:p>
          <a:p>
            <a:pPr lvl="1"/>
            <a:r>
              <a:rPr lang="en-US" sz="2400" dirty="0"/>
              <a:t>Awareness and surveillance of rogue nations, terrorist groups and global threats to U.S. security around the world</a:t>
            </a:r>
          </a:p>
          <a:p>
            <a:pPr lvl="1"/>
            <a:r>
              <a:rPr lang="en-US" sz="2400" dirty="0"/>
              <a:t>Support for the Department of Homeland Security, and protection of U.S. borders, ports and other points of access</a:t>
            </a:r>
          </a:p>
          <a:p>
            <a:pPr lvl="1"/>
            <a:r>
              <a:rPr lang="en-US" sz="2400" dirty="0"/>
              <a:t>Comprehensive disaster preparedness</a:t>
            </a:r>
          </a:p>
        </p:txBody>
      </p:sp>
    </p:spTree>
    <p:extLst>
      <p:ext uri="{BB962C8B-B14F-4D97-AF65-F5344CB8AC3E}">
        <p14:creationId xmlns:p14="http://schemas.microsoft.com/office/powerpoint/2010/main" val="2525130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1295400" y="1646239"/>
            <a:ext cx="9601200" cy="4283222"/>
          </a:xfrm>
        </p:spPr>
        <p:txBody>
          <a:bodyPr>
            <a:normAutofit fontScale="92500"/>
          </a:bodyPr>
          <a:lstStyle/>
          <a:p>
            <a:r>
              <a:rPr lang="en-US" sz="2400" dirty="0"/>
              <a:t>National Security Division staff work out of the American Legion's Washington office, where military-affairs experts have proximity to authorities in the Pentagon, Congress and the White House</a:t>
            </a:r>
          </a:p>
          <a:p>
            <a:r>
              <a:rPr lang="en-US" sz="2400" dirty="0"/>
              <a:t>National Security staff lobbyists testify before Congress in support of American Legion resolutions and work closely with each branch of the U.S. Armed Forces in an effort to stay well informed about issues that affect personnel, military families and retirees</a:t>
            </a:r>
          </a:p>
          <a:p>
            <a:r>
              <a:rPr lang="en-US" sz="2400" dirty="0"/>
              <a:t>The work of the National Security Commission, its standing committees, the National Security Council, and division staff is mirrored at the local level by American Legion posts that conduct visits at military installations, adopt deployed units, provide support for military families and elevate public awareness about the honorable nature of military service</a:t>
            </a:r>
          </a:p>
        </p:txBody>
      </p:sp>
    </p:spTree>
    <p:extLst>
      <p:ext uri="{BB962C8B-B14F-4D97-AF65-F5344CB8AC3E}">
        <p14:creationId xmlns:p14="http://schemas.microsoft.com/office/powerpoint/2010/main" val="289543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57346"/>
            <a:ext cx="9601200" cy="1142385"/>
          </a:xfrm>
        </p:spPr>
        <p:txBody>
          <a:bodyPr/>
          <a:lstStyle/>
          <a:p>
            <a:r>
              <a:rPr lang="en-US" dirty="0"/>
              <a:t>Homeland Security</a:t>
            </a:r>
          </a:p>
        </p:txBody>
      </p:sp>
      <p:sp>
        <p:nvSpPr>
          <p:cNvPr id="3" name="Content Placeholder 2"/>
          <p:cNvSpPr>
            <a:spLocks noGrp="1"/>
          </p:cNvSpPr>
          <p:nvPr>
            <p:ph idx="1"/>
          </p:nvPr>
        </p:nvSpPr>
        <p:spPr>
          <a:xfrm>
            <a:off x="1295400" y="1646239"/>
            <a:ext cx="9601200" cy="4283222"/>
          </a:xfrm>
        </p:spPr>
        <p:txBody>
          <a:bodyPr>
            <a:normAutofit/>
          </a:bodyPr>
          <a:lstStyle/>
          <a:p>
            <a:r>
              <a:rPr lang="en-US" sz="2800" dirty="0"/>
              <a:t>Since the DHS' creation following 9/11, the American Legion has supported its intent, purpose and arrangement: to harmonize multiple agencies, offices, businesses, community groups and others with readiness plans and quick-response capabilities</a:t>
            </a:r>
          </a:p>
          <a:p>
            <a:r>
              <a:rPr lang="en-US" sz="2800" dirty="0"/>
              <a:t>The American Legion concurs with the DHS mission to coordinate domestic security, including effective customs operations, increased security of the border and aggressive drug interdiction</a:t>
            </a:r>
          </a:p>
        </p:txBody>
      </p:sp>
    </p:spTree>
    <p:extLst>
      <p:ext uri="{BB962C8B-B14F-4D97-AF65-F5344CB8AC3E}">
        <p14:creationId xmlns:p14="http://schemas.microsoft.com/office/powerpoint/2010/main" val="4112037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Homeland Security</a:t>
            </a:r>
          </a:p>
        </p:txBody>
      </p:sp>
      <p:sp>
        <p:nvSpPr>
          <p:cNvPr id="3" name="Content Placeholder 2"/>
          <p:cNvSpPr>
            <a:spLocks noGrp="1"/>
          </p:cNvSpPr>
          <p:nvPr>
            <p:ph idx="1"/>
          </p:nvPr>
        </p:nvSpPr>
        <p:spPr>
          <a:xfrm>
            <a:off x="1295400" y="1646239"/>
            <a:ext cx="9601200" cy="4283222"/>
          </a:xfrm>
        </p:spPr>
        <p:txBody>
          <a:bodyPr>
            <a:normAutofit fontScale="92500" lnSpcReduction="20000"/>
          </a:bodyPr>
          <a:lstStyle/>
          <a:p>
            <a:r>
              <a:rPr lang="en-US" sz="2800" dirty="0"/>
              <a:t>At the local level, American Legion posts commonly serve as disaster shelters in times of crisis, working closely with local and state emergency-management and homeland security authorities</a:t>
            </a:r>
          </a:p>
          <a:p>
            <a:r>
              <a:rPr lang="en-US" sz="2800" dirty="0"/>
              <a:t>Posts provide vital backup and assistance to local VA medical centers and play active roles in their emergency-services programs. Legion posts also build public awareness every September with events and activities that support National Disaster Preparedness Month</a:t>
            </a:r>
          </a:p>
          <a:p>
            <a:r>
              <a:rPr lang="en-US" sz="2800" dirty="0"/>
              <a:t>Many posts take this opportunity to invite fire, police and emergency management officials to speak and provide information, as well as to build support for local Citizen Corps volunteerism</a:t>
            </a:r>
          </a:p>
        </p:txBody>
      </p:sp>
    </p:spTree>
    <p:extLst>
      <p:ext uri="{BB962C8B-B14F-4D97-AF65-F5344CB8AC3E}">
        <p14:creationId xmlns:p14="http://schemas.microsoft.com/office/powerpoint/2010/main" val="291440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889" y="503854"/>
            <a:ext cx="9601200" cy="1142385"/>
          </a:xfrm>
        </p:spPr>
        <p:txBody>
          <a:bodyPr/>
          <a:lstStyle/>
          <a:p>
            <a:r>
              <a:rPr lang="en-US" dirty="0"/>
              <a:t>Quality of Life for Troops, Retirees, and Military Families</a:t>
            </a:r>
          </a:p>
        </p:txBody>
      </p:sp>
      <p:sp>
        <p:nvSpPr>
          <p:cNvPr id="3" name="Content Placeholder 2"/>
          <p:cNvSpPr>
            <a:spLocks noGrp="1"/>
          </p:cNvSpPr>
          <p:nvPr>
            <p:ph idx="1"/>
          </p:nvPr>
        </p:nvSpPr>
        <p:spPr>
          <a:xfrm>
            <a:off x="1106864" y="1646239"/>
            <a:ext cx="9601200" cy="4283222"/>
          </a:xfrm>
        </p:spPr>
        <p:txBody>
          <a:bodyPr>
            <a:normAutofit/>
          </a:bodyPr>
          <a:lstStyle/>
          <a:p>
            <a:r>
              <a:rPr lang="en-US" sz="2800" dirty="0"/>
              <a:t>Those who have chosen to serve in uniform, and those who make careers of military service, deserve a decent quality of life while they are in service and after they retire. This core belief of The American Legion drives many of its national security positions</a:t>
            </a:r>
          </a:p>
          <a:p>
            <a:r>
              <a:rPr lang="en-US" sz="2800" dirty="0"/>
              <a:t>Adequate base housing, family support, pay, insurance and health care for members of U.S. military all fit into the Legion's quality-of-life interests. The Legion is also a strong supporter of earned benefits and quality care for military retirees</a:t>
            </a:r>
          </a:p>
        </p:txBody>
      </p:sp>
    </p:spTree>
    <p:extLst>
      <p:ext uri="{BB962C8B-B14F-4D97-AF65-F5344CB8AC3E}">
        <p14:creationId xmlns:p14="http://schemas.microsoft.com/office/powerpoint/2010/main" val="3817748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Blood Donor Program</a:t>
            </a:r>
          </a:p>
        </p:txBody>
      </p:sp>
      <p:sp>
        <p:nvSpPr>
          <p:cNvPr id="3" name="Content Placeholder 2"/>
          <p:cNvSpPr>
            <a:spLocks noGrp="1"/>
          </p:cNvSpPr>
          <p:nvPr>
            <p:ph idx="1"/>
          </p:nvPr>
        </p:nvSpPr>
        <p:spPr>
          <a:xfrm>
            <a:off x="1295400" y="1646239"/>
            <a:ext cx="9601200" cy="4603732"/>
          </a:xfrm>
        </p:spPr>
        <p:txBody>
          <a:bodyPr>
            <a:normAutofit fontScale="92500" lnSpcReduction="20000"/>
          </a:bodyPr>
          <a:lstStyle/>
          <a:p>
            <a:r>
              <a:rPr lang="en-US" sz="2800" dirty="0"/>
              <a:t>Nationwide, nearly 50,000 veterans a year donate more than 80,000 pints of blood through the Legion's Blood Donor Program. The Legion works with Red Cross and community blood banks to ensure enough is available for ordinary use, military use, and in the event of a natural disaster</a:t>
            </a:r>
          </a:p>
          <a:p>
            <a:r>
              <a:rPr lang="en-US" sz="2800" dirty="0"/>
              <a:t>The American Legion's Blood Donor Program has officially existed since 1942, and each year, the national commander recognizes Legion departments that donate the most blood, based on five different membership size categories</a:t>
            </a:r>
          </a:p>
          <a:p>
            <a:r>
              <a:rPr lang="en-US" sz="2800" dirty="0"/>
              <a:t>While the Legion's Blood Donor Program has been a mainstay in communities nationwide since World War II, it became extremely important in the aftermath of 9/11 and continues to provide vital contributions during the war on terrorism</a:t>
            </a:r>
          </a:p>
        </p:txBody>
      </p:sp>
    </p:spTree>
    <p:extLst>
      <p:ext uri="{BB962C8B-B14F-4D97-AF65-F5344CB8AC3E}">
        <p14:creationId xmlns:p14="http://schemas.microsoft.com/office/powerpoint/2010/main" val="2126259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84</TotalTime>
  <Words>907</Words>
  <Application>Microsoft Office PowerPoint</Application>
  <PresentationFormat>Widescreen</PresentationFormat>
  <Paragraphs>54</Paragraphs>
  <Slides>11</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Diamond Grid 16x9</vt:lpstr>
      <vt:lpstr>National Security</vt:lpstr>
      <vt:lpstr>Objectives</vt:lpstr>
      <vt:lpstr>Overview - History</vt:lpstr>
      <vt:lpstr>Overview</vt:lpstr>
      <vt:lpstr>Overview</vt:lpstr>
      <vt:lpstr>Homeland Security</vt:lpstr>
      <vt:lpstr>Homeland Security</vt:lpstr>
      <vt:lpstr>Quality of Life for Troops, Retirees, and Military Families</vt:lpstr>
      <vt:lpstr>Blood Donor Program</vt:lpstr>
      <vt:lpstr>How do I fit in?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Timothy Hollo</dc:creator>
  <cp:lastModifiedBy>Lewis, Holly</cp:lastModifiedBy>
  <cp:revision>14</cp:revision>
  <dcterms:created xsi:type="dcterms:W3CDTF">2019-01-11T15:00:54Z</dcterms:created>
  <dcterms:modified xsi:type="dcterms:W3CDTF">2019-01-22T01:48:49Z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