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57" r:id="rId3"/>
    <p:sldId id="271" r:id="rId4"/>
    <p:sldId id="272" r:id="rId5"/>
    <p:sldId id="273" r:id="rId6"/>
    <p:sldId id="274" r:id="rId7"/>
    <p:sldId id="277" r:id="rId8"/>
    <p:sldId id="278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706" autoAdjust="0"/>
  </p:normalViewPr>
  <p:slideViewPr>
    <p:cSldViewPr snapToGrid="0">
      <p:cViewPr varScale="1">
        <p:scale>
          <a:sx n="68" d="100"/>
          <a:sy n="68" d="100"/>
        </p:scale>
        <p:origin x="732" y="7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8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1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0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3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71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29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89EC9D1A-7736-425E-A7D2-F2691EBD18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24424" y="104135"/>
            <a:ext cx="1700614" cy="157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1/21/2019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1/21/2019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1/21/2019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6" name="Picture 55" descr="A close up of a logo&#10;&#10;Description automatically generated">
            <a:extLst>
              <a:ext uri="{FF2B5EF4-FFF2-40B4-BE49-F238E27FC236}">
                <a16:creationId xmlns:a16="http://schemas.microsoft.com/office/drawing/2014/main" id="{322D2120-ECE7-443F-AF27-7375EF721B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5151" y="104135"/>
            <a:ext cx="1719160" cy="157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1/21/2019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8F11DE-1B7E-4C65-B337-1C55F2DA482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24424" y="104135"/>
            <a:ext cx="1700614" cy="157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Write a Resolution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Holly Lewis – District 10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19373"/>
            <a:ext cx="9601200" cy="3971827"/>
          </a:xfrm>
        </p:spPr>
        <p:txBody>
          <a:bodyPr>
            <a:normAutofit/>
          </a:bodyPr>
          <a:lstStyle/>
          <a:p>
            <a:r>
              <a:rPr lang="en-US" sz="2800" dirty="0"/>
              <a:t>A resolution is necessary for every decision a Post makes</a:t>
            </a:r>
          </a:p>
          <a:p>
            <a:pPr lvl="1"/>
            <a:r>
              <a:rPr lang="en-US" sz="2600" dirty="0"/>
              <a:t>True</a:t>
            </a:r>
          </a:p>
          <a:p>
            <a:pPr lvl="1"/>
            <a:r>
              <a:rPr lang="en-US" sz="2600" dirty="0"/>
              <a:t>False</a:t>
            </a:r>
          </a:p>
          <a:p>
            <a:r>
              <a:rPr lang="en-US" sz="2800" dirty="0"/>
              <a:t>Only officers can write and submit a resolution</a:t>
            </a:r>
          </a:p>
          <a:p>
            <a:pPr lvl="1"/>
            <a:r>
              <a:rPr lang="en-US" sz="2600" dirty="0"/>
              <a:t>True</a:t>
            </a:r>
          </a:p>
          <a:p>
            <a:pPr lvl="1"/>
            <a:r>
              <a:rPr lang="en-US" sz="26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15978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resolution?</a:t>
            </a:r>
          </a:p>
          <a:p>
            <a:r>
              <a:rPr lang="en-US" dirty="0"/>
              <a:t>Why are resolutions important? </a:t>
            </a:r>
          </a:p>
          <a:p>
            <a:r>
              <a:rPr lang="en-US" dirty="0"/>
              <a:t>Who can submit a resolution? </a:t>
            </a:r>
          </a:p>
          <a:p>
            <a:r>
              <a:rPr lang="en-US" dirty="0"/>
              <a:t>How do you write a proper resolution? 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resolution is a motion submitted in writing</a:t>
            </a:r>
          </a:p>
          <a:p>
            <a:r>
              <a:rPr lang="en-US" sz="2800" dirty="0"/>
              <a:t>A main motion is often offered as a resolution either because of its importance or because of its length or complexity</a:t>
            </a:r>
          </a:p>
          <a:p>
            <a:pPr lvl="1"/>
            <a:r>
              <a:rPr lang="en-US" sz="2600" dirty="0"/>
              <a:t>Resolutions are not applicable for minor decisions such as having a yearly fish fry</a:t>
            </a:r>
          </a:p>
          <a:p>
            <a:r>
              <a:rPr lang="en-US" sz="2800" dirty="0"/>
              <a:t>It is a means of resolving a particular problem by stating very specifically what action is to take place</a:t>
            </a:r>
          </a:p>
        </p:txBody>
      </p:sp>
    </p:spTree>
    <p:extLst>
      <p:ext uri="{BB962C8B-B14F-4D97-AF65-F5344CB8AC3E}">
        <p14:creationId xmlns:p14="http://schemas.microsoft.com/office/powerpoint/2010/main" val="74491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Resolutions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Resolutions tell our leaders (at all levels) what is important to the members</a:t>
            </a:r>
          </a:p>
          <a:p>
            <a:r>
              <a:rPr lang="en-US" sz="2800" dirty="0"/>
              <a:t>Resolutions are the only way to make changes to American Legion programs, policies, and positions</a:t>
            </a:r>
          </a:p>
          <a:p>
            <a:r>
              <a:rPr lang="en-US" sz="2800" dirty="0"/>
              <a:t>Resolutions are in writing, making it easier for the voting body to review and can be easily distributed to a wide audience when adopted</a:t>
            </a:r>
          </a:p>
          <a:p>
            <a:r>
              <a:rPr lang="en-US" sz="2800" dirty="0"/>
              <a:t>Resolutions are a historical record of decisions</a:t>
            </a:r>
          </a:p>
        </p:txBody>
      </p:sp>
    </p:spTree>
    <p:extLst>
      <p:ext uri="{BB962C8B-B14F-4D97-AF65-F5344CB8AC3E}">
        <p14:creationId xmlns:p14="http://schemas.microsoft.com/office/powerpoint/2010/main" val="208280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submit a Resolution?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790" y="1800521"/>
            <a:ext cx="9774810" cy="455362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Any legionnaire can submit a resolution to their Post</a:t>
            </a:r>
          </a:p>
          <a:p>
            <a:pPr lvl="1"/>
            <a:r>
              <a:rPr lang="en-US" sz="2600" dirty="0"/>
              <a:t>Should be reviewed in advance and suggestions considered</a:t>
            </a:r>
            <a:endParaRPr lang="en-US" dirty="0"/>
          </a:p>
          <a:p>
            <a:r>
              <a:rPr lang="en-US" sz="2800" dirty="0"/>
              <a:t>If adopted, the Post submits resolution to County Council (if available), and then District and Department for adoption if applicable</a:t>
            </a:r>
          </a:p>
          <a:p>
            <a:r>
              <a:rPr lang="en-US" sz="2800" dirty="0"/>
              <a:t>Department Adjutant determines whether or not the Department Executive Committee can deal with it or if it has to be sent to the Department Convention</a:t>
            </a:r>
          </a:p>
          <a:p>
            <a:r>
              <a:rPr lang="en-US" sz="2800" dirty="0"/>
              <a:t>If adopted and appropriate the Department forwards to National.</a:t>
            </a:r>
          </a:p>
          <a:p>
            <a:r>
              <a:rPr lang="en-US" sz="2800" dirty="0"/>
              <a:t>National Adjutant sends to appropriate committee for review and action</a:t>
            </a:r>
          </a:p>
          <a:p>
            <a:r>
              <a:rPr lang="en-US" sz="2800" dirty="0"/>
              <a:t>National Committee sends to NEC or National Convention for vote</a:t>
            </a:r>
          </a:p>
        </p:txBody>
      </p:sp>
    </p:spTree>
    <p:extLst>
      <p:ext uri="{BB962C8B-B14F-4D97-AF65-F5344CB8AC3E}">
        <p14:creationId xmlns:p14="http://schemas.microsoft.com/office/powerpoint/2010/main" val="304375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write a Resolution?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19374"/>
            <a:ext cx="9601200" cy="2762054"/>
          </a:xfrm>
        </p:spPr>
        <p:txBody>
          <a:bodyPr>
            <a:normAutofit/>
          </a:bodyPr>
          <a:lstStyle/>
          <a:p>
            <a:r>
              <a:rPr lang="en-US" sz="2800" dirty="0"/>
              <a:t>Make sure that there isn’t already a resolution or position available (legion.org/resolutions for National Resolutions) and that the resolution is applicable to the mission of the American Legion</a:t>
            </a:r>
          </a:p>
          <a:p>
            <a:r>
              <a:rPr lang="en-US" sz="2800" dirty="0"/>
              <a:t>Start with the Resolve clause (the motion)</a:t>
            </a:r>
          </a:p>
          <a:p>
            <a:pPr lvl="1"/>
            <a:r>
              <a:rPr lang="en-US" sz="2600" dirty="0"/>
              <a:t>Ensure that it is covering only one subject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EBB2BB-C6EE-4A50-A642-A10476593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5" y="4656841"/>
            <a:ext cx="9763125" cy="142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4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write a Resolution?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19373"/>
            <a:ext cx="9601200" cy="4025246"/>
          </a:xfrm>
        </p:spPr>
        <p:txBody>
          <a:bodyPr>
            <a:normAutofit/>
          </a:bodyPr>
          <a:lstStyle/>
          <a:p>
            <a:r>
              <a:rPr lang="en-US" sz="2800" dirty="0"/>
              <a:t>Use the Preamble (the Whereas clauses) to provide background information that builds the case for the resolution</a:t>
            </a:r>
          </a:p>
          <a:p>
            <a:pPr lvl="1"/>
            <a:r>
              <a:rPr lang="en-US" sz="2600" dirty="0"/>
              <a:t>Be concise</a:t>
            </a:r>
          </a:p>
          <a:p>
            <a:pPr lvl="1"/>
            <a:r>
              <a:rPr lang="en-US" sz="2600" dirty="0"/>
              <a:t>Go from broad to specific</a:t>
            </a:r>
          </a:p>
          <a:p>
            <a:pPr lvl="1"/>
            <a:r>
              <a:rPr lang="en-US" sz="2600" dirty="0"/>
              <a:t>Use facts, not assumptions – do your research</a:t>
            </a:r>
          </a:p>
          <a:p>
            <a:r>
              <a:rPr lang="en-US" sz="2800" dirty="0"/>
              <a:t>Check your grammar/spelling and have it reviewed</a:t>
            </a:r>
          </a:p>
        </p:txBody>
      </p:sp>
    </p:spTree>
    <p:extLst>
      <p:ext uri="{BB962C8B-B14F-4D97-AF65-F5344CB8AC3E}">
        <p14:creationId xmlns:p14="http://schemas.microsoft.com/office/powerpoint/2010/main" val="79570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1D2140-93D3-4771-81B7-F0380FFB1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4" y="610582"/>
            <a:ext cx="940117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4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19373"/>
            <a:ext cx="9601200" cy="3971827"/>
          </a:xfrm>
        </p:spPr>
        <p:txBody>
          <a:bodyPr>
            <a:normAutofit/>
          </a:bodyPr>
          <a:lstStyle/>
          <a:p>
            <a:r>
              <a:rPr lang="en-US" sz="2800" dirty="0"/>
              <a:t>Download the resolution booklet at legion.org/resolutions</a:t>
            </a:r>
          </a:p>
          <a:p>
            <a:r>
              <a:rPr lang="en-US" sz="2800" dirty="0"/>
              <a:t>Review resolutions in the Digital Archive for ideas</a:t>
            </a:r>
            <a:endParaRPr lang="en-US" sz="2600" dirty="0"/>
          </a:p>
          <a:p>
            <a:r>
              <a:rPr lang="en-US" sz="2800" dirty="0"/>
              <a:t>Reach out to others who have written resolutions for advice and direction</a:t>
            </a:r>
          </a:p>
          <a:p>
            <a:r>
              <a:rPr lang="en-US" sz="2800" dirty="0"/>
              <a:t>Don’t be intimidated! </a:t>
            </a:r>
          </a:p>
        </p:txBody>
      </p:sp>
    </p:spTree>
    <p:extLst>
      <p:ext uri="{BB962C8B-B14F-4D97-AF65-F5344CB8AC3E}">
        <p14:creationId xmlns:p14="http://schemas.microsoft.com/office/powerpoint/2010/main" val="370791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81</TotalTime>
  <Words>448</Words>
  <Application>Microsoft Office PowerPoint</Application>
  <PresentationFormat>Widescreen</PresentationFormat>
  <Paragraphs>55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Diamond Grid 16x9</vt:lpstr>
      <vt:lpstr>How to Write a Resolution</vt:lpstr>
      <vt:lpstr>Class</vt:lpstr>
      <vt:lpstr>What is a Resolution?</vt:lpstr>
      <vt:lpstr>Why are Resolutions Important?</vt:lpstr>
      <vt:lpstr>Who can submit a Resolution?</vt:lpstr>
      <vt:lpstr>How do you write a Resolution?</vt:lpstr>
      <vt:lpstr>How do you write a Resolution?</vt:lpstr>
      <vt:lpstr>PowerPoint Presentation</vt:lpstr>
      <vt:lpstr>Additional Information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Timothy Hollo</dc:creator>
  <cp:lastModifiedBy>Lewis, Holly</cp:lastModifiedBy>
  <cp:revision>11</cp:revision>
  <dcterms:created xsi:type="dcterms:W3CDTF">2019-01-11T15:00:54Z</dcterms:created>
  <dcterms:modified xsi:type="dcterms:W3CDTF">2019-01-22T00:17:53Z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