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61" r:id="rId2"/>
    <p:sldId id="262" r:id="rId3"/>
    <p:sldId id="263" r:id="rId4"/>
    <p:sldId id="268" r:id="rId5"/>
    <p:sldId id="264" r:id="rId6"/>
    <p:sldId id="266" r:id="rId7"/>
    <p:sldId id="267" r:id="rId8"/>
    <p:sldId id="272" r:id="rId9"/>
    <p:sldId id="269" r:id="rId10"/>
    <p:sldId id="291" r:id="rId11"/>
    <p:sldId id="280" r:id="rId12"/>
    <p:sldId id="271" r:id="rId13"/>
    <p:sldId id="274" r:id="rId14"/>
    <p:sldId id="292" r:id="rId15"/>
    <p:sldId id="293" r:id="rId16"/>
    <p:sldId id="294" r:id="rId17"/>
    <p:sldId id="295" r:id="rId18"/>
    <p:sldId id="296" r:id="rId19"/>
    <p:sldId id="297"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0ED1F1-DE93-4B91-8519-C37A8D2701F3}" v="15" dt="2023-11-29T19:31:48.927"/>
  </p1510:revLst>
</p1510:revInfo>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486" autoAdjust="0"/>
    <p:restoredTop sz="94706" autoAdjust="0"/>
  </p:normalViewPr>
  <p:slideViewPr>
    <p:cSldViewPr snapToGrid="0">
      <p:cViewPr varScale="1">
        <p:scale>
          <a:sx n="111" d="100"/>
          <a:sy n="111" d="100"/>
        </p:scale>
        <p:origin x="1140" y="9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41DB8-B66F-4DC8-A96E-33677E0F90FF}" type="datetimeFigureOut">
              <a:rPr lang="en-US" smtClean="0"/>
              <a:pPr/>
              <a:t>11/29/2023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04A0D4-B89B-4ADD-AF9E-38636B40EE4E}" type="slidenum">
              <a:rPr lang="en-US" smtClean="0"/>
              <a:pPr/>
              <a:t>‹#›</a:t>
            </a:fld>
            <a:endParaRPr lang="en-US"/>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49C4A-65AC-492D-9701-81B46C3AD0E4}" type="datetimeFigureOut">
              <a:rPr lang="en-US" smtClean="0"/>
              <a:pPr/>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69989-EB00-4EE7-BCB5-25BDC5BB29F8}" type="slidenum">
              <a:rPr lang="en-US" smtClean="0"/>
              <a:pPr/>
              <a:t>‹#›</a:t>
            </a:fld>
            <a:endParaRPr lang="en-US"/>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10</a:t>
            </a:fld>
            <a:endParaRPr lang="en-US"/>
          </a:p>
        </p:txBody>
      </p:sp>
    </p:spTree>
    <p:extLst>
      <p:ext uri="{BB962C8B-B14F-4D97-AF65-F5344CB8AC3E}">
        <p14:creationId xmlns:p14="http://schemas.microsoft.com/office/powerpoint/2010/main" val="1980303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12</a:t>
            </a:fld>
            <a:endParaRPr lang="en-US"/>
          </a:p>
        </p:txBody>
      </p:sp>
    </p:spTree>
    <p:extLst>
      <p:ext uri="{BB962C8B-B14F-4D97-AF65-F5344CB8AC3E}">
        <p14:creationId xmlns:p14="http://schemas.microsoft.com/office/powerpoint/2010/main" val="2323960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13</a:t>
            </a:fld>
            <a:endParaRPr lang="en-US"/>
          </a:p>
        </p:txBody>
      </p:sp>
    </p:spTree>
    <p:extLst>
      <p:ext uri="{BB962C8B-B14F-4D97-AF65-F5344CB8AC3E}">
        <p14:creationId xmlns:p14="http://schemas.microsoft.com/office/powerpoint/2010/main" val="1969042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14</a:t>
            </a:fld>
            <a:endParaRPr lang="en-US"/>
          </a:p>
        </p:txBody>
      </p:sp>
    </p:spTree>
    <p:extLst>
      <p:ext uri="{BB962C8B-B14F-4D97-AF65-F5344CB8AC3E}">
        <p14:creationId xmlns:p14="http://schemas.microsoft.com/office/powerpoint/2010/main" val="34087315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userDrawn="1"/>
        </p:nvGrpSpPr>
        <p:grpSpPr bwMode="hidden">
          <a:xfrm>
            <a:off x="-1" y="0"/>
            <a:ext cx="12192002" cy="6858000"/>
            <a:chOff x="-1" y="0"/>
            <a:chExt cx="12192002" cy="6858000"/>
          </a:xfrm>
        </p:grpSpPr>
        <p:cxnSp>
          <p:nvCxnSpPr>
            <p:cNvPr id="6" name="Straight Connector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bwMode="hidden">
            <a:xfrm>
              <a:off x="-1"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bwMode="hidden">
            <a:xfrm flipH="1">
              <a:off x="0" y="0"/>
              <a:ext cx="12192001" cy="6858000"/>
              <a:chOff x="-1" y="0"/>
              <a:chExt cx="12192001" cy="6858000"/>
            </a:xfrm>
          </p:grpSpPr>
          <p:cxnSp>
            <p:nvCxnSpPr>
              <p:cNvPr id="25" name="Straight Connector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bwMode="hidden">
              <a:xfrm>
                <a:off x="6327885" y="0"/>
                <a:ext cx="5864115" cy="5898673"/>
                <a:chOff x="6327885" y="0"/>
                <a:chExt cx="5864115" cy="5898673"/>
              </a:xfrm>
            </p:grpSpPr>
            <p:cxnSp>
              <p:nvCxnSpPr>
                <p:cNvPr id="36" name="Straight Connector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1293845" y="1909346"/>
            <a:ext cx="9604310" cy="3383280"/>
          </a:xfrm>
        </p:spPr>
        <p:txBody>
          <a:bodyPr anchor="b">
            <a:normAutofit/>
          </a:bodyPr>
          <a:lstStyle>
            <a:lvl1pPr algn="l">
              <a:lnSpc>
                <a:spcPct val="76000"/>
              </a:lnSpc>
              <a:defRPr sz="8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3845" y="5432564"/>
            <a:ext cx="9604310" cy="457200"/>
          </a:xfrm>
        </p:spPr>
        <p:txBody>
          <a:bodyPr>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8" name="Straight Connector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89EC9D1A-7736-425E-A7D2-F2691EBD188F}"/>
              </a:ext>
            </a:extLst>
          </p:cNvPr>
          <p:cNvPicPr>
            <a:picLocks noChangeAspect="1"/>
          </p:cNvPicPr>
          <p:nvPr userDrawn="1"/>
        </p:nvPicPr>
        <p:blipFill>
          <a:blip r:embed="rId2"/>
          <a:stretch>
            <a:fillRect/>
          </a:stretch>
        </p:blipFill>
        <p:spPr>
          <a:xfrm>
            <a:off x="10424424" y="104135"/>
            <a:ext cx="1700614" cy="1576468"/>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84A29A4-78C8-47AB-BA06-22CB45938951}" type="datetime1">
              <a:rPr lang="en-US" smtClean="0"/>
              <a:pPr/>
              <a:t>11/29/2023</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9314" y="489856"/>
            <a:ext cx="1687286" cy="53013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9" y="489856"/>
            <a:ext cx="7587344" cy="530134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1ED4ACF-2D82-46F2-A8E9-23963AA34E86}" type="datetime1">
              <a:rPr lang="en-US" smtClean="0"/>
              <a:pPr/>
              <a:t>11/29/2023</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E374B5B-21A0-4192-BF4C-38187F1A68D8}" type="datetime1">
              <a:rPr lang="en-US" smtClean="0"/>
              <a:pPr/>
              <a:t>11/29/2023</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userDrawn="1"/>
        </p:nvGrpSpPr>
        <p:grpSpPr bwMode="hidden">
          <a:xfrm>
            <a:off x="-1" y="0"/>
            <a:ext cx="12192002" cy="6858000"/>
            <a:chOff x="-1" y="0"/>
            <a:chExt cx="12192002" cy="6858000"/>
          </a:xfrm>
        </p:grpSpPr>
        <p:cxnSp>
          <p:nvCxnSpPr>
            <p:cNvPr id="8" name="Straight Connector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bwMode="hidden">
            <a:xfrm>
              <a:off x="-1"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bwMode="hidden">
            <a:xfrm flipH="1">
              <a:off x="0" y="0"/>
              <a:ext cx="12192001" cy="6858000"/>
              <a:chOff x="-1" y="0"/>
              <a:chExt cx="12192001" cy="6858000"/>
            </a:xfrm>
          </p:grpSpPr>
          <p:cxnSp>
            <p:nvCxnSpPr>
              <p:cNvPr id="26" name="Straight Connector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bwMode="hidden">
              <a:xfrm>
                <a:off x="6327885" y="0"/>
                <a:ext cx="5864115" cy="5898673"/>
                <a:chOff x="6327885" y="0"/>
                <a:chExt cx="5864115" cy="5898673"/>
              </a:xfrm>
            </p:grpSpPr>
            <p:cxnSp>
              <p:nvCxnSpPr>
                <p:cNvPr id="37" name="Straight Connector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295400" y="2541573"/>
            <a:ext cx="9601200" cy="2743200"/>
          </a:xfrm>
        </p:spPr>
        <p:txBody>
          <a:bodyPr anchor="b">
            <a:normAutofit/>
          </a:bodyPr>
          <a:lstStyle>
            <a:lvl1pPr>
              <a:lnSpc>
                <a:spcPct val="85000"/>
              </a:lnSpc>
              <a:defRPr sz="600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400" y="5431536"/>
            <a:ext cx="9601200" cy="457200"/>
          </a:xfrm>
        </p:spPr>
        <p:txBody>
          <a:bodyPr>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cxnSp>
        <p:nvCxnSpPr>
          <p:cNvPr id="58" name="Straight Connector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3B5CF7C-B333-48E1-A4A6-83A3C8B73AC0}" type="datetime1">
              <a:rPr lang="en-US" smtClean="0"/>
              <a:pPr/>
              <a:t>11/29/2023</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E320762-5CBF-4210-AB54-376B091119F8}" type="datetime1">
              <a:rPr lang="en-US" smtClean="0"/>
              <a:pPr/>
              <a:t>11/29/2023</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0DB371-BF5F-4058-A212-1A908E4D2674}" type="datetime1">
              <a:rPr lang="en-US" smtClean="0"/>
              <a:pPr/>
              <a:t>11/29/2023</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60A4083B-90AA-48CF-BAD5-00AA24D7F288}" type="datetime1">
              <a:rPr lang="en-US" smtClean="0"/>
              <a:pPr/>
              <a:t>11/29/2023</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pic>
        <p:nvPicPr>
          <p:cNvPr id="56" name="Picture 55" descr="A close up of a logo&#10;&#10;Description automatically generated">
            <a:extLst>
              <a:ext uri="{FF2B5EF4-FFF2-40B4-BE49-F238E27FC236}">
                <a16:creationId xmlns:a16="http://schemas.microsoft.com/office/drawing/2014/main" id="{322D2120-ECE7-443F-AF27-7375EF721BE4}"/>
              </a:ext>
            </a:extLst>
          </p:cNvPr>
          <p:cNvPicPr>
            <a:picLocks noChangeAspect="1"/>
          </p:cNvPicPr>
          <p:nvPr userDrawn="1"/>
        </p:nvPicPr>
        <p:blipFill>
          <a:blip r:embed="rId2"/>
          <a:stretch>
            <a:fillRect/>
          </a:stretch>
        </p:blipFill>
        <p:spPr>
          <a:xfrm>
            <a:off x="10415151" y="104135"/>
            <a:ext cx="1719160" cy="1576468"/>
          </a:xfrm>
          <a:prstGeom prst="rect">
            <a:avLst/>
          </a:prstGeom>
        </p:spPr>
      </p:pic>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oup 8"/>
          <p:cNvGrpSpPr/>
          <p:nvPr userDrawn="1"/>
        </p:nvGrpSpPr>
        <p:grpSpPr bwMode="hidden">
          <a:xfrm>
            <a:off x="-1" y="0"/>
            <a:ext cx="12192002" cy="6858000"/>
            <a:chOff x="-1" y="0"/>
            <a:chExt cx="12192002" cy="6858000"/>
          </a:xfrm>
        </p:grpSpPr>
        <p:cxnSp>
          <p:nvCxnSpPr>
            <p:cNvPr id="10" name="Straight Connector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bwMode="hidden">
            <a:xfrm>
              <a:off x="-1" y="0"/>
              <a:ext cx="12192001" cy="6858000"/>
              <a:chOff x="-1" y="0"/>
              <a:chExt cx="12192001" cy="6858000"/>
            </a:xfrm>
          </p:grpSpPr>
          <p:cxnSp>
            <p:nvCxnSpPr>
              <p:cNvPr id="44" name="Straight Connector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bwMode="hidden">
              <a:xfrm>
                <a:off x="6327885" y="0"/>
                <a:ext cx="5864115" cy="5898673"/>
                <a:chOff x="6327885" y="0"/>
                <a:chExt cx="5864115" cy="5898673"/>
              </a:xfrm>
            </p:grpSpPr>
            <p:cxnSp>
              <p:nvCxnSpPr>
                <p:cNvPr id="55" name="Straight Connector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bwMode="hidden">
            <a:xfrm flipH="1">
              <a:off x="0" y="0"/>
              <a:ext cx="12192001" cy="6858000"/>
              <a:chOff x="-1" y="0"/>
              <a:chExt cx="12192001" cy="6858000"/>
            </a:xfrm>
          </p:grpSpPr>
          <p:cxnSp>
            <p:nvCxnSpPr>
              <p:cNvPr id="28" name="Straight Connector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bwMode="hidden">
              <a:xfrm>
                <a:off x="6327885" y="0"/>
                <a:ext cx="5864115" cy="5898673"/>
                <a:chOff x="6327885" y="0"/>
                <a:chExt cx="5864115" cy="5898673"/>
              </a:xfrm>
            </p:grpSpPr>
            <p:cxnSp>
              <p:nvCxnSpPr>
                <p:cNvPr id="39" name="Straight Connector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13152" y="571500"/>
            <a:ext cx="3657600" cy="2197100"/>
          </a:xfrm>
        </p:spPr>
        <p:txBody>
          <a:bodyPr anchor="b">
            <a:normAutofit/>
          </a:bodyPr>
          <a:lstStyle>
            <a:lvl1pPr>
              <a:defRPr sz="2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3197" y="571500"/>
            <a:ext cx="6217920" cy="5715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13152" y="2995012"/>
            <a:ext cx="3657600" cy="2285950"/>
          </a:xfrm>
        </p:spPr>
        <p:txBody>
          <a:bodyPr>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cxnSp>
        <p:nvCxnSpPr>
          <p:cNvPr id="60" name="Straight Connector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lvl1pPr>
              <a:defRPr>
                <a:solidFill>
                  <a:schemeClr val="bg1"/>
                </a:solidFill>
              </a:defRPr>
            </a:lvl1pPr>
          </a:lstStyle>
          <a:p>
            <a:fld id="{F5BAF629-ECA2-4CF3-B790-9D9BDED98269}" type="datetime1">
              <a:rPr lang="en-US" smtClean="0"/>
              <a:pPr/>
              <a:t>11/29/2023</a:t>
            </a:fld>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oup 7"/>
          <p:cNvGrpSpPr/>
          <p:nvPr/>
        </p:nvGrpSpPr>
        <p:grpSpPr bwMode="hidden">
          <a:xfrm>
            <a:off x="-1" y="0"/>
            <a:ext cx="12192002" cy="6858000"/>
            <a:chOff x="-1" y="0"/>
            <a:chExt cx="12192002" cy="6858000"/>
          </a:xfrm>
        </p:grpSpPr>
        <p:cxnSp>
          <p:nvCxnSpPr>
            <p:cNvPr id="9" name="Straight Connector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bwMode="hidden">
            <a:xfrm>
              <a:off x="-1" y="0"/>
              <a:ext cx="12192001" cy="6858000"/>
              <a:chOff x="-1" y="0"/>
              <a:chExt cx="12192001" cy="6858000"/>
            </a:xfrm>
          </p:grpSpPr>
          <p:cxnSp>
            <p:nvCxnSpPr>
              <p:cNvPr id="43" name="Straight Connector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bwMode="hidden">
              <a:xfrm>
                <a:off x="6327885" y="0"/>
                <a:ext cx="5864115" cy="5898673"/>
                <a:chOff x="6327885" y="0"/>
                <a:chExt cx="5864115" cy="5898673"/>
              </a:xfrm>
            </p:grpSpPr>
            <p:cxnSp>
              <p:nvCxnSpPr>
                <p:cNvPr id="54" name="Straight Connector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hidden">
            <a:xfrm flipH="1">
              <a:off x="0" y="0"/>
              <a:ext cx="12192001" cy="6858000"/>
              <a:chOff x="-1" y="0"/>
              <a:chExt cx="12192001" cy="6858000"/>
            </a:xfrm>
          </p:grpSpPr>
          <p:cxnSp>
            <p:nvCxnSpPr>
              <p:cNvPr id="27" name="Straight Connector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bwMode="hidden">
              <a:xfrm>
                <a:off x="6327885" y="0"/>
                <a:ext cx="5864115" cy="5898673"/>
                <a:chOff x="6327885" y="0"/>
                <a:chExt cx="5864115" cy="5898673"/>
              </a:xfrm>
            </p:grpSpPr>
            <p:cxnSp>
              <p:nvCxnSpPr>
                <p:cNvPr id="38" name="Straight Connector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ctangle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09560" y="576072"/>
            <a:ext cx="3657600" cy="2194560"/>
          </a:xfrm>
        </p:spPr>
        <p:txBody>
          <a:bodyPr anchor="b">
            <a:normAutofit/>
          </a:bodyPr>
          <a:lstStyle>
            <a:lvl1pPr>
              <a:defRPr sz="26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412" y="-159"/>
            <a:ext cx="7315200" cy="685800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09560" y="2999232"/>
            <a:ext cx="3657600" cy="2286000"/>
          </a:xfrm>
        </p:spPr>
        <p:txBody>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oup 95"/>
          <p:cNvGrpSpPr/>
          <p:nvPr userDrawn="1"/>
        </p:nvGrpSpPr>
        <p:grpSpPr bwMode="hidden">
          <a:xfrm>
            <a:off x="-1" y="-195943"/>
            <a:ext cx="12192002" cy="6858000"/>
            <a:chOff x="-1" y="0"/>
            <a:chExt cx="12192002" cy="6858000"/>
          </a:xfrm>
        </p:grpSpPr>
        <p:cxnSp>
          <p:nvCxnSpPr>
            <p:cNvPr id="97" name="Straight Connector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userDrawn="1"/>
          </p:nvGrpSpPr>
          <p:grpSpPr bwMode="hidden">
            <a:xfrm>
              <a:off x="-1" y="0"/>
              <a:ext cx="12192001" cy="6858000"/>
              <a:chOff x="-1" y="0"/>
              <a:chExt cx="12192001" cy="6858000"/>
            </a:xfrm>
          </p:grpSpPr>
          <p:cxnSp>
            <p:nvCxnSpPr>
              <p:cNvPr id="131" name="Straight Connector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bwMode="hidden">
              <a:xfrm>
                <a:off x="6327885" y="0"/>
                <a:ext cx="5864115" cy="5898673"/>
                <a:chOff x="6327885" y="0"/>
                <a:chExt cx="5864115" cy="5898673"/>
              </a:xfrm>
            </p:grpSpPr>
            <p:cxnSp>
              <p:nvCxnSpPr>
                <p:cNvPr id="142" name="Straight Connector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Straight Connector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userDrawn="1"/>
          </p:nvGrpSpPr>
          <p:grpSpPr bwMode="hidden">
            <a:xfrm flipH="1">
              <a:off x="0" y="0"/>
              <a:ext cx="12192001" cy="6858000"/>
              <a:chOff x="-1" y="0"/>
              <a:chExt cx="12192001" cy="6858000"/>
            </a:xfrm>
          </p:grpSpPr>
          <p:cxnSp>
            <p:nvCxnSpPr>
              <p:cNvPr id="115" name="Straight Connector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bwMode="hidden">
              <a:xfrm>
                <a:off x="6327885" y="0"/>
                <a:ext cx="5864115" cy="5898673"/>
                <a:chOff x="6327885" y="0"/>
                <a:chExt cx="5864115" cy="5898673"/>
              </a:xfrm>
            </p:grpSpPr>
            <p:cxnSp>
              <p:nvCxnSpPr>
                <p:cNvPr id="126" name="Straight Connector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8" name="Straight Connector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r>
              <a:rPr lang="en-US" dirty="0"/>
              <a:t>Add a footer</a:t>
            </a:r>
          </a:p>
        </p:txBody>
      </p:sp>
      <p:sp>
        <p:nvSpPr>
          <p:cNvPr id="4" name="Date Placeholder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B51B2453-8663-4C69-AF73-9FD7B1DEC5D0}" type="datetime1">
              <a:rPr lang="en-US" smtClean="0"/>
              <a:pPr/>
              <a:t>11/29/2023</a:t>
            </a:fld>
            <a:endParaRPr lang="en-US" dirty="0"/>
          </a:p>
        </p:txBody>
      </p:sp>
      <p:sp>
        <p:nvSpPr>
          <p:cNvPr id="6" name="Slide Number Placeholder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E31375A4-56A4-47D6-9801-1991572033F7}" type="slidenum">
              <a:rPr lang="en-US" smtClean="0"/>
              <a:pPr/>
              <a:t>‹#›</a:t>
            </a:fld>
            <a:endParaRPr lang="en-US" dirty="0"/>
          </a:p>
        </p:txBody>
      </p:sp>
      <p:pic>
        <p:nvPicPr>
          <p:cNvPr id="8" name="Picture 7">
            <a:extLst>
              <a:ext uri="{FF2B5EF4-FFF2-40B4-BE49-F238E27FC236}">
                <a16:creationId xmlns:a16="http://schemas.microsoft.com/office/drawing/2014/main" id="{FD8F11DE-1B7E-4C65-B337-1C55F2DA482A}"/>
              </a:ext>
            </a:extLst>
          </p:cNvPr>
          <p:cNvPicPr>
            <a:picLocks noChangeAspect="1"/>
          </p:cNvPicPr>
          <p:nvPr userDrawn="1"/>
        </p:nvPicPr>
        <p:blipFill>
          <a:blip r:embed="rId13"/>
          <a:stretch>
            <a:fillRect/>
          </a:stretch>
        </p:blipFill>
        <p:spPr>
          <a:xfrm>
            <a:off x="10424424" y="104135"/>
            <a:ext cx="1700614" cy="1576468"/>
          </a:xfrm>
          <a:prstGeom prst="rect">
            <a:avLst/>
          </a:prstGeom>
        </p:spPr>
      </p:pic>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mailto:scouting@legion.or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facebook.com/BuckeyeBoysState" TargetMode="External"/><Relationship Id="rId2" Type="http://schemas.openxmlformats.org/officeDocument/2006/relationships/hyperlink" Target="http://www.ohiobuckeyeboysstate.com/" TargetMode="Externa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www.instagram.com/ohiobb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American Legion Department of Ohio</a:t>
            </a:r>
            <a:br>
              <a:rPr lang="en-US" sz="5400" dirty="0"/>
            </a:br>
            <a:br>
              <a:rPr lang="en-US" sz="5400" dirty="0"/>
            </a:br>
            <a:r>
              <a:rPr lang="en-US" sz="5400" dirty="0"/>
              <a:t>Americanism </a:t>
            </a:r>
          </a:p>
        </p:txBody>
      </p:sp>
      <p:sp>
        <p:nvSpPr>
          <p:cNvPr id="3" name="Subtitle 2"/>
          <p:cNvSpPr>
            <a:spLocks noGrp="1"/>
          </p:cNvSpPr>
          <p:nvPr>
            <p:ph type="subTitle" idx="1"/>
          </p:nvPr>
        </p:nvSpPr>
        <p:spPr/>
        <p:txBody>
          <a:bodyPr/>
          <a:lstStyle/>
          <a:p>
            <a:r>
              <a:rPr lang="en-US" sz="1400" dirty="0"/>
              <a:t>Christie White- Department Americanism and Children &amp; Youth Coordinator</a:t>
            </a:r>
          </a:p>
          <a:p>
            <a:endParaRPr lang="en-US" dirty="0"/>
          </a:p>
        </p:txBody>
      </p:sp>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Oratorical</a:t>
            </a:r>
          </a:p>
        </p:txBody>
      </p:sp>
      <p:sp>
        <p:nvSpPr>
          <p:cNvPr id="3" name="Content Placeholder 2"/>
          <p:cNvSpPr>
            <a:spLocks noGrp="1"/>
          </p:cNvSpPr>
          <p:nvPr>
            <p:ph idx="1"/>
          </p:nvPr>
        </p:nvSpPr>
        <p:spPr/>
        <p:txBody>
          <a:bodyPr>
            <a:normAutofit/>
          </a:bodyPr>
          <a:lstStyle/>
          <a:p>
            <a:r>
              <a:rPr lang="en-US" sz="2400" b="0" i="0" dirty="0">
                <a:solidFill>
                  <a:srgbClr val="2B2E34"/>
                </a:solidFill>
                <a:effectLst/>
                <a:latin typeface="+mj-lt"/>
              </a:rPr>
              <a:t>The Oratorical Program is a constitutional speech contest for high school students, and it offers scholarships upwards of $25,000. The contest has a prepared oration and an assigned topic which is assigned the day of the contest. </a:t>
            </a:r>
            <a:endParaRPr lang="en-US" sz="2800" dirty="0">
              <a:latin typeface="+mj-lt"/>
            </a:endParaRPr>
          </a:p>
        </p:txBody>
      </p:sp>
    </p:spTree>
    <p:extLst>
      <p:ext uri="{BB962C8B-B14F-4D97-AF65-F5344CB8AC3E}">
        <p14:creationId xmlns:p14="http://schemas.microsoft.com/office/powerpoint/2010/main" val="353363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36F27-B6C7-4C41-BD64-DA5CB2372CD4}"/>
              </a:ext>
            </a:extLst>
          </p:cNvPr>
          <p:cNvSpPr>
            <a:spLocks noGrp="1"/>
          </p:cNvSpPr>
          <p:nvPr>
            <p:ph type="title"/>
          </p:nvPr>
        </p:nvSpPr>
        <p:spPr>
          <a:xfrm>
            <a:off x="1295400" y="503854"/>
            <a:ext cx="9601200" cy="1142385"/>
          </a:xfrm>
        </p:spPr>
        <p:txBody>
          <a:bodyPr/>
          <a:lstStyle/>
          <a:p>
            <a:r>
              <a:rPr lang="en-US" dirty="0"/>
              <a:t>The Prepared Oration (8-10 Minutes)</a:t>
            </a:r>
          </a:p>
        </p:txBody>
      </p:sp>
      <p:sp>
        <p:nvSpPr>
          <p:cNvPr id="3" name="Content Placeholder 2">
            <a:extLst>
              <a:ext uri="{FF2B5EF4-FFF2-40B4-BE49-F238E27FC236}">
                <a16:creationId xmlns:a16="http://schemas.microsoft.com/office/drawing/2014/main" id="{8F811165-5FF7-466B-BA0D-CA58C4082BC5}"/>
              </a:ext>
            </a:extLst>
          </p:cNvPr>
          <p:cNvSpPr>
            <a:spLocks noGrp="1"/>
          </p:cNvSpPr>
          <p:nvPr>
            <p:ph idx="1"/>
          </p:nvPr>
        </p:nvSpPr>
        <p:spPr>
          <a:xfrm>
            <a:off x="1295400" y="1646239"/>
            <a:ext cx="9601200" cy="4302074"/>
          </a:xfrm>
        </p:spPr>
        <p:txBody>
          <a:bodyPr>
            <a:normAutofit fontScale="70000" lnSpcReduction="20000"/>
          </a:bodyPr>
          <a:lstStyle/>
          <a:p>
            <a:r>
              <a:rPr lang="en-US" sz="2900" dirty="0"/>
              <a:t>The oration must be on some aspect of the Constitution, with emphasis on a citizen’s duties and obligations to our government. The same subject and oration used in the department contest must be used in the national contest</a:t>
            </a:r>
          </a:p>
          <a:p>
            <a:r>
              <a:rPr lang="en-US" sz="2900" dirty="0"/>
              <a:t>Contestants may have a copy of their prepared oration while waiting in the first holding room. They may consult the copy until they exit to begin the contest. The copy will then be surrendered to the contest official monitoring the first holding room.</a:t>
            </a:r>
          </a:p>
          <a:p>
            <a:r>
              <a:rPr lang="en-US" sz="2900" dirty="0"/>
              <a:t>Quotations must always be indicated as such. Where quotations are more than 10 words in length, the author’s name must be given in the manuscript and cited orally.</a:t>
            </a:r>
          </a:p>
          <a:p>
            <a:r>
              <a:rPr lang="en-US" sz="2900" dirty="0"/>
              <a:t>It is acceptable to utilize or incorporate short phrases in a foreign language to develop the argument, establish a point, etc. It should be understood that the vast majority of the prepared oration and/or assigned topic must still be delivered in English. Singing is not permitted and will result in immediate disqualification. The contestant may, however, quote a verse(s) of a song(s) provided proper attribution is made</a:t>
            </a:r>
          </a:p>
          <a:p>
            <a:endParaRPr lang="en-US" dirty="0"/>
          </a:p>
        </p:txBody>
      </p:sp>
    </p:spTree>
    <p:extLst>
      <p:ext uri="{BB962C8B-B14F-4D97-AF65-F5344CB8AC3E}">
        <p14:creationId xmlns:p14="http://schemas.microsoft.com/office/powerpoint/2010/main" val="349784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Assigned Topic (3-5 Minutes)</a:t>
            </a:r>
          </a:p>
        </p:txBody>
      </p:sp>
      <p:sp>
        <p:nvSpPr>
          <p:cNvPr id="3" name="Content Placeholder 2"/>
          <p:cNvSpPr>
            <a:spLocks noGrp="1"/>
          </p:cNvSpPr>
          <p:nvPr>
            <p:ph idx="1"/>
          </p:nvPr>
        </p:nvSpPr>
        <p:spPr>
          <a:xfrm>
            <a:off x="1295400" y="1791093"/>
            <a:ext cx="9601200" cy="4326903"/>
          </a:xfrm>
        </p:spPr>
        <p:txBody>
          <a:bodyPr>
            <a:normAutofit fontScale="92500" lnSpcReduction="20000"/>
          </a:bodyPr>
          <a:lstStyle/>
          <a:p>
            <a:r>
              <a:rPr lang="en-US" dirty="0"/>
              <a:t>The purpose of the assigned topic discourse is to test the speaker's knowledge of the subject, the extent of his or her research, and the ability to discuss the topic as related to the basic principles of government under the Constitution</a:t>
            </a:r>
          </a:p>
          <a:p>
            <a:r>
              <a:rPr lang="en-US" dirty="0"/>
              <a:t>The assigned topic shall be drawn by the contest official in full view of the audience immediately before the last speaker begins delivery of his or her prepared oration and will be made known to the audience and each contestant approximately five (5) minutes prior to the time of delivery</a:t>
            </a:r>
          </a:p>
          <a:p>
            <a:r>
              <a:rPr lang="en-US" dirty="0"/>
              <a:t>The topic will be on some phase of the U.S. Constitution, selected from Articles and Sections as listed under assigned topics for the current year's contest.</a:t>
            </a:r>
          </a:p>
          <a:p>
            <a:r>
              <a:rPr lang="en-US" dirty="0"/>
              <a:t>2024 Assigned topics</a:t>
            </a:r>
          </a:p>
          <a:p>
            <a:pPr lvl="1"/>
            <a:r>
              <a:rPr lang="en-US" dirty="0"/>
              <a:t>Amendment II</a:t>
            </a:r>
          </a:p>
          <a:p>
            <a:pPr lvl="1"/>
            <a:r>
              <a:rPr lang="en-US" dirty="0"/>
              <a:t>Amendment XXIII</a:t>
            </a:r>
          </a:p>
          <a:p>
            <a:pPr lvl="1"/>
            <a:r>
              <a:rPr lang="en-US" dirty="0"/>
              <a:t>Amendment XXV, Section 3</a:t>
            </a:r>
          </a:p>
          <a:p>
            <a:pPr lvl="1"/>
            <a:r>
              <a:rPr lang="en-US" dirty="0"/>
              <a:t>Amendment V</a:t>
            </a:r>
          </a:p>
        </p:txBody>
      </p:sp>
    </p:spTree>
    <p:extLst>
      <p:ext uri="{BB962C8B-B14F-4D97-AF65-F5344CB8AC3E}">
        <p14:creationId xmlns:p14="http://schemas.microsoft.com/office/powerpoint/2010/main" val="89317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57346"/>
            <a:ext cx="9601200" cy="1142385"/>
          </a:xfrm>
        </p:spPr>
        <p:txBody>
          <a:bodyPr/>
          <a:lstStyle/>
          <a:p>
            <a:r>
              <a:rPr lang="en-US" dirty="0"/>
              <a:t>Important Dates</a:t>
            </a:r>
          </a:p>
        </p:txBody>
      </p:sp>
      <p:sp>
        <p:nvSpPr>
          <p:cNvPr id="3" name="Content Placeholder 2"/>
          <p:cNvSpPr>
            <a:spLocks noGrp="1"/>
          </p:cNvSpPr>
          <p:nvPr>
            <p:ph idx="1"/>
          </p:nvPr>
        </p:nvSpPr>
        <p:spPr>
          <a:xfrm>
            <a:off x="1295400" y="1646239"/>
            <a:ext cx="9601200" cy="4283222"/>
          </a:xfrm>
        </p:spPr>
        <p:txBody>
          <a:bodyPr>
            <a:normAutofit/>
          </a:bodyPr>
          <a:lstStyle/>
          <a:p>
            <a:r>
              <a:rPr lang="en-US" sz="2800" dirty="0"/>
              <a:t>State contest March 17, 2024. Contest will be held at the Department Headquarters, 60 Big Run Road, Delaware, Ohio 43015. Contest begins at 10:00 AM, contestants and volunteers need to be there by 9:00 AM</a:t>
            </a:r>
          </a:p>
          <a:p>
            <a:r>
              <a:rPr lang="en-US" sz="2800" dirty="0"/>
              <a:t> National Contest May 17-19, 2024. Contest will be held in Hillsdale Michigan at Hillsdale College.</a:t>
            </a:r>
          </a:p>
        </p:txBody>
      </p:sp>
    </p:spTree>
    <p:extLst>
      <p:ext uri="{BB962C8B-B14F-4D97-AF65-F5344CB8AC3E}">
        <p14:creationId xmlns:p14="http://schemas.microsoft.com/office/powerpoint/2010/main" val="94067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Americanism &amp; Government</a:t>
            </a:r>
          </a:p>
        </p:txBody>
      </p:sp>
      <p:sp>
        <p:nvSpPr>
          <p:cNvPr id="3" name="Content Placeholder 2"/>
          <p:cNvSpPr>
            <a:spLocks noGrp="1"/>
          </p:cNvSpPr>
          <p:nvPr>
            <p:ph idx="1"/>
          </p:nvPr>
        </p:nvSpPr>
        <p:spPr/>
        <p:txBody>
          <a:bodyPr>
            <a:normAutofit lnSpcReduction="10000"/>
          </a:bodyPr>
          <a:lstStyle/>
          <a:p>
            <a:r>
              <a:rPr lang="en-US" sz="2400" b="0" i="0" dirty="0">
                <a:solidFill>
                  <a:srgbClr val="2B2E34"/>
                </a:solidFill>
                <a:effectLst/>
                <a:latin typeface="Cardo"/>
              </a:rPr>
              <a:t>The Americanism and Government Test and Trip program of the Ohio American Legion was created by Legionnaires of Ohio in 1936.</a:t>
            </a:r>
          </a:p>
          <a:p>
            <a:r>
              <a:rPr lang="en-US" sz="2400" b="0" i="0" dirty="0">
                <a:solidFill>
                  <a:srgbClr val="2B2E34"/>
                </a:solidFill>
                <a:effectLst/>
                <a:latin typeface="Cardo"/>
              </a:rPr>
              <a:t>The Americanism and Government Test program is open to students in grades 10, 11, and 12. Students in grade 9 may take the test for practice only.</a:t>
            </a:r>
          </a:p>
          <a:p>
            <a:r>
              <a:rPr lang="en-US" sz="2400" b="0" i="0" dirty="0">
                <a:solidFill>
                  <a:srgbClr val="2B2E34"/>
                </a:solidFill>
                <a:effectLst/>
                <a:latin typeface="Cardo"/>
              </a:rPr>
              <a:t>The Americanism and Government Test is a fifty (50) question test comprised of True/False and multiple-choice question.</a:t>
            </a:r>
          </a:p>
          <a:p>
            <a:pPr algn="l"/>
            <a:r>
              <a:rPr lang="en-US" sz="2400" b="0" i="0" dirty="0">
                <a:solidFill>
                  <a:srgbClr val="2B2E34"/>
                </a:solidFill>
                <a:effectLst/>
                <a:latin typeface="Cardo"/>
              </a:rPr>
              <a:t>A three hundred (300) word essay is also part of the Americanism and Government Test and every student taking the test writes on the same essay topic.</a:t>
            </a:r>
          </a:p>
          <a:p>
            <a:endParaRPr lang="en-US" sz="2400" b="0" i="0" dirty="0">
              <a:solidFill>
                <a:srgbClr val="2B2E34"/>
              </a:solidFill>
              <a:effectLst/>
              <a:latin typeface="Cardo"/>
            </a:endParaRPr>
          </a:p>
          <a:p>
            <a:endParaRPr lang="en-US" sz="2800" dirty="0">
              <a:latin typeface="+mj-lt"/>
            </a:endParaRPr>
          </a:p>
        </p:txBody>
      </p:sp>
    </p:spTree>
    <p:extLst>
      <p:ext uri="{BB962C8B-B14F-4D97-AF65-F5344CB8AC3E}">
        <p14:creationId xmlns:p14="http://schemas.microsoft.com/office/powerpoint/2010/main" val="31370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86A9-E0C9-FDB5-3E9E-90EC1AD38BFC}"/>
              </a:ext>
            </a:extLst>
          </p:cNvPr>
          <p:cNvSpPr>
            <a:spLocks noGrp="1"/>
          </p:cNvSpPr>
          <p:nvPr>
            <p:ph type="title"/>
          </p:nvPr>
        </p:nvSpPr>
        <p:spPr/>
        <p:txBody>
          <a:bodyPr/>
          <a:lstStyle/>
          <a:p>
            <a:r>
              <a:rPr lang="en-US" dirty="0"/>
              <a:t>What’s on the test?</a:t>
            </a:r>
          </a:p>
        </p:txBody>
      </p:sp>
      <p:sp>
        <p:nvSpPr>
          <p:cNvPr id="3" name="Content Placeholder 2">
            <a:extLst>
              <a:ext uri="{FF2B5EF4-FFF2-40B4-BE49-F238E27FC236}">
                <a16:creationId xmlns:a16="http://schemas.microsoft.com/office/drawing/2014/main" id="{530DBE20-35B7-C9C3-2012-4FF267BCA0DE}"/>
              </a:ext>
            </a:extLst>
          </p:cNvPr>
          <p:cNvSpPr>
            <a:spLocks noGrp="1"/>
          </p:cNvSpPr>
          <p:nvPr>
            <p:ph idx="1"/>
          </p:nvPr>
        </p:nvSpPr>
        <p:spPr/>
        <p:txBody>
          <a:bodyPr>
            <a:normAutofit fontScale="70000" lnSpcReduction="20000"/>
          </a:bodyPr>
          <a:lstStyle/>
          <a:p>
            <a:pPr algn="l" fontAlgn="t"/>
            <a:r>
              <a:rPr lang="en-US" b="0" i="0" dirty="0">
                <a:solidFill>
                  <a:srgbClr val="2B2E34"/>
                </a:solidFill>
                <a:effectLst/>
                <a:latin typeface="+mj-lt"/>
              </a:rPr>
              <a:t>The United States Flag</a:t>
            </a:r>
          </a:p>
          <a:p>
            <a:pPr algn="l" fontAlgn="t"/>
            <a:r>
              <a:rPr lang="en-US" b="0" i="0" dirty="0">
                <a:solidFill>
                  <a:srgbClr val="2B2E34"/>
                </a:solidFill>
                <a:effectLst/>
                <a:latin typeface="+mj-lt"/>
              </a:rPr>
              <a:t> The Declaration of Independence </a:t>
            </a:r>
          </a:p>
          <a:p>
            <a:pPr algn="l" fontAlgn="t"/>
            <a:r>
              <a:rPr lang="en-US" b="0" i="0" dirty="0">
                <a:solidFill>
                  <a:srgbClr val="2B2E34"/>
                </a:solidFill>
                <a:effectLst/>
                <a:latin typeface="+mj-lt"/>
              </a:rPr>
              <a:t>The United States Constitution </a:t>
            </a:r>
          </a:p>
          <a:p>
            <a:pPr algn="l" fontAlgn="t"/>
            <a:r>
              <a:rPr lang="en-US" b="0" i="0" dirty="0">
                <a:solidFill>
                  <a:srgbClr val="2B2E34"/>
                </a:solidFill>
                <a:effectLst/>
                <a:latin typeface="+mj-lt"/>
              </a:rPr>
              <a:t>State government in Ohio </a:t>
            </a:r>
          </a:p>
          <a:p>
            <a:pPr algn="l" fontAlgn="t"/>
            <a:r>
              <a:rPr lang="en-US" b="0" i="0" dirty="0">
                <a:solidFill>
                  <a:srgbClr val="2B2E34"/>
                </a:solidFill>
                <a:effectLst/>
                <a:latin typeface="+mj-lt"/>
              </a:rPr>
              <a:t>County government in Ohio</a:t>
            </a:r>
          </a:p>
          <a:p>
            <a:pPr algn="l" fontAlgn="t"/>
            <a:r>
              <a:rPr lang="en-US" b="0" i="0" dirty="0">
                <a:solidFill>
                  <a:srgbClr val="2B2E34"/>
                </a:solidFill>
                <a:effectLst/>
                <a:latin typeface="+mj-lt"/>
              </a:rPr>
              <a:t>City government in Ohio </a:t>
            </a:r>
          </a:p>
          <a:p>
            <a:pPr algn="l" fontAlgn="t"/>
            <a:r>
              <a:rPr lang="en-US" b="0" i="0" dirty="0">
                <a:solidFill>
                  <a:srgbClr val="2B2E34"/>
                </a:solidFill>
                <a:effectLst/>
                <a:latin typeface="+mj-lt"/>
              </a:rPr>
              <a:t>Township government in Ohio </a:t>
            </a:r>
          </a:p>
          <a:p>
            <a:pPr algn="l" fontAlgn="t"/>
            <a:r>
              <a:rPr lang="en-US" b="0" i="0" dirty="0">
                <a:solidFill>
                  <a:srgbClr val="2B2E34"/>
                </a:solidFill>
                <a:effectLst/>
                <a:latin typeface="+mj-lt"/>
              </a:rPr>
              <a:t>Village government in </a:t>
            </a:r>
          </a:p>
          <a:p>
            <a:pPr algn="l" fontAlgn="t"/>
            <a:r>
              <a:rPr lang="en-US" b="0" i="0" dirty="0">
                <a:solidFill>
                  <a:srgbClr val="2B2E34"/>
                </a:solidFill>
                <a:effectLst/>
                <a:latin typeface="+mj-lt"/>
              </a:rPr>
              <a:t>Ohio School District government in Ohio</a:t>
            </a:r>
          </a:p>
          <a:p>
            <a:pPr algn="l" fontAlgn="t"/>
            <a:r>
              <a:rPr lang="en-US" b="0" i="0" dirty="0">
                <a:solidFill>
                  <a:srgbClr val="2B2E34"/>
                </a:solidFill>
                <a:effectLst/>
                <a:latin typeface="+mj-lt"/>
              </a:rPr>
              <a:t>On average, over 65,000 students participate in the Test program annually.</a:t>
            </a:r>
          </a:p>
          <a:p>
            <a:endParaRPr lang="en-US" dirty="0"/>
          </a:p>
        </p:txBody>
      </p:sp>
      <p:pic>
        <p:nvPicPr>
          <p:cNvPr id="5" name="Picture 4">
            <a:extLst>
              <a:ext uri="{FF2B5EF4-FFF2-40B4-BE49-F238E27FC236}">
                <a16:creationId xmlns:a16="http://schemas.microsoft.com/office/drawing/2014/main" id="{77D7B341-ADF2-47B9-BE08-AE883653EBD4}"/>
              </a:ext>
            </a:extLst>
          </p:cNvPr>
          <p:cNvPicPr>
            <a:picLocks noChangeAspect="1"/>
          </p:cNvPicPr>
          <p:nvPr/>
        </p:nvPicPr>
        <p:blipFill>
          <a:blip r:embed="rId2"/>
          <a:stretch>
            <a:fillRect/>
          </a:stretch>
        </p:blipFill>
        <p:spPr>
          <a:xfrm>
            <a:off x="8376250" y="2041586"/>
            <a:ext cx="2812211" cy="3749614"/>
          </a:xfrm>
          <a:prstGeom prst="rect">
            <a:avLst/>
          </a:prstGeom>
        </p:spPr>
      </p:pic>
    </p:spTree>
    <p:extLst>
      <p:ext uri="{BB962C8B-B14F-4D97-AF65-F5344CB8AC3E}">
        <p14:creationId xmlns:p14="http://schemas.microsoft.com/office/powerpoint/2010/main" val="395793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6BC23-EAB5-CEC7-3F42-A61B13E7D354}"/>
              </a:ext>
            </a:extLst>
          </p:cNvPr>
          <p:cNvSpPr>
            <a:spLocks noGrp="1"/>
          </p:cNvSpPr>
          <p:nvPr>
            <p:ph type="title"/>
          </p:nvPr>
        </p:nvSpPr>
        <p:spPr/>
        <p:txBody>
          <a:bodyPr/>
          <a:lstStyle/>
          <a:p>
            <a:r>
              <a:rPr lang="en-US" dirty="0"/>
              <a:t>Selections</a:t>
            </a:r>
          </a:p>
        </p:txBody>
      </p:sp>
      <p:sp>
        <p:nvSpPr>
          <p:cNvPr id="3" name="Content Placeholder 2">
            <a:extLst>
              <a:ext uri="{FF2B5EF4-FFF2-40B4-BE49-F238E27FC236}">
                <a16:creationId xmlns:a16="http://schemas.microsoft.com/office/drawing/2014/main" id="{A0DEBD68-F769-B101-3BE6-0D2CD1790B65}"/>
              </a:ext>
            </a:extLst>
          </p:cNvPr>
          <p:cNvSpPr>
            <a:spLocks noGrp="1"/>
          </p:cNvSpPr>
          <p:nvPr>
            <p:ph idx="1"/>
          </p:nvPr>
        </p:nvSpPr>
        <p:spPr/>
        <p:txBody>
          <a:bodyPr/>
          <a:lstStyle/>
          <a:p>
            <a:pPr algn="l"/>
            <a:r>
              <a:rPr lang="en-US" b="0" i="0" dirty="0">
                <a:solidFill>
                  <a:srgbClr val="2B2E34"/>
                </a:solidFill>
                <a:effectLst/>
                <a:latin typeface="Cardo"/>
              </a:rPr>
              <a:t>Through several judging levels to select Post, County, and District winners, the initial field of 65,000 students is narrowed to 84 district winners, whose winning test papers are submitted to a State Judging Committee for this program.</a:t>
            </a:r>
            <a:br>
              <a:rPr lang="en-US" b="0" i="0" dirty="0">
                <a:solidFill>
                  <a:srgbClr val="2B2E34"/>
                </a:solidFill>
                <a:effectLst/>
                <a:latin typeface="Cardo"/>
              </a:rPr>
            </a:br>
            <a:r>
              <a:rPr lang="en-US" b="0" i="0" dirty="0">
                <a:solidFill>
                  <a:srgbClr val="2B2E34"/>
                </a:solidFill>
                <a:effectLst/>
                <a:latin typeface="Cardo"/>
              </a:rPr>
              <a:t>From the field of 84 District winners, the State Judging Committee typically selects 18 winners in the following categories:</a:t>
            </a:r>
          </a:p>
          <a:p>
            <a:pPr algn="l">
              <a:buFont typeface="Arial" panose="020B0604020202020204" pitchFamily="34" charset="0"/>
              <a:buChar char="•"/>
            </a:pPr>
            <a:r>
              <a:rPr lang="en-US" b="0" i="0" dirty="0">
                <a:solidFill>
                  <a:srgbClr val="2B2E34"/>
                </a:solidFill>
                <a:effectLst/>
                <a:latin typeface="Cardo"/>
              </a:rPr>
              <a:t>Grade 12 (Seniors): Six (6) State winners/three (3) men and three (3) women</a:t>
            </a:r>
          </a:p>
          <a:p>
            <a:pPr algn="l">
              <a:buFont typeface="Arial" panose="020B0604020202020204" pitchFamily="34" charset="0"/>
              <a:buChar char="•"/>
            </a:pPr>
            <a:r>
              <a:rPr lang="en-US" b="0" i="0" dirty="0">
                <a:solidFill>
                  <a:srgbClr val="2B2E34"/>
                </a:solidFill>
                <a:effectLst/>
                <a:latin typeface="Cardo"/>
              </a:rPr>
              <a:t>Grade 11 (Juniors): Six (6) State winners/three (3) men and three (3) women</a:t>
            </a:r>
          </a:p>
          <a:p>
            <a:pPr algn="l">
              <a:buFont typeface="Arial" panose="020B0604020202020204" pitchFamily="34" charset="0"/>
              <a:buChar char="•"/>
            </a:pPr>
            <a:r>
              <a:rPr lang="en-US" b="0" i="0" dirty="0">
                <a:solidFill>
                  <a:srgbClr val="2B2E34"/>
                </a:solidFill>
                <a:effectLst/>
                <a:latin typeface="Cardo"/>
              </a:rPr>
              <a:t>Grade 10 (Sophomores): Six (6) State winners/three (3) men and three (3) women</a:t>
            </a:r>
          </a:p>
          <a:p>
            <a:endParaRPr lang="en-US" dirty="0"/>
          </a:p>
        </p:txBody>
      </p:sp>
    </p:spTree>
    <p:extLst>
      <p:ext uri="{BB962C8B-B14F-4D97-AF65-F5344CB8AC3E}">
        <p14:creationId xmlns:p14="http://schemas.microsoft.com/office/powerpoint/2010/main" val="303597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DFF9-796A-C6A6-E2C7-D898536B517E}"/>
              </a:ext>
            </a:extLst>
          </p:cNvPr>
          <p:cNvSpPr>
            <a:spLocks noGrp="1"/>
          </p:cNvSpPr>
          <p:nvPr>
            <p:ph type="title"/>
          </p:nvPr>
        </p:nvSpPr>
        <p:spPr/>
        <p:txBody>
          <a:bodyPr/>
          <a:lstStyle/>
          <a:p>
            <a:r>
              <a:rPr lang="en-US" dirty="0"/>
              <a:t>Americanism &amp; Government Test Winners</a:t>
            </a:r>
          </a:p>
        </p:txBody>
      </p:sp>
      <p:sp>
        <p:nvSpPr>
          <p:cNvPr id="3" name="Content Placeholder 2">
            <a:extLst>
              <a:ext uri="{FF2B5EF4-FFF2-40B4-BE49-F238E27FC236}">
                <a16:creationId xmlns:a16="http://schemas.microsoft.com/office/drawing/2014/main" id="{BD6162E5-B01F-DFC2-ACAD-B241C3CB659E}"/>
              </a:ext>
            </a:extLst>
          </p:cNvPr>
          <p:cNvSpPr>
            <a:spLocks noGrp="1"/>
          </p:cNvSpPr>
          <p:nvPr>
            <p:ph idx="1"/>
          </p:nvPr>
        </p:nvSpPr>
        <p:spPr/>
        <p:txBody>
          <a:bodyPr/>
          <a:lstStyle/>
          <a:p>
            <a:r>
              <a:rPr lang="en-US" b="0" i="0" dirty="0">
                <a:solidFill>
                  <a:srgbClr val="2B2E34"/>
                </a:solidFill>
                <a:effectLst/>
                <a:latin typeface="Cardo"/>
              </a:rPr>
              <a:t>The State Award from the Ohio American Legion for the 18 State winners is a five (5) day, all expenses paid trip to Gettysburg, Pennsylvania and Washington D.C.</a:t>
            </a:r>
          </a:p>
          <a:p>
            <a:pPr algn="l"/>
            <a:r>
              <a:rPr lang="en-US" b="0" i="0" dirty="0">
                <a:solidFill>
                  <a:srgbClr val="2B2E34"/>
                </a:solidFill>
                <a:effectLst/>
                <a:latin typeface="Cardo"/>
              </a:rPr>
              <a:t>A highlight of the trip is a Wreath Laying at the Tomb of the Unknowns at Arlington National Cemetery.</a:t>
            </a:r>
          </a:p>
          <a:p>
            <a:pPr algn="l"/>
            <a:r>
              <a:rPr lang="en-US" b="0" i="0" dirty="0">
                <a:solidFill>
                  <a:srgbClr val="2B2E34"/>
                </a:solidFill>
                <a:effectLst/>
                <a:latin typeface="Cardo"/>
              </a:rPr>
              <a:t>The Ohio American Legion and Ohio American Legion Auxiliary have had the honor of laying a wreath at the Tomb of the Unknowns every year since 1936.</a:t>
            </a:r>
          </a:p>
          <a:p>
            <a:r>
              <a:rPr lang="en-US" b="0" i="0" dirty="0">
                <a:solidFill>
                  <a:srgbClr val="2B2E34"/>
                </a:solidFill>
                <a:effectLst/>
                <a:latin typeface="Cardo"/>
              </a:rPr>
              <a:t>The Americanism and Government Test and Trip program is unique to the national America Legion organization as only two other states, Indiana and Wisconsin, have versions of the program, which both adopted/adapted from the Ohio American Legion, but neither program is the size or scope of the Ohio program.</a:t>
            </a:r>
            <a:endParaRPr lang="en-US" dirty="0"/>
          </a:p>
        </p:txBody>
      </p:sp>
    </p:spTree>
    <p:extLst>
      <p:ext uri="{BB962C8B-B14F-4D97-AF65-F5344CB8AC3E}">
        <p14:creationId xmlns:p14="http://schemas.microsoft.com/office/powerpoint/2010/main" val="119938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1DE6-A5EC-9861-8592-601E7DBC6337}"/>
              </a:ext>
            </a:extLst>
          </p:cNvPr>
          <p:cNvSpPr>
            <a:spLocks noGrp="1"/>
          </p:cNvSpPr>
          <p:nvPr>
            <p:ph type="title"/>
          </p:nvPr>
        </p:nvSpPr>
        <p:spPr/>
        <p:txBody>
          <a:bodyPr/>
          <a:lstStyle/>
          <a:p>
            <a:r>
              <a:rPr lang="en-US" dirty="0"/>
              <a:t>Scouting</a:t>
            </a:r>
          </a:p>
        </p:txBody>
      </p:sp>
      <p:sp>
        <p:nvSpPr>
          <p:cNvPr id="3" name="Content Placeholder 2">
            <a:extLst>
              <a:ext uri="{FF2B5EF4-FFF2-40B4-BE49-F238E27FC236}">
                <a16:creationId xmlns:a16="http://schemas.microsoft.com/office/drawing/2014/main" id="{DD2D9A7B-809B-826E-7ACD-FF4B7DCD2088}"/>
              </a:ext>
            </a:extLst>
          </p:cNvPr>
          <p:cNvSpPr>
            <a:spLocks noGrp="1"/>
          </p:cNvSpPr>
          <p:nvPr>
            <p:ph idx="1"/>
          </p:nvPr>
        </p:nvSpPr>
        <p:spPr/>
        <p:txBody>
          <a:bodyPr/>
          <a:lstStyle/>
          <a:p>
            <a:pPr algn="l"/>
            <a:r>
              <a:rPr lang="en-US" b="0" i="0" dirty="0">
                <a:solidFill>
                  <a:srgbClr val="2B2E34"/>
                </a:solidFill>
                <a:effectLst/>
                <a:latin typeface="Cardo"/>
              </a:rPr>
              <a:t>There are over 100 American Legion Chartered Scouting Units in the Department of Ohio with over 2,600 participants.</a:t>
            </a:r>
          </a:p>
          <a:p>
            <a:pPr algn="l"/>
            <a:r>
              <a:rPr lang="en-US" b="0" i="0" dirty="0">
                <a:solidFill>
                  <a:srgbClr val="2B2E34"/>
                </a:solidFill>
                <a:effectLst/>
                <a:latin typeface="Cardo"/>
              </a:rPr>
              <a:t>The Department presents the “Department Eagle Scout of the Year” award annually. The Department winner advances into the National American Legion competition and receives a $500.00 financial award from the estate of </a:t>
            </a:r>
            <a:r>
              <a:rPr lang="en-US" b="0" i="0" dirty="0" err="1">
                <a:solidFill>
                  <a:srgbClr val="2B2E34"/>
                </a:solidFill>
                <a:effectLst/>
                <a:latin typeface="Cardo"/>
              </a:rPr>
              <a:t>Mikeal</a:t>
            </a:r>
            <a:r>
              <a:rPr lang="en-US" b="0" i="0" dirty="0">
                <a:solidFill>
                  <a:srgbClr val="2B2E34"/>
                </a:solidFill>
                <a:effectLst/>
                <a:latin typeface="Cardo"/>
              </a:rPr>
              <a:t> and Frances </a:t>
            </a:r>
            <a:r>
              <a:rPr lang="en-US" b="0" i="0" dirty="0" err="1">
                <a:solidFill>
                  <a:srgbClr val="2B2E34"/>
                </a:solidFill>
                <a:effectLst/>
                <a:latin typeface="Cardo"/>
              </a:rPr>
              <a:t>Golato</a:t>
            </a:r>
            <a:r>
              <a:rPr lang="en-US" b="0" i="0" dirty="0">
                <a:solidFill>
                  <a:srgbClr val="2B2E34"/>
                </a:solidFill>
                <a:effectLst/>
                <a:latin typeface="Cardo"/>
              </a:rPr>
              <a:t>.</a:t>
            </a:r>
          </a:p>
          <a:p>
            <a:pPr algn="l"/>
            <a:r>
              <a:rPr lang="en-US" b="0" i="0" dirty="0">
                <a:solidFill>
                  <a:srgbClr val="222222"/>
                </a:solidFill>
                <a:effectLst/>
                <a:latin typeface="Arial" panose="020B0604020202020204" pitchFamily="34" charset="0"/>
              </a:rPr>
              <a:t>The American Legion annually honors the Eagle Scout of the Year at the national convention. The winner of the competition receives a $10,000 scholarship, and the three runners-up are each awarded $2,500 scholarships.</a:t>
            </a:r>
          </a:p>
          <a:p>
            <a:pPr algn="l"/>
            <a:r>
              <a:rPr lang="en-US" dirty="0">
                <a:solidFill>
                  <a:srgbClr val="222222"/>
                </a:solidFill>
                <a:latin typeface="Arial" panose="020B0604020202020204" pitchFamily="34" charset="0"/>
              </a:rPr>
              <a:t>To start sponsoring a Unit, contact </a:t>
            </a:r>
            <a:r>
              <a:rPr lang="en-US" dirty="0">
                <a:solidFill>
                  <a:srgbClr val="222222"/>
                </a:solidFill>
                <a:latin typeface="Arial" panose="020B0604020202020204" pitchFamily="34" charset="0"/>
                <a:hlinkClick r:id="rId2"/>
              </a:rPr>
              <a:t>scouting@legion.org</a:t>
            </a:r>
            <a:r>
              <a:rPr lang="en-US" dirty="0">
                <a:solidFill>
                  <a:srgbClr val="222222"/>
                </a:solidFill>
                <a:latin typeface="Arial" panose="020B0604020202020204" pitchFamily="34" charset="0"/>
              </a:rPr>
              <a:t> </a:t>
            </a:r>
            <a:endParaRPr lang="en-US" b="0" i="0" dirty="0">
              <a:solidFill>
                <a:srgbClr val="2B2E34"/>
              </a:solidFill>
              <a:effectLst/>
              <a:latin typeface="Cardo"/>
            </a:endParaRPr>
          </a:p>
          <a:p>
            <a:endParaRPr lang="en-US" dirty="0"/>
          </a:p>
        </p:txBody>
      </p:sp>
    </p:spTree>
    <p:extLst>
      <p:ext uri="{BB962C8B-B14F-4D97-AF65-F5344CB8AC3E}">
        <p14:creationId xmlns:p14="http://schemas.microsoft.com/office/powerpoint/2010/main" val="403113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20D19-BE3C-56ED-3118-A89FE7AEA4DC}"/>
              </a:ext>
            </a:extLst>
          </p:cNvPr>
          <p:cNvSpPr>
            <a:spLocks noGrp="1"/>
          </p:cNvSpPr>
          <p:nvPr>
            <p:ph type="title"/>
          </p:nvPr>
        </p:nvSpPr>
        <p:spPr/>
        <p:txBody>
          <a:bodyPr/>
          <a:lstStyle/>
          <a:p>
            <a:r>
              <a:rPr lang="en-US" dirty="0"/>
              <a:t>United States Flag Etiquette</a:t>
            </a:r>
          </a:p>
        </p:txBody>
      </p:sp>
      <p:sp>
        <p:nvSpPr>
          <p:cNvPr id="3" name="Content Placeholder 2">
            <a:extLst>
              <a:ext uri="{FF2B5EF4-FFF2-40B4-BE49-F238E27FC236}">
                <a16:creationId xmlns:a16="http://schemas.microsoft.com/office/drawing/2014/main" id="{D691FE33-F629-2C8F-06CA-61D1D5871391}"/>
              </a:ext>
            </a:extLst>
          </p:cNvPr>
          <p:cNvSpPr>
            <a:spLocks noGrp="1"/>
          </p:cNvSpPr>
          <p:nvPr>
            <p:ph idx="1"/>
          </p:nvPr>
        </p:nvSpPr>
        <p:spPr/>
        <p:txBody>
          <a:bodyPr/>
          <a:lstStyle/>
          <a:p>
            <a:r>
              <a:rPr lang="en-US" b="0" i="0" dirty="0">
                <a:solidFill>
                  <a:srgbClr val="2B2E34"/>
                </a:solidFill>
                <a:effectLst/>
                <a:latin typeface="+mj-lt"/>
              </a:rPr>
              <a:t>Since 1919, The American Legion as a national organization and the Ohio Department of The American Legion have been strong proponents for educating the general public, especially the students in the nation’s schools, on the proper care, display, protection, and disposal of the United States Flag.</a:t>
            </a:r>
          </a:p>
          <a:p>
            <a:pPr algn="l"/>
            <a:r>
              <a:rPr lang="en-US" b="0" i="0" dirty="0">
                <a:solidFill>
                  <a:srgbClr val="2B2E34"/>
                </a:solidFill>
                <a:effectLst/>
                <a:latin typeface="+mj-lt"/>
              </a:rPr>
              <a:t>The Posts of Ohio conduct many presentations throughout the state on the proper folding, care, and display of the United States Flag.</a:t>
            </a:r>
          </a:p>
          <a:p>
            <a:pPr algn="l"/>
            <a:r>
              <a:rPr lang="en-US" b="0" i="0" dirty="0">
                <a:solidFill>
                  <a:srgbClr val="2B2E34"/>
                </a:solidFill>
                <a:effectLst/>
                <a:latin typeface="+mj-lt"/>
              </a:rPr>
              <a:t>The Posts of Ohio also conduct proper flag retirement ceremonies for United States flags that are no longer flyable and conduct graveside flag ceremonies for the funerals of deceased veterans.</a:t>
            </a:r>
          </a:p>
          <a:p>
            <a:endParaRPr lang="en-US" dirty="0"/>
          </a:p>
        </p:txBody>
      </p:sp>
    </p:spTree>
    <p:extLst>
      <p:ext uri="{BB962C8B-B14F-4D97-AF65-F5344CB8AC3E}">
        <p14:creationId xmlns:p14="http://schemas.microsoft.com/office/powerpoint/2010/main" val="289235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DED2-D890-41D4-AC8E-ECF454D7F2AF}"/>
              </a:ext>
            </a:extLst>
          </p:cNvPr>
          <p:cNvSpPr>
            <a:spLocks noGrp="1"/>
          </p:cNvSpPr>
          <p:nvPr>
            <p:ph type="title"/>
          </p:nvPr>
        </p:nvSpPr>
        <p:spPr/>
        <p:txBody>
          <a:bodyPr/>
          <a:lstStyle/>
          <a:p>
            <a:r>
              <a:rPr lang="en-US" dirty="0"/>
              <a:t>Buckeye Boys State Mission Statement</a:t>
            </a:r>
          </a:p>
        </p:txBody>
      </p:sp>
      <p:sp>
        <p:nvSpPr>
          <p:cNvPr id="3" name="Content Placeholder 2">
            <a:extLst>
              <a:ext uri="{FF2B5EF4-FFF2-40B4-BE49-F238E27FC236}">
                <a16:creationId xmlns:a16="http://schemas.microsoft.com/office/drawing/2014/main" id="{B54B6BB7-8B4D-4440-AAE4-3FC96EB665DF}"/>
              </a:ext>
            </a:extLst>
          </p:cNvPr>
          <p:cNvSpPr>
            <a:spLocks noGrp="1"/>
          </p:cNvSpPr>
          <p:nvPr>
            <p:ph idx="1"/>
          </p:nvPr>
        </p:nvSpPr>
        <p:spPr/>
        <p:txBody>
          <a:bodyPr/>
          <a:lstStyle/>
          <a:p>
            <a:r>
              <a:rPr lang="en-US" dirty="0"/>
              <a:t>The mission of The American Legion Buckeye Boys State is to provide an educational and leadership program that exposes young men to the rights and privileges, the duties and responsibilities, and the love for God and Country necessary to being self-governing citizens</a:t>
            </a:r>
          </a:p>
          <a:p>
            <a:r>
              <a:rPr lang="en-US" dirty="0"/>
              <a:t>Through a practical, objective, nonpartisan approach, participants in The American Legion Buckeye Boys State  program are exposed to fundamental democratic principles in local, county, and state elections and government functions which prepare them for leadership roles as patriotic American citizens</a:t>
            </a:r>
          </a:p>
        </p:txBody>
      </p:sp>
    </p:spTree>
    <p:extLst>
      <p:ext uri="{BB962C8B-B14F-4D97-AF65-F5344CB8AC3E}">
        <p14:creationId xmlns:p14="http://schemas.microsoft.com/office/powerpoint/2010/main" val="365000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659F3-19BD-CC6C-A56D-1B5DD103ADB4}"/>
              </a:ext>
            </a:extLst>
          </p:cNvPr>
          <p:cNvSpPr>
            <a:spLocks noGrp="1"/>
          </p:cNvSpPr>
          <p:nvPr>
            <p:ph type="title"/>
          </p:nvPr>
        </p:nvSpPr>
        <p:spPr/>
        <p:txBody>
          <a:bodyPr/>
          <a:lstStyle/>
          <a:p>
            <a:r>
              <a:rPr lang="en-US" dirty="0"/>
              <a:t>Red, White and Blue Award</a:t>
            </a:r>
          </a:p>
        </p:txBody>
      </p:sp>
      <p:sp>
        <p:nvSpPr>
          <p:cNvPr id="3" name="Content Placeholder 2">
            <a:extLst>
              <a:ext uri="{FF2B5EF4-FFF2-40B4-BE49-F238E27FC236}">
                <a16:creationId xmlns:a16="http://schemas.microsoft.com/office/drawing/2014/main" id="{E5D7C02C-F6E8-604F-14D5-53DC61EF71B1}"/>
              </a:ext>
            </a:extLst>
          </p:cNvPr>
          <p:cNvSpPr>
            <a:spLocks noGrp="1"/>
          </p:cNvSpPr>
          <p:nvPr>
            <p:ph idx="1"/>
          </p:nvPr>
        </p:nvSpPr>
        <p:spPr/>
        <p:txBody>
          <a:bodyPr/>
          <a:lstStyle/>
          <a:p>
            <a:r>
              <a:rPr lang="en-US" b="0" i="0" dirty="0">
                <a:solidFill>
                  <a:srgbClr val="2B2E34"/>
                </a:solidFill>
                <a:effectLst/>
                <a:latin typeface="+mj-lt"/>
              </a:rPr>
              <a:t>The Department of Ohio Americanism Office promotes the Department “Red, White, and Blue Award” program to recognize people and organizations in local communities for flying the flag and positive contributions to their community. </a:t>
            </a:r>
          </a:p>
          <a:p>
            <a:endParaRPr lang="en-US" dirty="0">
              <a:latin typeface="+mj-lt"/>
            </a:endParaRPr>
          </a:p>
        </p:txBody>
      </p:sp>
      <p:pic>
        <p:nvPicPr>
          <p:cNvPr id="5" name="Picture 4">
            <a:extLst>
              <a:ext uri="{FF2B5EF4-FFF2-40B4-BE49-F238E27FC236}">
                <a16:creationId xmlns:a16="http://schemas.microsoft.com/office/drawing/2014/main" id="{009E4D5E-8169-E2B9-74A7-2006C6B16582}"/>
              </a:ext>
            </a:extLst>
          </p:cNvPr>
          <p:cNvPicPr>
            <a:picLocks noChangeAspect="1"/>
          </p:cNvPicPr>
          <p:nvPr/>
        </p:nvPicPr>
        <p:blipFill>
          <a:blip r:embed="rId2"/>
          <a:stretch>
            <a:fillRect/>
          </a:stretch>
        </p:blipFill>
        <p:spPr>
          <a:xfrm>
            <a:off x="1295400" y="3038763"/>
            <a:ext cx="2362200" cy="3056965"/>
          </a:xfrm>
          <a:prstGeom prst="rect">
            <a:avLst/>
          </a:prstGeom>
        </p:spPr>
      </p:pic>
      <p:pic>
        <p:nvPicPr>
          <p:cNvPr id="7" name="Picture 6">
            <a:extLst>
              <a:ext uri="{FF2B5EF4-FFF2-40B4-BE49-F238E27FC236}">
                <a16:creationId xmlns:a16="http://schemas.microsoft.com/office/drawing/2014/main" id="{8110C92D-5FD9-0FCE-E29B-5153A0547E6D}"/>
              </a:ext>
            </a:extLst>
          </p:cNvPr>
          <p:cNvPicPr>
            <a:picLocks noChangeAspect="1"/>
          </p:cNvPicPr>
          <p:nvPr/>
        </p:nvPicPr>
        <p:blipFill>
          <a:blip r:embed="rId3"/>
          <a:stretch>
            <a:fillRect/>
          </a:stretch>
        </p:blipFill>
        <p:spPr>
          <a:xfrm>
            <a:off x="4314536" y="3038762"/>
            <a:ext cx="2362201" cy="3056966"/>
          </a:xfrm>
          <a:prstGeom prst="rect">
            <a:avLst/>
          </a:prstGeom>
        </p:spPr>
      </p:pic>
      <p:pic>
        <p:nvPicPr>
          <p:cNvPr id="9" name="Picture 8">
            <a:extLst>
              <a:ext uri="{FF2B5EF4-FFF2-40B4-BE49-F238E27FC236}">
                <a16:creationId xmlns:a16="http://schemas.microsoft.com/office/drawing/2014/main" id="{8D7055BF-8D1C-2179-D1FD-77B111E559D0}"/>
              </a:ext>
            </a:extLst>
          </p:cNvPr>
          <p:cNvPicPr>
            <a:picLocks noChangeAspect="1"/>
          </p:cNvPicPr>
          <p:nvPr/>
        </p:nvPicPr>
        <p:blipFill>
          <a:blip r:embed="rId4"/>
          <a:stretch>
            <a:fillRect/>
          </a:stretch>
        </p:blipFill>
        <p:spPr>
          <a:xfrm>
            <a:off x="7593445" y="2852745"/>
            <a:ext cx="2505942" cy="3242983"/>
          </a:xfrm>
          <a:prstGeom prst="rect">
            <a:avLst/>
          </a:prstGeom>
        </p:spPr>
      </p:pic>
    </p:spTree>
    <p:extLst>
      <p:ext uri="{BB962C8B-B14F-4D97-AF65-F5344CB8AC3E}">
        <p14:creationId xmlns:p14="http://schemas.microsoft.com/office/powerpoint/2010/main" val="287431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9FC9-44E6-4980-AEFF-A9D1E44656B4}"/>
              </a:ext>
            </a:extLst>
          </p:cNvPr>
          <p:cNvSpPr>
            <a:spLocks noGrp="1"/>
          </p:cNvSpPr>
          <p:nvPr>
            <p:ph type="title"/>
          </p:nvPr>
        </p:nvSpPr>
        <p:spPr/>
        <p:txBody>
          <a:bodyPr/>
          <a:lstStyle/>
          <a:p>
            <a:r>
              <a:rPr lang="en-US" dirty="0"/>
              <a:t>Program Overview</a:t>
            </a:r>
          </a:p>
        </p:txBody>
      </p:sp>
      <p:sp>
        <p:nvSpPr>
          <p:cNvPr id="3" name="Content Placeholder 2">
            <a:extLst>
              <a:ext uri="{FF2B5EF4-FFF2-40B4-BE49-F238E27FC236}">
                <a16:creationId xmlns:a16="http://schemas.microsoft.com/office/drawing/2014/main" id="{642B1CBB-06B7-437A-9E27-BC093228D0DD}"/>
              </a:ext>
            </a:extLst>
          </p:cNvPr>
          <p:cNvSpPr>
            <a:spLocks noGrp="1"/>
          </p:cNvSpPr>
          <p:nvPr>
            <p:ph sz="half" idx="1"/>
          </p:nvPr>
        </p:nvSpPr>
        <p:spPr/>
        <p:txBody>
          <a:bodyPr>
            <a:normAutofit lnSpcReduction="10000"/>
          </a:bodyPr>
          <a:lstStyle/>
          <a:p>
            <a:r>
              <a:rPr lang="en-US" dirty="0"/>
              <a:t>Established in 1936</a:t>
            </a:r>
          </a:p>
          <a:p>
            <a:r>
              <a:rPr lang="en-US" dirty="0"/>
              <a:t>3</a:t>
            </a:r>
            <a:r>
              <a:rPr lang="en-US" baseline="30000" dirty="0"/>
              <a:t>rd</a:t>
            </a:r>
            <a:r>
              <a:rPr lang="en-US" dirty="0"/>
              <a:t> chartered Boys State Program in the Nation</a:t>
            </a:r>
          </a:p>
          <a:p>
            <a:r>
              <a:rPr lang="en-US" dirty="0"/>
              <a:t>Single largest program in the Nation</a:t>
            </a:r>
          </a:p>
          <a:p>
            <a:r>
              <a:rPr lang="en-US" dirty="0"/>
              <a:t>Averages over 1200 delegates annually</a:t>
            </a:r>
          </a:p>
          <a:p>
            <a:r>
              <a:rPr lang="en-US" dirty="0"/>
              <a:t>Premier youth program in Ohio</a:t>
            </a:r>
          </a:p>
          <a:p>
            <a:r>
              <a:rPr lang="en-US" dirty="0"/>
              <a:t>#1 Boys State program in the Nation</a:t>
            </a:r>
          </a:p>
          <a:p>
            <a:r>
              <a:rPr lang="en-US" dirty="0"/>
              <a:t>Held at Miami University in Oxford</a:t>
            </a:r>
          </a:p>
        </p:txBody>
      </p:sp>
      <p:sp>
        <p:nvSpPr>
          <p:cNvPr id="4" name="Content Placeholder 3">
            <a:extLst>
              <a:ext uri="{FF2B5EF4-FFF2-40B4-BE49-F238E27FC236}">
                <a16:creationId xmlns:a16="http://schemas.microsoft.com/office/drawing/2014/main" id="{3AA986E1-F27D-4837-8C1A-BA7C399A1DBC}"/>
              </a:ext>
            </a:extLst>
          </p:cNvPr>
          <p:cNvSpPr>
            <a:spLocks noGrp="1"/>
          </p:cNvSpPr>
          <p:nvPr>
            <p:ph sz="half" idx="2"/>
          </p:nvPr>
        </p:nvSpPr>
        <p:spPr/>
        <p:txBody>
          <a:bodyPr>
            <a:normAutofit lnSpcReduction="10000"/>
          </a:bodyPr>
          <a:lstStyle/>
          <a:p>
            <a:r>
              <a:rPr lang="en-US" dirty="0"/>
              <a:t>Program governed by 60 member board of trustees all of whom are members of The American Legion</a:t>
            </a:r>
          </a:p>
          <a:p>
            <a:r>
              <a:rPr lang="en-US" dirty="0"/>
              <a:t>Over 125 staff members at the program</a:t>
            </a:r>
          </a:p>
          <a:p>
            <a:r>
              <a:rPr lang="en-US" dirty="0"/>
              <a:t>Planning meetings are held in the spring and fall</a:t>
            </a:r>
          </a:p>
          <a:p>
            <a:r>
              <a:rPr lang="en-US" dirty="0"/>
              <a:t>Annual planning meetings held with Miami University and Ohio State Highway Patrol prior to the program</a:t>
            </a:r>
          </a:p>
        </p:txBody>
      </p:sp>
    </p:spTree>
    <p:extLst>
      <p:ext uri="{BB962C8B-B14F-4D97-AF65-F5344CB8AC3E}">
        <p14:creationId xmlns:p14="http://schemas.microsoft.com/office/powerpoint/2010/main" val="9126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2000"/>
                                        <p:tgtEl>
                                          <p:spTgt spid="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Effect transition="in" filter="fade">
                                      <p:cBhvr>
                                        <p:cTn id="47" dur="2000"/>
                                        <p:tgtEl>
                                          <p:spTgt spid="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animEffect transition="in" filter="fade">
                                      <p:cBhvr>
                                        <p:cTn id="52" dur="2000"/>
                                        <p:tgtEl>
                                          <p:spTgt spid="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animEffect transition="in" filter="fade">
                                      <p:cBhvr>
                                        <p:cTn id="57"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0445-346E-403E-B241-76E071E4C586}"/>
              </a:ext>
            </a:extLst>
          </p:cNvPr>
          <p:cNvSpPr>
            <a:spLocks noGrp="1"/>
          </p:cNvSpPr>
          <p:nvPr>
            <p:ph type="title"/>
          </p:nvPr>
        </p:nvSpPr>
        <p:spPr/>
        <p:txBody>
          <a:bodyPr>
            <a:normAutofit/>
          </a:bodyPr>
          <a:lstStyle/>
          <a:p>
            <a:r>
              <a:rPr lang="en-US" dirty="0"/>
              <a:t>Buckeye Boys State is not a Camp!</a:t>
            </a:r>
            <a:br>
              <a:rPr lang="en-US" dirty="0"/>
            </a:br>
            <a:endParaRPr lang="en-US" dirty="0"/>
          </a:p>
        </p:txBody>
      </p:sp>
      <p:sp>
        <p:nvSpPr>
          <p:cNvPr id="3" name="Content Placeholder 2">
            <a:extLst>
              <a:ext uri="{FF2B5EF4-FFF2-40B4-BE49-F238E27FC236}">
                <a16:creationId xmlns:a16="http://schemas.microsoft.com/office/drawing/2014/main" id="{579D0D28-CBE8-4067-9630-68B886AD92ED}"/>
              </a:ext>
            </a:extLst>
          </p:cNvPr>
          <p:cNvSpPr>
            <a:spLocks noGrp="1"/>
          </p:cNvSpPr>
          <p:nvPr>
            <p:ph idx="1"/>
          </p:nvPr>
        </p:nvSpPr>
        <p:spPr>
          <a:xfrm>
            <a:off x="1295400" y="1414022"/>
            <a:ext cx="9601200" cy="4694548"/>
          </a:xfrm>
        </p:spPr>
        <p:txBody>
          <a:bodyPr>
            <a:normAutofit fontScale="92500" lnSpcReduction="10000"/>
          </a:bodyPr>
          <a:lstStyle/>
          <a:p>
            <a:r>
              <a:rPr lang="en-US" sz="2400" dirty="0"/>
              <a:t>Buckeye Boys State is a highly structured, intense, "hands on" workshop into Ohio Government</a:t>
            </a:r>
          </a:p>
          <a:p>
            <a:r>
              <a:rPr lang="en-US" sz="2400" dirty="0"/>
              <a:t>Candidates selected to Buckeye Boys State must be willing to give The American Legion and Buckeye Boys State an eight day commitment of their time and 100% willingness to learn and participate</a:t>
            </a:r>
          </a:p>
          <a:p>
            <a:r>
              <a:rPr lang="en-US" sz="2400" dirty="0"/>
              <a:t>Candidates are required to attend a Boys State Orientation program in their area. Details on the orientation program </a:t>
            </a:r>
            <a:r>
              <a:rPr lang="en-US" sz="2400" b="1" dirty="0"/>
              <a:t>are provided </a:t>
            </a:r>
            <a:r>
              <a:rPr lang="en-US" sz="2400" dirty="0"/>
              <a:t>to all candidates by </a:t>
            </a:r>
            <a:r>
              <a:rPr lang="en-US" sz="2400" b="1" dirty="0"/>
              <a:t>the sponsoring Post/Squadron</a:t>
            </a:r>
            <a:endParaRPr lang="en-US" sz="2400" dirty="0"/>
          </a:p>
          <a:p>
            <a:r>
              <a:rPr lang="en-US" sz="2400" dirty="0"/>
              <a:t>THE FINAL SELECTION IS THE SOLE RESPONSIBILITY OF THE SPONSORING AMERICAN LEGION POST. A representative of the Post must meet with the candidate and certify him for acceptance. Young men not acceptable to a Post/Squadron will not be acceptable to the Boys State Board of Trustees</a:t>
            </a:r>
          </a:p>
          <a:p>
            <a:endParaRPr lang="en-US" dirty="0"/>
          </a:p>
        </p:txBody>
      </p:sp>
    </p:spTree>
    <p:extLst>
      <p:ext uri="{BB962C8B-B14F-4D97-AF65-F5344CB8AC3E}">
        <p14:creationId xmlns:p14="http://schemas.microsoft.com/office/powerpoint/2010/main" val="223330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4C9F-A86B-47B0-ACF3-D100CD929E91}"/>
              </a:ext>
            </a:extLst>
          </p:cNvPr>
          <p:cNvSpPr>
            <a:spLocks noGrp="1"/>
          </p:cNvSpPr>
          <p:nvPr>
            <p:ph type="title"/>
          </p:nvPr>
        </p:nvSpPr>
        <p:spPr>
          <a:xfrm>
            <a:off x="631596" y="503853"/>
            <a:ext cx="10265004" cy="1142385"/>
          </a:xfrm>
        </p:spPr>
        <p:txBody>
          <a:bodyPr/>
          <a:lstStyle/>
          <a:p>
            <a:r>
              <a:rPr lang="en-US" dirty="0"/>
              <a:t>Organizational Sections</a:t>
            </a:r>
          </a:p>
        </p:txBody>
      </p:sp>
      <p:sp>
        <p:nvSpPr>
          <p:cNvPr id="3" name="Content Placeholder 2">
            <a:extLst>
              <a:ext uri="{FF2B5EF4-FFF2-40B4-BE49-F238E27FC236}">
                <a16:creationId xmlns:a16="http://schemas.microsoft.com/office/drawing/2014/main" id="{3879825F-2E5F-4B48-A853-00D70F9AE37C}"/>
              </a:ext>
            </a:extLst>
          </p:cNvPr>
          <p:cNvSpPr>
            <a:spLocks noGrp="1"/>
          </p:cNvSpPr>
          <p:nvPr>
            <p:ph sz="half" idx="1"/>
          </p:nvPr>
        </p:nvSpPr>
        <p:spPr>
          <a:xfrm>
            <a:off x="763571" y="1981199"/>
            <a:ext cx="5103829" cy="3810001"/>
          </a:xfrm>
        </p:spPr>
        <p:txBody>
          <a:bodyPr>
            <a:normAutofit/>
          </a:bodyPr>
          <a:lstStyle/>
          <a:p>
            <a:r>
              <a:rPr lang="en-US" dirty="0"/>
              <a:t>State Government</a:t>
            </a:r>
          </a:p>
          <a:p>
            <a:pPr lvl="1"/>
            <a:r>
              <a:rPr lang="en-US" dirty="0"/>
              <a:t>Elections</a:t>
            </a:r>
          </a:p>
          <a:p>
            <a:pPr lvl="1"/>
            <a:r>
              <a:rPr lang="en-US" dirty="0"/>
              <a:t>Ohio State Highway Patrol</a:t>
            </a:r>
          </a:p>
          <a:p>
            <a:r>
              <a:rPr lang="en-US" dirty="0"/>
              <a:t>Legislative</a:t>
            </a:r>
          </a:p>
          <a:p>
            <a:r>
              <a:rPr lang="en-US" dirty="0"/>
              <a:t>County Government</a:t>
            </a:r>
          </a:p>
          <a:p>
            <a:r>
              <a:rPr lang="en-US" dirty="0"/>
              <a:t>City Government</a:t>
            </a:r>
          </a:p>
          <a:p>
            <a:r>
              <a:rPr lang="en-US" dirty="0"/>
              <a:t>Courts</a:t>
            </a:r>
          </a:p>
          <a:p>
            <a:r>
              <a:rPr lang="en-US" dirty="0"/>
              <a:t>Banking and Realty</a:t>
            </a:r>
          </a:p>
          <a:p>
            <a:pPr lvl="1"/>
            <a:endParaRPr lang="en-US" dirty="0"/>
          </a:p>
          <a:p>
            <a:pPr lvl="1"/>
            <a:endParaRPr lang="en-US" dirty="0"/>
          </a:p>
        </p:txBody>
      </p:sp>
      <p:sp>
        <p:nvSpPr>
          <p:cNvPr id="4" name="Content Placeholder 3">
            <a:extLst>
              <a:ext uri="{FF2B5EF4-FFF2-40B4-BE49-F238E27FC236}">
                <a16:creationId xmlns:a16="http://schemas.microsoft.com/office/drawing/2014/main" id="{42F622A5-EE8B-4312-BEF9-4E6A0C330ACE}"/>
              </a:ext>
            </a:extLst>
          </p:cNvPr>
          <p:cNvSpPr>
            <a:spLocks noGrp="1"/>
          </p:cNvSpPr>
          <p:nvPr>
            <p:ph sz="half" idx="2"/>
          </p:nvPr>
        </p:nvSpPr>
        <p:spPr>
          <a:xfrm>
            <a:off x="5062194" y="1981199"/>
            <a:ext cx="5834406" cy="3810001"/>
          </a:xfrm>
        </p:spPr>
        <p:txBody>
          <a:bodyPr>
            <a:normAutofit/>
          </a:bodyPr>
          <a:lstStyle/>
          <a:p>
            <a:r>
              <a:rPr lang="en-US" dirty="0"/>
              <a:t>School Boards</a:t>
            </a:r>
          </a:p>
          <a:p>
            <a:r>
              <a:rPr lang="en-US" dirty="0"/>
              <a:t>Utilities </a:t>
            </a:r>
          </a:p>
          <a:p>
            <a:r>
              <a:rPr lang="en-US" dirty="0"/>
              <a:t>Band</a:t>
            </a:r>
          </a:p>
          <a:p>
            <a:endParaRPr lang="en-US" dirty="0"/>
          </a:p>
        </p:txBody>
      </p:sp>
      <p:pic>
        <p:nvPicPr>
          <p:cNvPr id="6" name="Picture 5">
            <a:extLst>
              <a:ext uri="{FF2B5EF4-FFF2-40B4-BE49-F238E27FC236}">
                <a16:creationId xmlns:a16="http://schemas.microsoft.com/office/drawing/2014/main" id="{B10103C4-D910-4917-8CA5-F212D64D5D64}"/>
              </a:ext>
            </a:extLst>
          </p:cNvPr>
          <p:cNvPicPr>
            <a:picLocks noChangeAspect="1"/>
          </p:cNvPicPr>
          <p:nvPr/>
        </p:nvPicPr>
        <p:blipFill>
          <a:blip r:embed="rId2"/>
          <a:stretch>
            <a:fillRect/>
          </a:stretch>
        </p:blipFill>
        <p:spPr>
          <a:xfrm>
            <a:off x="8459599" y="3620549"/>
            <a:ext cx="2894201" cy="2170651"/>
          </a:xfrm>
          <a:prstGeom prst="rect">
            <a:avLst/>
          </a:prstGeom>
        </p:spPr>
      </p:pic>
      <p:pic>
        <p:nvPicPr>
          <p:cNvPr id="8" name="Picture 7">
            <a:extLst>
              <a:ext uri="{FF2B5EF4-FFF2-40B4-BE49-F238E27FC236}">
                <a16:creationId xmlns:a16="http://schemas.microsoft.com/office/drawing/2014/main" id="{15AE958E-37B2-446C-ABAD-7CAC292F6F7E}"/>
              </a:ext>
            </a:extLst>
          </p:cNvPr>
          <p:cNvPicPr>
            <a:picLocks noChangeAspect="1"/>
          </p:cNvPicPr>
          <p:nvPr/>
        </p:nvPicPr>
        <p:blipFill>
          <a:blip r:embed="rId3"/>
          <a:stretch>
            <a:fillRect/>
          </a:stretch>
        </p:blipFill>
        <p:spPr>
          <a:xfrm>
            <a:off x="4791511" y="3556057"/>
            <a:ext cx="3066177" cy="2299633"/>
          </a:xfrm>
          <a:prstGeom prst="rect">
            <a:avLst/>
          </a:prstGeom>
        </p:spPr>
      </p:pic>
      <p:pic>
        <p:nvPicPr>
          <p:cNvPr id="10" name="Picture 9">
            <a:extLst>
              <a:ext uri="{FF2B5EF4-FFF2-40B4-BE49-F238E27FC236}">
                <a16:creationId xmlns:a16="http://schemas.microsoft.com/office/drawing/2014/main" id="{9A57D392-D0A6-4B39-AE1B-E5C46B8663DE}"/>
              </a:ext>
            </a:extLst>
          </p:cNvPr>
          <p:cNvPicPr>
            <a:picLocks noChangeAspect="1"/>
          </p:cNvPicPr>
          <p:nvPr/>
        </p:nvPicPr>
        <p:blipFill>
          <a:blip r:embed="rId4"/>
          <a:stretch>
            <a:fillRect/>
          </a:stretch>
        </p:blipFill>
        <p:spPr>
          <a:xfrm>
            <a:off x="8459599" y="1391158"/>
            <a:ext cx="2024543" cy="2024543"/>
          </a:xfrm>
          <a:prstGeom prst="rect">
            <a:avLst/>
          </a:prstGeom>
        </p:spPr>
      </p:pic>
    </p:spTree>
    <p:extLst>
      <p:ext uri="{BB962C8B-B14F-4D97-AF65-F5344CB8AC3E}">
        <p14:creationId xmlns:p14="http://schemas.microsoft.com/office/powerpoint/2010/main" val="20808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27733-EF46-412C-9C30-63A8579B4A04}"/>
              </a:ext>
            </a:extLst>
          </p:cNvPr>
          <p:cNvSpPr>
            <a:spLocks noGrp="1"/>
          </p:cNvSpPr>
          <p:nvPr>
            <p:ph type="title"/>
          </p:nvPr>
        </p:nvSpPr>
        <p:spPr>
          <a:xfrm>
            <a:off x="886120" y="503853"/>
            <a:ext cx="10010480" cy="1142385"/>
          </a:xfrm>
        </p:spPr>
        <p:txBody>
          <a:bodyPr/>
          <a:lstStyle/>
          <a:p>
            <a:r>
              <a:rPr lang="en-US" dirty="0"/>
              <a:t>Scholarships</a:t>
            </a:r>
          </a:p>
        </p:txBody>
      </p:sp>
      <p:sp>
        <p:nvSpPr>
          <p:cNvPr id="3" name="Text Placeholder 2">
            <a:extLst>
              <a:ext uri="{FF2B5EF4-FFF2-40B4-BE49-F238E27FC236}">
                <a16:creationId xmlns:a16="http://schemas.microsoft.com/office/drawing/2014/main" id="{8EA42AF2-EFFA-464B-9A3E-76D51BDEC1A1}"/>
              </a:ext>
            </a:extLst>
          </p:cNvPr>
          <p:cNvSpPr>
            <a:spLocks noGrp="1"/>
          </p:cNvSpPr>
          <p:nvPr>
            <p:ph type="body" idx="1"/>
          </p:nvPr>
        </p:nvSpPr>
        <p:spPr>
          <a:xfrm>
            <a:off x="1003169" y="1753249"/>
            <a:ext cx="4572000" cy="641350"/>
          </a:xfrm>
        </p:spPr>
        <p:txBody>
          <a:bodyPr>
            <a:normAutofit/>
          </a:bodyPr>
          <a:lstStyle/>
          <a:p>
            <a:pPr algn="ctr"/>
            <a:endParaRPr lang="en-US" sz="2200" dirty="0"/>
          </a:p>
        </p:txBody>
      </p:sp>
      <p:sp>
        <p:nvSpPr>
          <p:cNvPr id="4" name="Content Placeholder 3">
            <a:extLst>
              <a:ext uri="{FF2B5EF4-FFF2-40B4-BE49-F238E27FC236}">
                <a16:creationId xmlns:a16="http://schemas.microsoft.com/office/drawing/2014/main" id="{4F7F2AC6-B8BC-4E35-A22A-AF5EF715C9CE}"/>
              </a:ext>
            </a:extLst>
          </p:cNvPr>
          <p:cNvSpPr>
            <a:spLocks noGrp="1"/>
          </p:cNvSpPr>
          <p:nvPr>
            <p:ph sz="half" idx="2"/>
          </p:nvPr>
        </p:nvSpPr>
        <p:spPr>
          <a:xfrm>
            <a:off x="1295400" y="2224727"/>
            <a:ext cx="7719204" cy="3566474"/>
          </a:xfrm>
        </p:spPr>
        <p:txBody>
          <a:bodyPr>
            <a:noAutofit/>
          </a:bodyPr>
          <a:lstStyle/>
          <a:p>
            <a:r>
              <a:rPr lang="en-US" sz="2200" dirty="0"/>
              <a:t>Government Excellence Awards (six $500.00 awards)</a:t>
            </a:r>
          </a:p>
          <a:p>
            <a:r>
              <a:rPr lang="en-US" sz="2200" dirty="0"/>
              <a:t>Samsung Scholarship (ten National finalists, $20,000.00 each)</a:t>
            </a:r>
          </a:p>
          <a:p>
            <a:r>
              <a:rPr lang="en-US" sz="2200" dirty="0"/>
              <a:t>United States Senate Youth Program ($5,000.00 scholarship)</a:t>
            </a:r>
          </a:p>
          <a:p>
            <a:r>
              <a:rPr lang="en-US" sz="2200" dirty="0"/>
              <a:t>Boys Nation</a:t>
            </a:r>
          </a:p>
          <a:p>
            <a:r>
              <a:rPr lang="en-US" sz="2200" dirty="0"/>
              <a:t>College Fair</a:t>
            </a:r>
          </a:p>
          <a:p>
            <a:endParaRPr lang="en-US" sz="2200" dirty="0"/>
          </a:p>
        </p:txBody>
      </p:sp>
      <p:sp>
        <p:nvSpPr>
          <p:cNvPr id="5" name="Text Placeholder 4">
            <a:extLst>
              <a:ext uri="{FF2B5EF4-FFF2-40B4-BE49-F238E27FC236}">
                <a16:creationId xmlns:a16="http://schemas.microsoft.com/office/drawing/2014/main" id="{041ED562-D2E7-4E84-8F74-8E2E4DDB70D2}"/>
              </a:ext>
            </a:extLst>
          </p:cNvPr>
          <p:cNvSpPr>
            <a:spLocks noGrp="1"/>
          </p:cNvSpPr>
          <p:nvPr>
            <p:ph type="body" sz="quarter" idx="3"/>
          </p:nvPr>
        </p:nvSpPr>
        <p:spPr/>
        <p:txBody>
          <a:bodyPr>
            <a:normAutofit/>
          </a:bodyPr>
          <a:lstStyle/>
          <a:p>
            <a:pPr algn="ctr"/>
            <a:endParaRPr lang="en-US" sz="2200" dirty="0"/>
          </a:p>
        </p:txBody>
      </p:sp>
      <p:pic>
        <p:nvPicPr>
          <p:cNvPr id="7" name="Content Placeholder 6">
            <a:extLst>
              <a:ext uri="{FF2B5EF4-FFF2-40B4-BE49-F238E27FC236}">
                <a16:creationId xmlns:a16="http://schemas.microsoft.com/office/drawing/2014/main" id="{11F19F94-880E-DD13-7555-1E99E3D7FEB3}"/>
              </a:ext>
            </a:extLst>
          </p:cNvPr>
          <p:cNvPicPr>
            <a:picLocks noGrp="1" noChangeAspect="1"/>
          </p:cNvPicPr>
          <p:nvPr>
            <p:ph sz="quarter" idx="4"/>
          </p:nvPr>
        </p:nvPicPr>
        <p:blipFill>
          <a:blip r:embed="rId2"/>
          <a:stretch>
            <a:fillRect/>
          </a:stretch>
        </p:blipFill>
        <p:spPr>
          <a:xfrm>
            <a:off x="7927674" y="3692060"/>
            <a:ext cx="2968925" cy="1979283"/>
          </a:xfrm>
          <a:prstGeom prst="rect">
            <a:avLst/>
          </a:prstGeom>
        </p:spPr>
      </p:pic>
    </p:spTree>
    <p:extLst>
      <p:ext uri="{BB962C8B-B14F-4D97-AF65-F5344CB8AC3E}">
        <p14:creationId xmlns:p14="http://schemas.microsoft.com/office/powerpoint/2010/main" val="222000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2FC4F-E5F0-410A-B2BA-0661B4E85697}"/>
              </a:ext>
            </a:extLst>
          </p:cNvPr>
          <p:cNvSpPr>
            <a:spLocks noGrp="1"/>
          </p:cNvSpPr>
          <p:nvPr>
            <p:ph type="title"/>
          </p:nvPr>
        </p:nvSpPr>
        <p:spPr/>
        <p:txBody>
          <a:bodyPr/>
          <a:lstStyle/>
          <a:p>
            <a:r>
              <a:rPr lang="en-US" dirty="0"/>
              <a:t>Why should my Post support Boys State?</a:t>
            </a:r>
          </a:p>
        </p:txBody>
      </p:sp>
      <p:sp>
        <p:nvSpPr>
          <p:cNvPr id="3" name="Content Placeholder 2">
            <a:extLst>
              <a:ext uri="{FF2B5EF4-FFF2-40B4-BE49-F238E27FC236}">
                <a16:creationId xmlns:a16="http://schemas.microsoft.com/office/drawing/2014/main" id="{ECB49B8B-E7ED-45ED-A0C0-F188B2F1F602}"/>
              </a:ext>
            </a:extLst>
          </p:cNvPr>
          <p:cNvSpPr>
            <a:spLocks noGrp="1"/>
          </p:cNvSpPr>
          <p:nvPr>
            <p:ph idx="1"/>
          </p:nvPr>
        </p:nvSpPr>
        <p:spPr>
          <a:xfrm>
            <a:off x="1295400" y="1734533"/>
            <a:ext cx="9601200" cy="4345756"/>
          </a:xfrm>
        </p:spPr>
        <p:txBody>
          <a:bodyPr>
            <a:normAutofit/>
          </a:bodyPr>
          <a:lstStyle/>
          <a:p>
            <a:r>
              <a:rPr lang="en-US" sz="2200" dirty="0"/>
              <a:t>Program introduces high school students to the American Legion and it’s principles and values</a:t>
            </a:r>
          </a:p>
          <a:p>
            <a:r>
              <a:rPr lang="en-US" sz="2200" dirty="0"/>
              <a:t>Promotes sense of patriotism, respect for flag and country, and respect for veterans</a:t>
            </a:r>
          </a:p>
          <a:p>
            <a:r>
              <a:rPr lang="en-US" sz="2200" dirty="0"/>
              <a:t>Increases Post involvement and visibility in the community</a:t>
            </a:r>
          </a:p>
          <a:p>
            <a:r>
              <a:rPr lang="en-US" sz="2200" dirty="0"/>
              <a:t>Boys State and Girls State are a major component of the Americanism Pillar of the American Legion</a:t>
            </a:r>
          </a:p>
          <a:p>
            <a:r>
              <a:rPr lang="en-US" sz="2200" dirty="0"/>
              <a:t>Support is an investment in the future of our nation</a:t>
            </a:r>
          </a:p>
          <a:p>
            <a:r>
              <a:rPr lang="en-US" sz="2200" dirty="0"/>
              <a:t>Attendees learn more about our form of government than 70% of the general population</a:t>
            </a:r>
          </a:p>
          <a:p>
            <a:endParaRPr lang="en-US" dirty="0"/>
          </a:p>
        </p:txBody>
      </p:sp>
    </p:spTree>
    <p:extLst>
      <p:ext uri="{BB962C8B-B14F-4D97-AF65-F5344CB8AC3E}">
        <p14:creationId xmlns:p14="http://schemas.microsoft.com/office/powerpoint/2010/main" val="23214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2FC4F-E5F0-410A-B2BA-0661B4E85697}"/>
              </a:ext>
            </a:extLst>
          </p:cNvPr>
          <p:cNvSpPr>
            <a:spLocks noGrp="1"/>
          </p:cNvSpPr>
          <p:nvPr>
            <p:ph type="title"/>
          </p:nvPr>
        </p:nvSpPr>
        <p:spPr/>
        <p:txBody>
          <a:bodyPr/>
          <a:lstStyle/>
          <a:p>
            <a:r>
              <a:rPr lang="en-US" dirty="0"/>
              <a:t>How can my Post and/or I support BBS?</a:t>
            </a:r>
          </a:p>
        </p:txBody>
      </p:sp>
      <p:sp>
        <p:nvSpPr>
          <p:cNvPr id="3" name="Content Placeholder 2">
            <a:extLst>
              <a:ext uri="{FF2B5EF4-FFF2-40B4-BE49-F238E27FC236}">
                <a16:creationId xmlns:a16="http://schemas.microsoft.com/office/drawing/2014/main" id="{ECB49B8B-E7ED-45ED-A0C0-F188B2F1F602}"/>
              </a:ext>
            </a:extLst>
          </p:cNvPr>
          <p:cNvSpPr>
            <a:spLocks noGrp="1"/>
          </p:cNvSpPr>
          <p:nvPr>
            <p:ph idx="1"/>
          </p:nvPr>
        </p:nvSpPr>
        <p:spPr>
          <a:xfrm>
            <a:off x="1295400" y="1734533"/>
            <a:ext cx="9601200" cy="4056668"/>
          </a:xfrm>
        </p:spPr>
        <p:txBody>
          <a:bodyPr>
            <a:normAutofit fontScale="92500"/>
          </a:bodyPr>
          <a:lstStyle/>
          <a:p>
            <a:r>
              <a:rPr lang="en-US" sz="2400" dirty="0"/>
              <a:t>Get involved with your local schools to identify and send students to the program, if your post is not already doing so</a:t>
            </a:r>
          </a:p>
          <a:p>
            <a:r>
              <a:rPr lang="en-US" sz="2400" dirty="0"/>
              <a:t>Partner with local service clubs to raise the funds to send students if you don’t have enough money to sponsor a student</a:t>
            </a:r>
          </a:p>
          <a:p>
            <a:r>
              <a:rPr lang="en-US" sz="2400" dirty="0"/>
              <a:t>Make a direct donation to the program through Department of Ohio if you can’t send students</a:t>
            </a:r>
          </a:p>
          <a:p>
            <a:r>
              <a:rPr lang="en-US" sz="2400" dirty="0"/>
              <a:t>Partner with other Posts in your area to send students or raise funds</a:t>
            </a:r>
          </a:p>
          <a:p>
            <a:r>
              <a:rPr lang="en-US" sz="2400" dirty="0"/>
              <a:t>Volunteer to serve on the staff of Buckeye Boys State (we’ll teach you what you need to know if you don’t have a government background)</a:t>
            </a:r>
          </a:p>
          <a:p>
            <a:endParaRPr lang="en-US" dirty="0"/>
          </a:p>
        </p:txBody>
      </p:sp>
    </p:spTree>
    <p:extLst>
      <p:ext uri="{BB962C8B-B14F-4D97-AF65-F5344CB8AC3E}">
        <p14:creationId xmlns:p14="http://schemas.microsoft.com/office/powerpoint/2010/main" val="23214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923BA-585A-4EAC-BC62-93AB338B9E77}"/>
              </a:ext>
            </a:extLst>
          </p:cNvPr>
          <p:cNvSpPr>
            <a:spLocks noGrp="1"/>
          </p:cNvSpPr>
          <p:nvPr>
            <p:ph type="title"/>
          </p:nvPr>
        </p:nvSpPr>
        <p:spPr/>
        <p:txBody>
          <a:bodyPr/>
          <a:lstStyle/>
          <a:p>
            <a:r>
              <a:rPr lang="en-US" dirty="0"/>
              <a:t>Important Information</a:t>
            </a:r>
          </a:p>
        </p:txBody>
      </p:sp>
      <p:sp>
        <p:nvSpPr>
          <p:cNvPr id="3" name="Content Placeholder 2">
            <a:extLst>
              <a:ext uri="{FF2B5EF4-FFF2-40B4-BE49-F238E27FC236}">
                <a16:creationId xmlns:a16="http://schemas.microsoft.com/office/drawing/2014/main" id="{719BAE79-1EA2-4BFD-96F2-C95C13E47FB9}"/>
              </a:ext>
            </a:extLst>
          </p:cNvPr>
          <p:cNvSpPr>
            <a:spLocks noGrp="1"/>
          </p:cNvSpPr>
          <p:nvPr>
            <p:ph idx="1"/>
          </p:nvPr>
        </p:nvSpPr>
        <p:spPr/>
        <p:txBody>
          <a:bodyPr/>
          <a:lstStyle/>
          <a:p>
            <a:r>
              <a:rPr lang="en-US" dirty="0"/>
              <a:t>Buckeye Boys State will be held at Miami University June 9</a:t>
            </a:r>
            <a:r>
              <a:rPr lang="en-US" baseline="30000" dirty="0"/>
              <a:t>th</a:t>
            </a:r>
            <a:r>
              <a:rPr lang="en-US" dirty="0"/>
              <a:t> – June 16</a:t>
            </a:r>
            <a:r>
              <a:rPr lang="en-US" baseline="30000" dirty="0"/>
              <a:t>th</a:t>
            </a:r>
            <a:r>
              <a:rPr lang="en-US" dirty="0"/>
              <a:t> 2024 </a:t>
            </a:r>
          </a:p>
          <a:p>
            <a:r>
              <a:rPr lang="en-US" dirty="0"/>
              <a:t>Enrollment fee is $300.00 per delegate</a:t>
            </a:r>
          </a:p>
          <a:p>
            <a:r>
              <a:rPr lang="en-US" dirty="0"/>
              <a:t>Website- </a:t>
            </a:r>
            <a:r>
              <a:rPr lang="en-US" dirty="0">
                <a:hlinkClick r:id="rId2"/>
              </a:rPr>
              <a:t>www.ohiobuckeyeboysstate.com</a:t>
            </a:r>
            <a:endParaRPr lang="en-US" dirty="0"/>
          </a:p>
          <a:p>
            <a:r>
              <a:rPr lang="en-US" dirty="0"/>
              <a:t>Facebook- </a:t>
            </a:r>
            <a:r>
              <a:rPr lang="en-US" dirty="0">
                <a:hlinkClick r:id="rId3"/>
              </a:rPr>
              <a:t>www.facebook.com/BuckeyeBoysState</a:t>
            </a:r>
            <a:endParaRPr lang="en-US" dirty="0"/>
          </a:p>
          <a:p>
            <a:r>
              <a:rPr lang="en-US" dirty="0"/>
              <a:t>Instagram- </a:t>
            </a:r>
            <a:r>
              <a:rPr lang="en-US" dirty="0">
                <a:hlinkClick r:id="rId4"/>
              </a:rPr>
              <a:t>www.Instagram.com/ohiobbs</a:t>
            </a:r>
            <a:endParaRPr lang="en-US" dirty="0"/>
          </a:p>
          <a:p>
            <a:pPr marL="0" indent="0">
              <a:buNone/>
            </a:pPr>
            <a:endParaRPr lang="en-US" dirty="0"/>
          </a:p>
          <a:p>
            <a:endParaRPr lang="en-US" baseline="30000" dirty="0"/>
          </a:p>
        </p:txBody>
      </p:sp>
      <p:pic>
        <p:nvPicPr>
          <p:cNvPr id="5" name="Picture 4">
            <a:extLst>
              <a:ext uri="{FF2B5EF4-FFF2-40B4-BE49-F238E27FC236}">
                <a16:creationId xmlns:a16="http://schemas.microsoft.com/office/drawing/2014/main" id="{8C5113FA-DDBC-457E-B715-0A3BD5768E59}"/>
              </a:ext>
            </a:extLst>
          </p:cNvPr>
          <p:cNvPicPr>
            <a:picLocks noChangeAspect="1"/>
          </p:cNvPicPr>
          <p:nvPr/>
        </p:nvPicPr>
        <p:blipFill>
          <a:blip r:embed="rId5"/>
          <a:stretch>
            <a:fillRect/>
          </a:stretch>
        </p:blipFill>
        <p:spPr>
          <a:xfrm>
            <a:off x="7575259" y="3465268"/>
            <a:ext cx="3924300" cy="2616200"/>
          </a:xfrm>
          <a:prstGeom prst="rect">
            <a:avLst/>
          </a:prstGeom>
        </p:spPr>
      </p:pic>
    </p:spTree>
    <p:extLst>
      <p:ext uri="{BB962C8B-B14F-4D97-AF65-F5344CB8AC3E}">
        <p14:creationId xmlns:p14="http://schemas.microsoft.com/office/powerpoint/2010/main" val="323158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Diamond Grid 16x9">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amond grid presentation (widescreen).potx" id="{B2221865-AD13-4DF0-B68E-BF08E8CC5659}" vid="{BAA0C488-98B6-4F47-8E1C-5C7CD9605F73}"/>
    </a:ext>
  </a:extLst>
</a:theme>
</file>

<file path=ppt/theme/theme2.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CB1E2DEBADCE4AA53DBD050FE83395" ma:contentTypeVersion="10" ma:contentTypeDescription="Create a new document." ma:contentTypeScope="" ma:versionID="0f3ac3711d892a5a627c58f65bb52132">
  <xsd:schema xmlns:xsd="http://www.w3.org/2001/XMLSchema" xmlns:xs="http://www.w3.org/2001/XMLSchema" xmlns:p="http://schemas.microsoft.com/office/2006/metadata/properties" xmlns:ns2="a13fe5b5-3e2b-4c1c-812e-996efa015a80" targetNamespace="http://schemas.microsoft.com/office/2006/metadata/properties" ma:root="true" ma:fieldsID="b41e10f3218f77532b933f3ad47222a8" ns2:_="">
    <xsd:import namespace="a13fe5b5-3e2b-4c1c-812e-996efa015a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fe5b5-3e2b-4c1c-812e-996efa015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FAC62E-6750-4D0E-832F-519131103EFF}"/>
</file>

<file path=customXml/itemProps2.xml><?xml version="1.0" encoding="utf-8"?>
<ds:datastoreItem xmlns:ds="http://schemas.openxmlformats.org/officeDocument/2006/customXml" ds:itemID="{EE84AFD6-C34D-48BC-92F4-8C9E395DE6BE}"/>
</file>

<file path=customXml/itemProps3.xml><?xml version="1.0" encoding="utf-8"?>
<ds:datastoreItem xmlns:ds="http://schemas.openxmlformats.org/officeDocument/2006/customXml" ds:itemID="{F2575030-EC14-445C-974C-AA816175BAF2}"/>
</file>

<file path=docProps/app.xml><?xml version="1.0" encoding="utf-8"?>
<Properties xmlns="http://schemas.openxmlformats.org/officeDocument/2006/extended-properties" xmlns:vt="http://schemas.openxmlformats.org/officeDocument/2006/docPropsVTypes">
  <Template/>
  <TotalTime>3821</TotalTime>
  <Words>1816</Words>
  <Application>Microsoft Office PowerPoint</Application>
  <PresentationFormat>Widescreen</PresentationFormat>
  <Paragraphs>119</Paragraphs>
  <Slides>20</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Cardo</vt:lpstr>
      <vt:lpstr>Diamond Grid 16x9</vt:lpstr>
      <vt:lpstr>American Legion Department of Ohio  Americanism </vt:lpstr>
      <vt:lpstr>Buckeye Boys State Mission Statement</vt:lpstr>
      <vt:lpstr>Program Overview</vt:lpstr>
      <vt:lpstr>Buckeye Boys State is not a Camp! </vt:lpstr>
      <vt:lpstr>Organizational Sections</vt:lpstr>
      <vt:lpstr>Scholarships</vt:lpstr>
      <vt:lpstr>Why should my Post support Boys State?</vt:lpstr>
      <vt:lpstr>How can my Post and/or I support BBS?</vt:lpstr>
      <vt:lpstr>Important Information</vt:lpstr>
      <vt:lpstr>Oratorical</vt:lpstr>
      <vt:lpstr>The Prepared Oration (8-10 Minutes)</vt:lpstr>
      <vt:lpstr>The Assigned Topic (3-5 Minutes)</vt:lpstr>
      <vt:lpstr>Important Dates</vt:lpstr>
      <vt:lpstr>Americanism &amp; Government</vt:lpstr>
      <vt:lpstr>What’s on the test?</vt:lpstr>
      <vt:lpstr>Selections</vt:lpstr>
      <vt:lpstr>Americanism &amp; Government Test Winners</vt:lpstr>
      <vt:lpstr>Scouting</vt:lpstr>
      <vt:lpstr>United States Flag Etiquette</vt:lpstr>
      <vt:lpstr>Red, White and Blue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Timothy Hollo</dc:creator>
  <cp:lastModifiedBy>Christie White</cp:lastModifiedBy>
  <cp:revision>324</cp:revision>
  <dcterms:created xsi:type="dcterms:W3CDTF">2019-01-11T15:00:54Z</dcterms:created>
  <dcterms:modified xsi:type="dcterms:W3CDTF">2023-11-29T19:41:14Z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0x010100EACB1E2DEBADCE4AA53DBD050FE83395</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