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5" r:id="rId5"/>
    <p:sldId id="259" r:id="rId6"/>
    <p:sldId id="264" r:id="rId7"/>
    <p:sldId id="265" r:id="rId8"/>
    <p:sldId id="271" r:id="rId9"/>
    <p:sldId id="266" r:id="rId10"/>
    <p:sldId id="267" r:id="rId11"/>
    <p:sldId id="268"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ochio, William, VBACLE" userId="2ef655ee-4d46-4cb7-b5d9-8a97e03de3a2" providerId="ADAL" clId="{03B8F905-6D00-448C-89BC-33DD80F3DD96}"/>
    <pc:docChg chg="modSld">
      <pc:chgData name="Genochio, William, VBACLE" userId="2ef655ee-4d46-4cb7-b5d9-8a97e03de3a2" providerId="ADAL" clId="{03B8F905-6D00-448C-89BC-33DD80F3DD96}" dt="2025-07-31T14:49:51.620" v="80" actId="20577"/>
      <pc:docMkLst>
        <pc:docMk/>
      </pc:docMkLst>
      <pc:sldChg chg="addSp modSp mod">
        <pc:chgData name="Genochio, William, VBACLE" userId="2ef655ee-4d46-4cb7-b5d9-8a97e03de3a2" providerId="ADAL" clId="{03B8F905-6D00-448C-89BC-33DD80F3DD96}" dt="2025-07-31T14:49:51.620" v="80" actId="20577"/>
        <pc:sldMkLst>
          <pc:docMk/>
          <pc:sldMk cId="2817681979" sldId="256"/>
        </pc:sldMkLst>
        <pc:spChg chg="add mod">
          <ac:chgData name="Genochio, William, VBACLE" userId="2ef655ee-4d46-4cb7-b5d9-8a97e03de3a2" providerId="ADAL" clId="{03B8F905-6D00-448C-89BC-33DD80F3DD96}" dt="2025-07-31T14:49:51.620" v="80" actId="20577"/>
          <ac:spMkLst>
            <pc:docMk/>
            <pc:sldMk cId="2817681979" sldId="256"/>
            <ac:spMk id="3" creationId="{CA0FB91C-0FC4-FEFE-96FB-665A1DD1DB6B}"/>
          </ac:spMkLst>
        </pc:spChg>
      </pc:sldChg>
    </pc:docChg>
  </pc:docChgLst>
  <pc:docChgLst>
    <pc:chgData name="Genochio, William, VBACLE" userId="2ef655ee-4d46-4cb7-b5d9-8a97e03de3a2" providerId="ADAL" clId="{8A247117-03D3-41AD-9AE8-F61C4DEC7E64}"/>
    <pc:docChg chg="undo custSel addSld delSld modSld">
      <pc:chgData name="Genochio, William, VBACLE" userId="2ef655ee-4d46-4cb7-b5d9-8a97e03de3a2" providerId="ADAL" clId="{8A247117-03D3-41AD-9AE8-F61C4DEC7E64}" dt="2025-07-15T14:34:17.902" v="1332" actId="26606"/>
      <pc:docMkLst>
        <pc:docMk/>
      </pc:docMkLst>
      <pc:sldChg chg="addSp delSp modSp mod">
        <pc:chgData name="Genochio, William, VBACLE" userId="2ef655ee-4d46-4cb7-b5d9-8a97e03de3a2" providerId="ADAL" clId="{8A247117-03D3-41AD-9AE8-F61C4DEC7E64}" dt="2025-07-15T13:51:55.417" v="2" actId="26606"/>
        <pc:sldMkLst>
          <pc:docMk/>
          <pc:sldMk cId="2817681979" sldId="256"/>
        </pc:sldMkLst>
        <pc:spChg chg="mod">
          <ac:chgData name="Genochio, William, VBACLE" userId="2ef655ee-4d46-4cb7-b5d9-8a97e03de3a2" providerId="ADAL" clId="{8A247117-03D3-41AD-9AE8-F61C4DEC7E64}" dt="2025-07-15T13:51:55.417" v="2" actId="26606"/>
          <ac:spMkLst>
            <pc:docMk/>
            <pc:sldMk cId="2817681979" sldId="256"/>
            <ac:spMk id="2" creationId="{A8268DCE-9EB1-EF2B-0065-992C8BFA8C0C}"/>
          </ac:spMkLst>
        </pc:spChg>
        <pc:spChg chg="add">
          <ac:chgData name="Genochio, William, VBACLE" userId="2ef655ee-4d46-4cb7-b5d9-8a97e03de3a2" providerId="ADAL" clId="{8A247117-03D3-41AD-9AE8-F61C4DEC7E64}" dt="2025-07-15T13:51:55.417" v="2" actId="26606"/>
          <ac:spMkLst>
            <pc:docMk/>
            <pc:sldMk cId="2817681979" sldId="256"/>
            <ac:spMk id="45" creationId="{D12DDE76-C203-4047-9998-63900085B5E8}"/>
          </ac:spMkLst>
        </pc:spChg>
        <pc:picChg chg="mod">
          <ac:chgData name="Genochio, William, VBACLE" userId="2ef655ee-4d46-4cb7-b5d9-8a97e03de3a2" providerId="ADAL" clId="{8A247117-03D3-41AD-9AE8-F61C4DEC7E64}" dt="2025-07-15T13:51:55.417" v="2" actId="26606"/>
          <ac:picMkLst>
            <pc:docMk/>
            <pc:sldMk cId="2817681979" sldId="256"/>
            <ac:picMk id="5" creationId="{94E8B5D0-5968-D12E-EC69-BCAF85939C3D}"/>
          </ac:picMkLst>
        </pc:picChg>
      </pc:sldChg>
      <pc:sldChg chg="addSp delSp modSp mod setBg setClrOvrMap">
        <pc:chgData name="Genochio, William, VBACLE" userId="2ef655ee-4d46-4cb7-b5d9-8a97e03de3a2" providerId="ADAL" clId="{8A247117-03D3-41AD-9AE8-F61C4DEC7E64}" dt="2025-07-15T13:52:12.072" v="5" actId="26606"/>
        <pc:sldMkLst>
          <pc:docMk/>
          <pc:sldMk cId="1442277983" sldId="257"/>
        </pc:sldMkLst>
        <pc:graphicFrameChg chg="mod modGraphic">
          <ac:chgData name="Genochio, William, VBACLE" userId="2ef655ee-4d46-4cb7-b5d9-8a97e03de3a2" providerId="ADAL" clId="{8A247117-03D3-41AD-9AE8-F61C4DEC7E64}" dt="2025-07-15T13:52:12.072" v="5" actId="26606"/>
          <ac:graphicFrameMkLst>
            <pc:docMk/>
            <pc:sldMk cId="1442277983" sldId="257"/>
            <ac:graphicFrameMk id="5" creationId="{444B32F3-EA4C-FCFA-4E8D-DED286E0115F}"/>
          </ac:graphicFrameMkLst>
        </pc:graphicFrameChg>
        <pc:picChg chg="mod">
          <ac:chgData name="Genochio, William, VBACLE" userId="2ef655ee-4d46-4cb7-b5d9-8a97e03de3a2" providerId="ADAL" clId="{8A247117-03D3-41AD-9AE8-F61C4DEC7E64}" dt="2025-07-15T13:52:12.072" v="5" actId="26606"/>
          <ac:picMkLst>
            <pc:docMk/>
            <pc:sldMk cId="1442277983" sldId="257"/>
            <ac:picMk id="20" creationId="{BA219D11-C8A4-FD9A-2850-DC88A2D66F22}"/>
          </ac:picMkLst>
        </pc:picChg>
      </pc:sldChg>
      <pc:sldChg chg="addSp delSp modSp mod">
        <pc:chgData name="Genochio, William, VBACLE" userId="2ef655ee-4d46-4cb7-b5d9-8a97e03de3a2" providerId="ADAL" clId="{8A247117-03D3-41AD-9AE8-F61C4DEC7E64}" dt="2025-07-15T14:24:01.968" v="827" actId="20577"/>
        <pc:sldMkLst>
          <pc:docMk/>
          <pc:sldMk cId="1056755790" sldId="258"/>
        </pc:sldMkLst>
        <pc:spChg chg="mod">
          <ac:chgData name="Genochio, William, VBACLE" userId="2ef655ee-4d46-4cb7-b5d9-8a97e03de3a2" providerId="ADAL" clId="{8A247117-03D3-41AD-9AE8-F61C4DEC7E64}" dt="2025-07-15T13:53:16.494" v="73" actId="20577"/>
          <ac:spMkLst>
            <pc:docMk/>
            <pc:sldMk cId="1056755790" sldId="258"/>
            <ac:spMk id="2" creationId="{0B5307E4-F68B-B2FF-36D1-88273D1E23B0}"/>
          </ac:spMkLst>
        </pc:spChg>
        <pc:spChg chg="mod">
          <ac:chgData name="Genochio, William, VBACLE" userId="2ef655ee-4d46-4cb7-b5d9-8a97e03de3a2" providerId="ADAL" clId="{8A247117-03D3-41AD-9AE8-F61C4DEC7E64}" dt="2025-07-15T13:54:54.337" v="344" actId="20577"/>
          <ac:spMkLst>
            <pc:docMk/>
            <pc:sldMk cId="1056755790" sldId="258"/>
            <ac:spMk id="3" creationId="{66C1B9E0-6E41-B048-3A2C-5F27B21FB99A}"/>
          </ac:spMkLst>
        </pc:spChg>
        <pc:graphicFrameChg chg="add mod modGraphic">
          <ac:chgData name="Genochio, William, VBACLE" userId="2ef655ee-4d46-4cb7-b5d9-8a97e03de3a2" providerId="ADAL" clId="{8A247117-03D3-41AD-9AE8-F61C4DEC7E64}" dt="2025-07-15T14:24:01.968" v="827" actId="20577"/>
          <ac:graphicFrameMkLst>
            <pc:docMk/>
            <pc:sldMk cId="1056755790" sldId="258"/>
            <ac:graphicFrameMk id="5" creationId="{756D9C8C-E2C1-2915-6723-7C91F78A5375}"/>
          </ac:graphicFrameMkLst>
        </pc:graphicFrameChg>
      </pc:sldChg>
      <pc:sldChg chg="del">
        <pc:chgData name="Genochio, William, VBACLE" userId="2ef655ee-4d46-4cb7-b5d9-8a97e03de3a2" providerId="ADAL" clId="{8A247117-03D3-41AD-9AE8-F61C4DEC7E64}" dt="2025-07-15T14:30:48.472" v="1314" actId="47"/>
        <pc:sldMkLst>
          <pc:docMk/>
          <pc:sldMk cId="499427648" sldId="260"/>
        </pc:sldMkLst>
      </pc:sldChg>
      <pc:sldChg chg="del">
        <pc:chgData name="Genochio, William, VBACLE" userId="2ef655ee-4d46-4cb7-b5d9-8a97e03de3a2" providerId="ADAL" clId="{8A247117-03D3-41AD-9AE8-F61C4DEC7E64}" dt="2025-07-15T14:30:50.921" v="1315" actId="47"/>
        <pc:sldMkLst>
          <pc:docMk/>
          <pc:sldMk cId="1895228446" sldId="261"/>
        </pc:sldMkLst>
      </pc:sldChg>
      <pc:sldChg chg="del">
        <pc:chgData name="Genochio, William, VBACLE" userId="2ef655ee-4d46-4cb7-b5d9-8a97e03de3a2" providerId="ADAL" clId="{8A247117-03D3-41AD-9AE8-F61C4DEC7E64}" dt="2025-07-15T14:30:53.074" v="1316" actId="47"/>
        <pc:sldMkLst>
          <pc:docMk/>
          <pc:sldMk cId="2262113291" sldId="262"/>
        </pc:sldMkLst>
      </pc:sldChg>
      <pc:sldChg chg="del">
        <pc:chgData name="Genochio, William, VBACLE" userId="2ef655ee-4d46-4cb7-b5d9-8a97e03de3a2" providerId="ADAL" clId="{8A247117-03D3-41AD-9AE8-F61C4DEC7E64}" dt="2025-07-15T14:30:54.551" v="1317" actId="47"/>
        <pc:sldMkLst>
          <pc:docMk/>
          <pc:sldMk cId="2097864926" sldId="263"/>
        </pc:sldMkLst>
      </pc:sldChg>
      <pc:sldChg chg="addSp delSp modSp mod setClrOvrMap">
        <pc:chgData name="Genochio, William, VBACLE" userId="2ef655ee-4d46-4cb7-b5d9-8a97e03de3a2" providerId="ADAL" clId="{8A247117-03D3-41AD-9AE8-F61C4DEC7E64}" dt="2025-07-15T14:31:19.918" v="1320" actId="26606"/>
        <pc:sldMkLst>
          <pc:docMk/>
          <pc:sldMk cId="654579571" sldId="264"/>
        </pc:sldMkLst>
        <pc:spChg chg="mod">
          <ac:chgData name="Genochio, William, VBACLE" userId="2ef655ee-4d46-4cb7-b5d9-8a97e03de3a2" providerId="ADAL" clId="{8A247117-03D3-41AD-9AE8-F61C4DEC7E64}" dt="2025-07-15T14:31:19.918" v="1320" actId="26606"/>
          <ac:spMkLst>
            <pc:docMk/>
            <pc:sldMk cId="654579571" sldId="264"/>
            <ac:spMk id="2" creationId="{2E9FBAB6-DB77-405F-BD03-585832165C4E}"/>
          </ac:spMkLst>
        </pc:spChg>
        <pc:spChg chg="add">
          <ac:chgData name="Genochio, William, VBACLE" userId="2ef655ee-4d46-4cb7-b5d9-8a97e03de3a2" providerId="ADAL" clId="{8A247117-03D3-41AD-9AE8-F61C4DEC7E64}" dt="2025-07-15T14:31:19.918" v="1320" actId="26606"/>
          <ac:spMkLst>
            <pc:docMk/>
            <pc:sldMk cId="654579571" sldId="264"/>
            <ac:spMk id="27" creationId="{9228552E-C8B1-4A80-8448-0787CE0FC704}"/>
          </ac:spMkLst>
        </pc:spChg>
      </pc:sldChg>
      <pc:sldChg chg="addSp delSp modSp mod setBg">
        <pc:chgData name="Genochio, William, VBACLE" userId="2ef655ee-4d46-4cb7-b5d9-8a97e03de3a2" providerId="ADAL" clId="{8A247117-03D3-41AD-9AE8-F61C4DEC7E64}" dt="2025-07-15T14:33:56.078" v="1327" actId="26606"/>
        <pc:sldMkLst>
          <pc:docMk/>
          <pc:sldMk cId="2357815934" sldId="265"/>
        </pc:sldMkLst>
        <pc:spChg chg="add">
          <ac:chgData name="Genochio, William, VBACLE" userId="2ef655ee-4d46-4cb7-b5d9-8a97e03de3a2" providerId="ADAL" clId="{8A247117-03D3-41AD-9AE8-F61C4DEC7E64}" dt="2025-07-15T14:33:56.078" v="1327" actId="26606"/>
          <ac:spMkLst>
            <pc:docMk/>
            <pc:sldMk cId="2357815934" sldId="265"/>
            <ac:spMk id="28" creationId="{2F99531B-1681-4D6E-BECB-18325B33A618}"/>
          </ac:spMkLst>
        </pc:spChg>
        <pc:spChg chg="add">
          <ac:chgData name="Genochio, William, VBACLE" userId="2ef655ee-4d46-4cb7-b5d9-8a97e03de3a2" providerId="ADAL" clId="{8A247117-03D3-41AD-9AE8-F61C4DEC7E64}" dt="2025-07-15T14:33:56.078" v="1327" actId="26606"/>
          <ac:spMkLst>
            <pc:docMk/>
            <pc:sldMk cId="2357815934" sldId="265"/>
            <ac:spMk id="30" creationId="{20344094-430A-400B-804B-910E696A1A90}"/>
          </ac:spMkLst>
        </pc:spChg>
        <pc:spChg chg="add">
          <ac:chgData name="Genochio, William, VBACLE" userId="2ef655ee-4d46-4cb7-b5d9-8a97e03de3a2" providerId="ADAL" clId="{8A247117-03D3-41AD-9AE8-F61C4DEC7E64}" dt="2025-07-15T14:33:56.078" v="1327" actId="26606"/>
          <ac:spMkLst>
            <pc:docMk/>
            <pc:sldMk cId="2357815934" sldId="265"/>
            <ac:spMk id="32" creationId="{453C67DF-7782-4E57-AB9B-F1B4811AD8FE}"/>
          </ac:spMkLst>
        </pc:spChg>
      </pc:sldChg>
      <pc:sldChg chg="addSp delSp modSp mod setClrOvrMap">
        <pc:chgData name="Genochio, William, VBACLE" userId="2ef655ee-4d46-4cb7-b5d9-8a97e03de3a2" providerId="ADAL" clId="{8A247117-03D3-41AD-9AE8-F61C4DEC7E64}" dt="2025-07-15T14:34:17.902" v="1332" actId="26606"/>
        <pc:sldMkLst>
          <pc:docMk/>
          <pc:sldMk cId="2488160952" sldId="266"/>
        </pc:sldMkLst>
        <pc:spChg chg="mod">
          <ac:chgData name="Genochio, William, VBACLE" userId="2ef655ee-4d46-4cb7-b5d9-8a97e03de3a2" providerId="ADAL" clId="{8A247117-03D3-41AD-9AE8-F61C4DEC7E64}" dt="2025-07-15T14:34:17.902" v="1332" actId="26606"/>
          <ac:spMkLst>
            <pc:docMk/>
            <pc:sldMk cId="2488160952" sldId="266"/>
            <ac:spMk id="2" creationId="{7A397687-0F01-AD27-B597-D1B743CCEA48}"/>
          </ac:spMkLst>
        </pc:spChg>
        <pc:spChg chg="add">
          <ac:chgData name="Genochio, William, VBACLE" userId="2ef655ee-4d46-4cb7-b5d9-8a97e03de3a2" providerId="ADAL" clId="{8A247117-03D3-41AD-9AE8-F61C4DEC7E64}" dt="2025-07-15T14:34:17.902" v="1332" actId="26606"/>
          <ac:spMkLst>
            <pc:docMk/>
            <pc:sldMk cId="2488160952" sldId="266"/>
            <ac:spMk id="25" creationId="{A2679492-7988-4050-9056-542444452411}"/>
          </ac:spMkLst>
        </pc:spChg>
        <pc:spChg chg="add">
          <ac:chgData name="Genochio, William, VBACLE" userId="2ef655ee-4d46-4cb7-b5d9-8a97e03de3a2" providerId="ADAL" clId="{8A247117-03D3-41AD-9AE8-F61C4DEC7E64}" dt="2025-07-15T14:34:17.902" v="1332" actId="26606"/>
          <ac:spMkLst>
            <pc:docMk/>
            <pc:sldMk cId="2488160952" sldId="266"/>
            <ac:spMk id="33" creationId="{B091B163-7D61-4891-ABCF-5C13D9C418D0}"/>
          </ac:spMkLst>
        </pc:spChg>
        <pc:spChg chg="add">
          <ac:chgData name="Genochio, William, VBACLE" userId="2ef655ee-4d46-4cb7-b5d9-8a97e03de3a2" providerId="ADAL" clId="{8A247117-03D3-41AD-9AE8-F61C4DEC7E64}" dt="2025-07-15T14:34:17.902" v="1332" actId="26606"/>
          <ac:spMkLst>
            <pc:docMk/>
            <pc:sldMk cId="2488160952" sldId="266"/>
            <ac:spMk id="36" creationId="{1BC79F33-CB8D-1403-F22B-2502AE6C89C6}"/>
          </ac:spMkLst>
        </pc:spChg>
      </pc:sldChg>
      <pc:sldChg chg="modSp mod">
        <pc:chgData name="Genochio, William, VBACLE" userId="2ef655ee-4d46-4cb7-b5d9-8a97e03de3a2" providerId="ADAL" clId="{8A247117-03D3-41AD-9AE8-F61C4DEC7E64}" dt="2025-07-15T14:33:41.164" v="1326" actId="33524"/>
        <pc:sldMkLst>
          <pc:docMk/>
          <pc:sldMk cId="51749311" sldId="267"/>
        </pc:sldMkLst>
        <pc:spChg chg="mod">
          <ac:chgData name="Genochio, William, VBACLE" userId="2ef655ee-4d46-4cb7-b5d9-8a97e03de3a2" providerId="ADAL" clId="{8A247117-03D3-41AD-9AE8-F61C4DEC7E64}" dt="2025-07-15T14:33:41.164" v="1326" actId="33524"/>
          <ac:spMkLst>
            <pc:docMk/>
            <pc:sldMk cId="51749311" sldId="267"/>
            <ac:spMk id="3" creationId="{67B3B57D-883E-8ABB-B68C-300036D28658}"/>
          </ac:spMkLst>
        </pc:spChg>
      </pc:sldChg>
      <pc:sldChg chg="modSp mod">
        <pc:chgData name="Genochio, William, VBACLE" userId="2ef655ee-4d46-4cb7-b5d9-8a97e03de3a2" providerId="ADAL" clId="{8A247117-03D3-41AD-9AE8-F61C4DEC7E64}" dt="2025-07-15T14:33:16.223" v="1323" actId="27636"/>
        <pc:sldMkLst>
          <pc:docMk/>
          <pc:sldMk cId="901972329" sldId="271"/>
        </pc:sldMkLst>
        <pc:spChg chg="mod">
          <ac:chgData name="Genochio, William, VBACLE" userId="2ef655ee-4d46-4cb7-b5d9-8a97e03de3a2" providerId="ADAL" clId="{8A247117-03D3-41AD-9AE8-F61C4DEC7E64}" dt="2025-07-15T14:33:16.223" v="1323" actId="27636"/>
          <ac:spMkLst>
            <pc:docMk/>
            <pc:sldMk cId="901972329" sldId="271"/>
            <ac:spMk id="3" creationId="{8F3AA5FC-D92A-67C4-0DE4-D74D610D391A}"/>
          </ac:spMkLst>
        </pc:spChg>
      </pc:sldChg>
      <pc:sldChg chg="del">
        <pc:chgData name="Genochio, William, VBACLE" userId="2ef655ee-4d46-4cb7-b5d9-8a97e03de3a2" providerId="ADAL" clId="{8A247117-03D3-41AD-9AE8-F61C4DEC7E64}" dt="2025-07-15T14:33:26.754" v="1324" actId="47"/>
        <pc:sldMkLst>
          <pc:docMk/>
          <pc:sldMk cId="272346905" sldId="272"/>
        </pc:sldMkLst>
      </pc:sldChg>
      <pc:sldChg chg="del">
        <pc:chgData name="Genochio, William, VBACLE" userId="2ef655ee-4d46-4cb7-b5d9-8a97e03de3a2" providerId="ADAL" clId="{8A247117-03D3-41AD-9AE8-F61C4DEC7E64}" dt="2025-07-15T14:33:29.941" v="1325" actId="47"/>
        <pc:sldMkLst>
          <pc:docMk/>
          <pc:sldMk cId="2479654455" sldId="273"/>
        </pc:sldMkLst>
      </pc:sldChg>
      <pc:sldChg chg="modSp new del mod">
        <pc:chgData name="Genochio, William, VBACLE" userId="2ef655ee-4d46-4cb7-b5d9-8a97e03de3a2" providerId="ADAL" clId="{8A247117-03D3-41AD-9AE8-F61C4DEC7E64}" dt="2025-07-15T14:24:39.060" v="838" actId="47"/>
        <pc:sldMkLst>
          <pc:docMk/>
          <pc:sldMk cId="605252292" sldId="274"/>
        </pc:sldMkLst>
      </pc:sldChg>
      <pc:sldChg chg="new del">
        <pc:chgData name="Genochio, William, VBACLE" userId="2ef655ee-4d46-4cb7-b5d9-8a97e03de3a2" providerId="ADAL" clId="{8A247117-03D3-41AD-9AE8-F61C4DEC7E64}" dt="2025-07-15T14:30:28.441" v="1313" actId="47"/>
        <pc:sldMkLst>
          <pc:docMk/>
          <pc:sldMk cId="3762910059" sldId="274"/>
        </pc:sldMkLst>
      </pc:sldChg>
      <pc:sldChg chg="modSp add mod">
        <pc:chgData name="Genochio, William, VBACLE" userId="2ef655ee-4d46-4cb7-b5d9-8a97e03de3a2" providerId="ADAL" clId="{8A247117-03D3-41AD-9AE8-F61C4DEC7E64}" dt="2025-07-15T14:29:32.945" v="1312" actId="20577"/>
        <pc:sldMkLst>
          <pc:docMk/>
          <pc:sldMk cId="246643945" sldId="275"/>
        </pc:sldMkLst>
        <pc:spChg chg="mod">
          <ac:chgData name="Genochio, William, VBACLE" userId="2ef655ee-4d46-4cb7-b5d9-8a97e03de3a2" providerId="ADAL" clId="{8A247117-03D3-41AD-9AE8-F61C4DEC7E64}" dt="2025-07-15T14:25:30.660" v="850" actId="20577"/>
          <ac:spMkLst>
            <pc:docMk/>
            <pc:sldMk cId="246643945" sldId="275"/>
            <ac:spMk id="2" creationId="{D76CF8B4-5062-3368-F78B-5314F664F015}"/>
          </ac:spMkLst>
        </pc:spChg>
        <pc:spChg chg="mod">
          <ac:chgData name="Genochio, William, VBACLE" userId="2ef655ee-4d46-4cb7-b5d9-8a97e03de3a2" providerId="ADAL" clId="{8A247117-03D3-41AD-9AE8-F61C4DEC7E64}" dt="2025-07-15T14:25:05.193" v="841" actId="20577"/>
          <ac:spMkLst>
            <pc:docMk/>
            <pc:sldMk cId="246643945" sldId="275"/>
            <ac:spMk id="3" creationId="{5B17E34B-8F3C-221E-BDF1-E9009B46445A}"/>
          </ac:spMkLst>
        </pc:spChg>
        <pc:graphicFrameChg chg="mod modGraphic">
          <ac:chgData name="Genochio, William, VBACLE" userId="2ef655ee-4d46-4cb7-b5d9-8a97e03de3a2" providerId="ADAL" clId="{8A247117-03D3-41AD-9AE8-F61C4DEC7E64}" dt="2025-07-15T14:29:32.945" v="1312" actId="20577"/>
          <ac:graphicFrameMkLst>
            <pc:docMk/>
            <pc:sldMk cId="246643945" sldId="275"/>
            <ac:graphicFrameMk id="5" creationId="{75B52026-F797-EF40-A559-AC5E07BE9114}"/>
          </ac:graphicFrameMkLst>
        </pc:graphicFrameChg>
      </pc:sldChg>
      <pc:sldChg chg="new del">
        <pc:chgData name="Genochio, William, VBACLE" userId="2ef655ee-4d46-4cb7-b5d9-8a97e03de3a2" providerId="ADAL" clId="{8A247117-03D3-41AD-9AE8-F61C4DEC7E64}" dt="2025-07-15T14:31:15.566" v="1319" actId="47"/>
        <pc:sldMkLst>
          <pc:docMk/>
          <pc:sldMk cId="234786158" sldId="276"/>
        </pc:sldMkLst>
      </pc:sldChg>
      <pc:sldChg chg="addSp delSp add del setBg delDesignElem">
        <pc:chgData name="Genochio, William, VBACLE" userId="2ef655ee-4d46-4cb7-b5d9-8a97e03de3a2" providerId="ADAL" clId="{8A247117-03D3-41AD-9AE8-F61C4DEC7E64}" dt="2025-07-15T14:25:20.642" v="845"/>
        <pc:sldMkLst>
          <pc:docMk/>
          <pc:sldMk cId="414425896" sldId="276"/>
        </pc:sldMkLst>
      </pc:sldChg>
    </pc:docChg>
  </pc:docChgLst>
  <pc:docChgLst>
    <pc:chgData name="Genochio, William, VBACLE" userId="2ef655ee-4d46-4cb7-b5d9-8a97e03de3a2" providerId="ADAL" clId="{0D2A7199-12AF-4ED4-A4FD-B6484FDF7473}"/>
    <pc:docChg chg="modSld">
      <pc:chgData name="Genochio, William, VBACLE" userId="2ef655ee-4d46-4cb7-b5d9-8a97e03de3a2" providerId="ADAL" clId="{0D2A7199-12AF-4ED4-A4FD-B6484FDF7473}" dt="2025-09-03T12:25:50.119" v="0" actId="1076"/>
      <pc:docMkLst>
        <pc:docMk/>
      </pc:docMkLst>
      <pc:sldChg chg="modSp mod">
        <pc:chgData name="Genochio, William, VBACLE" userId="2ef655ee-4d46-4cb7-b5d9-8a97e03de3a2" providerId="ADAL" clId="{0D2A7199-12AF-4ED4-A4FD-B6484FDF7473}" dt="2025-09-03T12:25:50.119" v="0" actId="1076"/>
        <pc:sldMkLst>
          <pc:docMk/>
          <pc:sldMk cId="2817681979" sldId="256"/>
        </pc:sldMkLst>
        <pc:spChg chg="mod">
          <ac:chgData name="Genochio, William, VBACLE" userId="2ef655ee-4d46-4cb7-b5d9-8a97e03de3a2" providerId="ADAL" clId="{0D2A7199-12AF-4ED4-A4FD-B6484FDF7473}" dt="2025-09-03T12:25:50.119" v="0" actId="1076"/>
          <ac:spMkLst>
            <pc:docMk/>
            <pc:sldMk cId="2817681979" sldId="256"/>
            <ac:spMk id="3" creationId="{CA0FB91C-0FC4-FEFE-96FB-665A1DD1DB6B}"/>
          </ac:spMkLst>
        </pc:spChg>
      </pc:sldChg>
    </pc:docChg>
  </pc:docChgLst>
  <pc:docChgLst>
    <pc:chgData name="Genochio, William, VBACLE" userId="2ef655ee-4d46-4cb7-b5d9-8a97e03de3a2" providerId="ADAL" clId="{FFCD47AD-5CA9-4C18-B502-BB6C66192881}"/>
    <pc:docChg chg="undo custSel addSld modSld">
      <pc:chgData name="Genochio, William, VBACLE" userId="2ef655ee-4d46-4cb7-b5d9-8a97e03de3a2" providerId="ADAL" clId="{FFCD47AD-5CA9-4C18-B502-BB6C66192881}" dt="2024-09-19T12:30:18.043" v="135"/>
      <pc:docMkLst>
        <pc:docMk/>
      </pc:docMkLst>
      <pc:sldChg chg="addSp modSp new mod setBg">
        <pc:chgData name="Genochio, William, VBACLE" userId="2ef655ee-4d46-4cb7-b5d9-8a97e03de3a2" providerId="ADAL" clId="{FFCD47AD-5CA9-4C18-B502-BB6C66192881}" dt="2024-09-19T12:25:41.830" v="77" actId="5793"/>
        <pc:sldMkLst>
          <pc:docMk/>
          <pc:sldMk cId="901972329" sldId="271"/>
        </pc:sldMkLst>
      </pc:sldChg>
      <pc:sldChg chg="addSp modSp new mod setBg">
        <pc:chgData name="Genochio, William, VBACLE" userId="2ef655ee-4d46-4cb7-b5d9-8a97e03de3a2" providerId="ADAL" clId="{FFCD47AD-5CA9-4C18-B502-BB6C66192881}" dt="2024-09-19T12:29:10.144" v="117" actId="1076"/>
        <pc:sldMkLst>
          <pc:docMk/>
          <pc:sldMk cId="272346905" sldId="272"/>
        </pc:sldMkLst>
      </pc:sldChg>
      <pc:sldChg chg="addSp modSp new mod setBg">
        <pc:chgData name="Genochio, William, VBACLE" userId="2ef655ee-4d46-4cb7-b5d9-8a97e03de3a2" providerId="ADAL" clId="{FFCD47AD-5CA9-4C18-B502-BB6C66192881}" dt="2024-09-19T12:30:18.043" v="135"/>
        <pc:sldMkLst>
          <pc:docMk/>
          <pc:sldMk cId="2479654455" sldId="273"/>
        </pc:sldMkLst>
      </pc:sldChg>
    </pc:docChg>
  </pc:docChgLst>
</pc:chgInfo>
</file>

<file path=ppt/diagrams/_rels/data2.xml.rels><?xml version="1.0" encoding="UTF-8" standalone="yes"?>
<Relationships xmlns="http://schemas.openxmlformats.org/package/2006/relationships"><Relationship Id="rId1" Type="http://schemas.openxmlformats.org/officeDocument/2006/relationships/hyperlink" Target="https://www.va.gov/communitycare/"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www.va.gov/communitycare/"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0D9AA2-70BA-4A63-AE30-A0A9A33876CA}" type="doc">
      <dgm:prSet loTypeId="urn:microsoft.com/office/officeart/2005/8/layout/process1" loCatId="process" qsTypeId="urn:microsoft.com/office/officeart/2005/8/quickstyle/simple2" qsCatId="simple" csTypeId="urn:microsoft.com/office/officeart/2005/8/colors/colorful5" csCatId="colorful" phldr="1"/>
      <dgm:spPr/>
      <dgm:t>
        <a:bodyPr/>
        <a:lstStyle/>
        <a:p>
          <a:endParaRPr lang="en-US"/>
        </a:p>
      </dgm:t>
    </dgm:pt>
    <dgm:pt modelId="{4CE17BC7-0471-4E7D-856B-BE2ECD60A9E9}">
      <dgm:prSet/>
      <dgm:spPr/>
      <dgm:t>
        <a:bodyPr/>
        <a:lstStyle/>
        <a:p>
          <a:r>
            <a:rPr lang="en-US" b="1" u="sng" dirty="0"/>
            <a:t>Basic Eligibility: </a:t>
          </a:r>
          <a:r>
            <a:rPr lang="en-US" dirty="0"/>
            <a:t>A person who served in the active military, naval, space or air service, and who was discharged or released under conditions other than dishonorable, including qualifying Reserve and National Guard members, may qualify for VA health care benefits.</a:t>
          </a:r>
        </a:p>
      </dgm:t>
    </dgm:pt>
    <dgm:pt modelId="{E7AAE7F8-4A1C-40EE-B618-0A165A7D3F8B}" type="parTrans" cxnId="{DA0F54A1-6D4E-43E7-83A8-A0576E1A9F6D}">
      <dgm:prSet/>
      <dgm:spPr/>
      <dgm:t>
        <a:bodyPr/>
        <a:lstStyle/>
        <a:p>
          <a:endParaRPr lang="en-US"/>
        </a:p>
      </dgm:t>
    </dgm:pt>
    <dgm:pt modelId="{5946CA07-B216-470B-885D-034FF967F53A}" type="sibTrans" cxnId="{DA0F54A1-6D4E-43E7-83A8-A0576E1A9F6D}">
      <dgm:prSet/>
      <dgm:spPr/>
      <dgm:t>
        <a:bodyPr/>
        <a:lstStyle/>
        <a:p>
          <a:endParaRPr lang="en-US"/>
        </a:p>
      </dgm:t>
    </dgm:pt>
    <dgm:pt modelId="{BC23094B-21A2-4FEC-8565-E5F2F92BF929}">
      <dgm:prSet/>
      <dgm:spPr/>
      <dgm:t>
        <a:bodyPr/>
        <a:lstStyle/>
        <a:p>
          <a:r>
            <a:rPr lang="en-US" b="1" u="sng"/>
            <a:t>Minimum Duty Requirements:</a:t>
          </a:r>
          <a:r>
            <a:rPr lang="en-US"/>
            <a:t> Veterans who enlisted after September 7, 1980, or who entered active duty after October 16, 1981, must have served 24-continuous months or the full period for which they were called to active duty to be eligible. This minimum duty requirement may not apply to Veterans discharged for hardship, early out or a disability incurred or aggravated in the line of duty or those accessing care under certain special treatment authorities, such as treatment related to military sexual trauma (MST).</a:t>
          </a:r>
        </a:p>
      </dgm:t>
    </dgm:pt>
    <dgm:pt modelId="{95B7E010-7A61-4514-B8EE-201685B37265}" type="parTrans" cxnId="{55FBC2C6-01BE-492C-B7EA-40C1ADACE413}">
      <dgm:prSet/>
      <dgm:spPr/>
      <dgm:t>
        <a:bodyPr/>
        <a:lstStyle/>
        <a:p>
          <a:endParaRPr lang="en-US"/>
        </a:p>
      </dgm:t>
    </dgm:pt>
    <dgm:pt modelId="{6EF51D21-DF00-489E-9E9B-417D3D31BAAB}" type="sibTrans" cxnId="{55FBC2C6-01BE-492C-B7EA-40C1ADACE413}">
      <dgm:prSet/>
      <dgm:spPr/>
      <dgm:t>
        <a:bodyPr/>
        <a:lstStyle/>
        <a:p>
          <a:endParaRPr lang="en-US"/>
        </a:p>
      </dgm:t>
    </dgm:pt>
    <dgm:pt modelId="{E62700CD-7653-454F-9446-3BD380A20238}" type="pres">
      <dgm:prSet presAssocID="{3A0D9AA2-70BA-4A63-AE30-A0A9A33876CA}" presName="Name0" presStyleCnt="0">
        <dgm:presLayoutVars>
          <dgm:dir/>
          <dgm:resizeHandles val="exact"/>
        </dgm:presLayoutVars>
      </dgm:prSet>
      <dgm:spPr/>
    </dgm:pt>
    <dgm:pt modelId="{EA6B7D02-2F2F-4497-AF4D-F71D4396D36F}" type="pres">
      <dgm:prSet presAssocID="{4CE17BC7-0471-4E7D-856B-BE2ECD60A9E9}" presName="node" presStyleLbl="node1" presStyleIdx="0" presStyleCnt="2">
        <dgm:presLayoutVars>
          <dgm:bulletEnabled val="1"/>
        </dgm:presLayoutVars>
      </dgm:prSet>
      <dgm:spPr/>
    </dgm:pt>
    <dgm:pt modelId="{E6FF9D6E-BB5F-4E5F-BC47-C56CB3D136B1}" type="pres">
      <dgm:prSet presAssocID="{5946CA07-B216-470B-885D-034FF967F53A}" presName="sibTrans" presStyleLbl="sibTrans2D1" presStyleIdx="0" presStyleCnt="1"/>
      <dgm:spPr/>
    </dgm:pt>
    <dgm:pt modelId="{E184CCEB-3740-42C8-8BE1-58F07293EB11}" type="pres">
      <dgm:prSet presAssocID="{5946CA07-B216-470B-885D-034FF967F53A}" presName="connectorText" presStyleLbl="sibTrans2D1" presStyleIdx="0" presStyleCnt="1"/>
      <dgm:spPr/>
    </dgm:pt>
    <dgm:pt modelId="{572706FF-64DB-4FE8-96A9-CBC89E89C0AF}" type="pres">
      <dgm:prSet presAssocID="{BC23094B-21A2-4FEC-8565-E5F2F92BF929}" presName="node" presStyleLbl="node1" presStyleIdx="1" presStyleCnt="2">
        <dgm:presLayoutVars>
          <dgm:bulletEnabled val="1"/>
        </dgm:presLayoutVars>
      </dgm:prSet>
      <dgm:spPr/>
    </dgm:pt>
  </dgm:ptLst>
  <dgm:cxnLst>
    <dgm:cxn modelId="{DEBA3126-0CDE-4400-8286-E89B07B001BB}" type="presOf" srcId="{4CE17BC7-0471-4E7D-856B-BE2ECD60A9E9}" destId="{EA6B7D02-2F2F-4497-AF4D-F71D4396D36F}" srcOrd="0" destOrd="0" presId="urn:microsoft.com/office/officeart/2005/8/layout/process1"/>
    <dgm:cxn modelId="{9EA51938-61E9-4BD9-9017-E552C4B20568}" type="presOf" srcId="{5946CA07-B216-470B-885D-034FF967F53A}" destId="{E6FF9D6E-BB5F-4E5F-BC47-C56CB3D136B1}" srcOrd="0" destOrd="0" presId="urn:microsoft.com/office/officeart/2005/8/layout/process1"/>
    <dgm:cxn modelId="{8C33615E-18B5-4AA1-A08D-101710E31CC3}" type="presOf" srcId="{5946CA07-B216-470B-885D-034FF967F53A}" destId="{E184CCEB-3740-42C8-8BE1-58F07293EB11}" srcOrd="1" destOrd="0" presId="urn:microsoft.com/office/officeart/2005/8/layout/process1"/>
    <dgm:cxn modelId="{C2A4D26D-4C6A-4C4B-8536-18CCE897926F}" type="presOf" srcId="{BC23094B-21A2-4FEC-8565-E5F2F92BF929}" destId="{572706FF-64DB-4FE8-96A9-CBC89E89C0AF}" srcOrd="0" destOrd="0" presId="urn:microsoft.com/office/officeart/2005/8/layout/process1"/>
    <dgm:cxn modelId="{DA0F54A1-6D4E-43E7-83A8-A0576E1A9F6D}" srcId="{3A0D9AA2-70BA-4A63-AE30-A0A9A33876CA}" destId="{4CE17BC7-0471-4E7D-856B-BE2ECD60A9E9}" srcOrd="0" destOrd="0" parTransId="{E7AAE7F8-4A1C-40EE-B618-0A165A7D3F8B}" sibTransId="{5946CA07-B216-470B-885D-034FF967F53A}"/>
    <dgm:cxn modelId="{234299AD-2F2E-4EB6-8ED4-EAC172426E59}" type="presOf" srcId="{3A0D9AA2-70BA-4A63-AE30-A0A9A33876CA}" destId="{E62700CD-7653-454F-9446-3BD380A20238}" srcOrd="0" destOrd="0" presId="urn:microsoft.com/office/officeart/2005/8/layout/process1"/>
    <dgm:cxn modelId="{55FBC2C6-01BE-492C-B7EA-40C1ADACE413}" srcId="{3A0D9AA2-70BA-4A63-AE30-A0A9A33876CA}" destId="{BC23094B-21A2-4FEC-8565-E5F2F92BF929}" srcOrd="1" destOrd="0" parTransId="{95B7E010-7A61-4514-B8EE-201685B37265}" sibTransId="{6EF51D21-DF00-489E-9E9B-417D3D31BAAB}"/>
    <dgm:cxn modelId="{10F00D1B-FD93-41E0-BF76-4EE3FAAC7780}" type="presParOf" srcId="{E62700CD-7653-454F-9446-3BD380A20238}" destId="{EA6B7D02-2F2F-4497-AF4D-F71D4396D36F}" srcOrd="0" destOrd="0" presId="urn:microsoft.com/office/officeart/2005/8/layout/process1"/>
    <dgm:cxn modelId="{E84597A7-2E07-44CB-B121-8EBD8C3776F4}" type="presParOf" srcId="{E62700CD-7653-454F-9446-3BD380A20238}" destId="{E6FF9D6E-BB5F-4E5F-BC47-C56CB3D136B1}" srcOrd="1" destOrd="0" presId="urn:microsoft.com/office/officeart/2005/8/layout/process1"/>
    <dgm:cxn modelId="{048B8B5B-0059-4E91-AD61-3FB4BDE5CBB2}" type="presParOf" srcId="{E6FF9D6E-BB5F-4E5F-BC47-C56CB3D136B1}" destId="{E184CCEB-3740-42C8-8BE1-58F07293EB11}" srcOrd="0" destOrd="0" presId="urn:microsoft.com/office/officeart/2005/8/layout/process1"/>
    <dgm:cxn modelId="{84521A67-356F-42EB-8046-529BD7A43E80}" type="presParOf" srcId="{E62700CD-7653-454F-9446-3BD380A20238}" destId="{572706FF-64DB-4FE8-96A9-CBC89E89C0AF}"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202A37-4E1E-499B-90FC-4D0F530E2141}"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641877EF-3AF9-4128-89AB-BA3CDF8F33E3}">
      <dgm:prSet/>
      <dgm:spPr/>
      <dgm:t>
        <a:bodyPr/>
        <a:lstStyle/>
        <a:p>
          <a:r>
            <a:rPr lang="en-US"/>
            <a:t>Veterans Community Care Program: Veterans may be eligible for care through a provider in their local community depending on their health care needs or circumstances and if they meet specific eligibility criteria. Even if a Veteran is eligible for community care, they generally still have the option to receive care from a VA medical facility. </a:t>
          </a:r>
        </a:p>
      </dgm:t>
    </dgm:pt>
    <dgm:pt modelId="{BAD7403E-5A3C-4832-85BC-5D941970BE70}" type="parTrans" cxnId="{9C725050-8F4F-4B70-A5B0-DA51BBBB04BF}">
      <dgm:prSet/>
      <dgm:spPr/>
      <dgm:t>
        <a:bodyPr/>
        <a:lstStyle/>
        <a:p>
          <a:endParaRPr lang="en-US"/>
        </a:p>
      </dgm:t>
    </dgm:pt>
    <dgm:pt modelId="{A90DE04C-E457-449D-B0E5-EA7273A695F6}" type="sibTrans" cxnId="{9C725050-8F4F-4B70-A5B0-DA51BBBB04BF}">
      <dgm:prSet/>
      <dgm:spPr/>
      <dgm:t>
        <a:bodyPr/>
        <a:lstStyle/>
        <a:p>
          <a:endParaRPr lang="en-US"/>
        </a:p>
      </dgm:t>
    </dgm:pt>
    <dgm:pt modelId="{DE96A0FE-68B1-405D-9872-6680669565A7}">
      <dgm:prSet/>
      <dgm:spPr/>
      <dgm:t>
        <a:bodyPr/>
        <a:lstStyle/>
        <a:p>
          <a:r>
            <a:rPr lang="en-US"/>
            <a:t>****In most cases, Veterans must receive approval from VA before receiving care from a community provider to avoid being billed for the care. VA staff members generally make all eligibility determinations for community care. For more detail information visit the following link.  </a:t>
          </a:r>
          <a:r>
            <a:rPr lang="en-US">
              <a:hlinkClick xmlns:r="http://schemas.openxmlformats.org/officeDocument/2006/relationships" r:id="rId1"/>
            </a:rPr>
            <a:t>https://www.va.gov/communitycare/</a:t>
          </a:r>
          <a:r>
            <a:rPr lang="en-US"/>
            <a:t> </a:t>
          </a:r>
        </a:p>
      </dgm:t>
    </dgm:pt>
    <dgm:pt modelId="{EDC4C635-892F-458B-8378-1809E7D7C032}" type="parTrans" cxnId="{0055AA2E-153A-47A3-836D-50E6287C9A6E}">
      <dgm:prSet/>
      <dgm:spPr/>
      <dgm:t>
        <a:bodyPr/>
        <a:lstStyle/>
        <a:p>
          <a:endParaRPr lang="en-US"/>
        </a:p>
      </dgm:t>
    </dgm:pt>
    <dgm:pt modelId="{4F64E18A-B408-434F-BAAD-C219984DFCA1}" type="sibTrans" cxnId="{0055AA2E-153A-47A3-836D-50E6287C9A6E}">
      <dgm:prSet/>
      <dgm:spPr/>
      <dgm:t>
        <a:bodyPr/>
        <a:lstStyle/>
        <a:p>
          <a:endParaRPr lang="en-US"/>
        </a:p>
      </dgm:t>
    </dgm:pt>
    <dgm:pt modelId="{626F434E-9017-44EB-82A4-0889CE24578D}" type="pres">
      <dgm:prSet presAssocID="{B8202A37-4E1E-499B-90FC-4D0F530E2141}" presName="Name0" presStyleCnt="0">
        <dgm:presLayoutVars>
          <dgm:dir/>
          <dgm:animLvl val="lvl"/>
          <dgm:resizeHandles val="exact"/>
        </dgm:presLayoutVars>
      </dgm:prSet>
      <dgm:spPr/>
    </dgm:pt>
    <dgm:pt modelId="{9ECA6127-DD8D-4A4E-BB03-0D62123F9B35}" type="pres">
      <dgm:prSet presAssocID="{DE96A0FE-68B1-405D-9872-6680669565A7}" presName="boxAndChildren" presStyleCnt="0"/>
      <dgm:spPr/>
    </dgm:pt>
    <dgm:pt modelId="{BD32BE48-D6A4-45B7-962A-550705FDEB86}" type="pres">
      <dgm:prSet presAssocID="{DE96A0FE-68B1-405D-9872-6680669565A7}" presName="parentTextBox" presStyleLbl="node1" presStyleIdx="0" presStyleCnt="2"/>
      <dgm:spPr/>
    </dgm:pt>
    <dgm:pt modelId="{54189988-592C-4782-915F-64430655ACD1}" type="pres">
      <dgm:prSet presAssocID="{A90DE04C-E457-449D-B0E5-EA7273A695F6}" presName="sp" presStyleCnt="0"/>
      <dgm:spPr/>
    </dgm:pt>
    <dgm:pt modelId="{96C9E264-78D4-497B-ABA1-70989B1D37B5}" type="pres">
      <dgm:prSet presAssocID="{641877EF-3AF9-4128-89AB-BA3CDF8F33E3}" presName="arrowAndChildren" presStyleCnt="0"/>
      <dgm:spPr/>
    </dgm:pt>
    <dgm:pt modelId="{E65070AE-8090-4F2F-B11D-38FD355172F8}" type="pres">
      <dgm:prSet presAssocID="{641877EF-3AF9-4128-89AB-BA3CDF8F33E3}" presName="parentTextArrow" presStyleLbl="node1" presStyleIdx="1" presStyleCnt="2"/>
      <dgm:spPr/>
    </dgm:pt>
  </dgm:ptLst>
  <dgm:cxnLst>
    <dgm:cxn modelId="{669B0504-EA13-4039-ADAF-D3CCDE94B909}" type="presOf" srcId="{B8202A37-4E1E-499B-90FC-4D0F530E2141}" destId="{626F434E-9017-44EB-82A4-0889CE24578D}" srcOrd="0" destOrd="0" presId="urn:microsoft.com/office/officeart/2005/8/layout/process4"/>
    <dgm:cxn modelId="{0055AA2E-153A-47A3-836D-50E6287C9A6E}" srcId="{B8202A37-4E1E-499B-90FC-4D0F530E2141}" destId="{DE96A0FE-68B1-405D-9872-6680669565A7}" srcOrd="1" destOrd="0" parTransId="{EDC4C635-892F-458B-8378-1809E7D7C032}" sibTransId="{4F64E18A-B408-434F-BAAD-C219984DFCA1}"/>
    <dgm:cxn modelId="{9C725050-8F4F-4B70-A5B0-DA51BBBB04BF}" srcId="{B8202A37-4E1E-499B-90FC-4D0F530E2141}" destId="{641877EF-3AF9-4128-89AB-BA3CDF8F33E3}" srcOrd="0" destOrd="0" parTransId="{BAD7403E-5A3C-4832-85BC-5D941970BE70}" sibTransId="{A90DE04C-E457-449D-B0E5-EA7273A695F6}"/>
    <dgm:cxn modelId="{6DCB1F59-799C-4FD0-AE9E-BFA335FDDF97}" type="presOf" srcId="{DE96A0FE-68B1-405D-9872-6680669565A7}" destId="{BD32BE48-D6A4-45B7-962A-550705FDEB86}" srcOrd="0" destOrd="0" presId="urn:microsoft.com/office/officeart/2005/8/layout/process4"/>
    <dgm:cxn modelId="{539D53BE-A877-48AE-817D-73C1A570F1E7}" type="presOf" srcId="{641877EF-3AF9-4128-89AB-BA3CDF8F33E3}" destId="{E65070AE-8090-4F2F-B11D-38FD355172F8}" srcOrd="0" destOrd="0" presId="urn:microsoft.com/office/officeart/2005/8/layout/process4"/>
    <dgm:cxn modelId="{557FF102-0684-4B84-86CD-D3DE563A4956}" type="presParOf" srcId="{626F434E-9017-44EB-82A4-0889CE24578D}" destId="{9ECA6127-DD8D-4A4E-BB03-0D62123F9B35}" srcOrd="0" destOrd="0" presId="urn:microsoft.com/office/officeart/2005/8/layout/process4"/>
    <dgm:cxn modelId="{9CAA2DB5-EC4F-4BBB-B737-EF5C3108D122}" type="presParOf" srcId="{9ECA6127-DD8D-4A4E-BB03-0D62123F9B35}" destId="{BD32BE48-D6A4-45B7-962A-550705FDEB86}" srcOrd="0" destOrd="0" presId="urn:microsoft.com/office/officeart/2005/8/layout/process4"/>
    <dgm:cxn modelId="{BE8F1A7C-938F-48C1-8D0A-3F1B265C5F2C}" type="presParOf" srcId="{626F434E-9017-44EB-82A4-0889CE24578D}" destId="{54189988-592C-4782-915F-64430655ACD1}" srcOrd="1" destOrd="0" presId="urn:microsoft.com/office/officeart/2005/8/layout/process4"/>
    <dgm:cxn modelId="{53E568A9-6C3B-419B-92F1-AC7AA4AC4C3A}" type="presParOf" srcId="{626F434E-9017-44EB-82A4-0889CE24578D}" destId="{96C9E264-78D4-497B-ABA1-70989B1D37B5}" srcOrd="2" destOrd="0" presId="urn:microsoft.com/office/officeart/2005/8/layout/process4"/>
    <dgm:cxn modelId="{FDE67C87-48C9-4BFE-A34B-FEDDB8634BC8}" type="presParOf" srcId="{96C9E264-78D4-497B-ABA1-70989B1D37B5}" destId="{E65070AE-8090-4F2F-B11D-38FD355172F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C8BEC8-19B1-47E9-A26F-830FDC804EC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18C76FE4-1C44-4594-84F8-DA9A23328C16}">
      <dgm:prSet/>
      <dgm:spPr/>
      <dgm:t>
        <a:bodyPr/>
        <a:lstStyle/>
        <a:p>
          <a:r>
            <a:rPr lang="en-US"/>
            <a:t>VA offers an urgent care benefit that provides eligible Veterans with greater choice and access to timely, high-quality care. Urgent care providers treat injuries and illnesses that require immediate attention but are not life-threatening. The benefit supplements care Veterans may have access to at a VA medical facility. For help with urgent care eligibility and general questions, call MyVA411 (800-698-2411), select option 1, then select option 1 again. </a:t>
          </a:r>
        </a:p>
      </dgm:t>
    </dgm:pt>
    <dgm:pt modelId="{E28B548C-1C6D-40E3-900D-D158ABF07AF6}" type="parTrans" cxnId="{2442A161-3327-4ACE-B08D-1DC93FCF984A}">
      <dgm:prSet/>
      <dgm:spPr/>
      <dgm:t>
        <a:bodyPr/>
        <a:lstStyle/>
        <a:p>
          <a:endParaRPr lang="en-US"/>
        </a:p>
      </dgm:t>
    </dgm:pt>
    <dgm:pt modelId="{77924D14-4870-4CED-820D-D8B165C235AE}" type="sibTrans" cxnId="{2442A161-3327-4ACE-B08D-1DC93FCF984A}">
      <dgm:prSet/>
      <dgm:spPr/>
      <dgm:t>
        <a:bodyPr/>
        <a:lstStyle/>
        <a:p>
          <a:endParaRPr lang="en-US"/>
        </a:p>
      </dgm:t>
    </dgm:pt>
    <dgm:pt modelId="{61225AA0-A32B-4B36-AF6D-36FE694AEAAB}">
      <dgm:prSet/>
      <dgm:spPr/>
      <dgm:t>
        <a:bodyPr/>
        <a:lstStyle/>
        <a:p>
          <a:r>
            <a:rPr lang="en-US"/>
            <a:t>***When using the urgent care benefit, Veterans must go to an urgent care provider in VA’s network. Upon arriving, Veterans must state they are using their VA urgent care benefit. The urgent care provider will verify the Veteran’s eligibility before providing care. For help at an Urgent care provider call 888-901-6609. </a:t>
          </a:r>
        </a:p>
      </dgm:t>
    </dgm:pt>
    <dgm:pt modelId="{19942A0F-29FD-4D60-ABE0-F9765F153A1D}" type="parTrans" cxnId="{CF436070-5004-49EE-A757-97CC02C75B71}">
      <dgm:prSet/>
      <dgm:spPr/>
      <dgm:t>
        <a:bodyPr/>
        <a:lstStyle/>
        <a:p>
          <a:endParaRPr lang="en-US"/>
        </a:p>
      </dgm:t>
    </dgm:pt>
    <dgm:pt modelId="{11164590-C9B2-409D-A90A-22191C4815EB}" type="sibTrans" cxnId="{CF436070-5004-49EE-A757-97CC02C75B71}">
      <dgm:prSet/>
      <dgm:spPr/>
      <dgm:t>
        <a:bodyPr/>
        <a:lstStyle/>
        <a:p>
          <a:endParaRPr lang="en-US"/>
        </a:p>
      </dgm:t>
    </dgm:pt>
    <dgm:pt modelId="{0AB19654-E0DA-40F5-A51A-3D1B69FC9C38}" type="pres">
      <dgm:prSet presAssocID="{09C8BEC8-19B1-47E9-A26F-830FDC804EC8}" presName="linear" presStyleCnt="0">
        <dgm:presLayoutVars>
          <dgm:animLvl val="lvl"/>
          <dgm:resizeHandles val="exact"/>
        </dgm:presLayoutVars>
      </dgm:prSet>
      <dgm:spPr/>
    </dgm:pt>
    <dgm:pt modelId="{4612E20D-D5CB-4BCD-969A-C82DB00AA562}" type="pres">
      <dgm:prSet presAssocID="{18C76FE4-1C44-4594-84F8-DA9A23328C16}" presName="parentText" presStyleLbl="node1" presStyleIdx="0" presStyleCnt="2">
        <dgm:presLayoutVars>
          <dgm:chMax val="0"/>
          <dgm:bulletEnabled val="1"/>
        </dgm:presLayoutVars>
      </dgm:prSet>
      <dgm:spPr/>
    </dgm:pt>
    <dgm:pt modelId="{8B51E3D0-2FD4-47E1-B8EB-760E92B14CAF}" type="pres">
      <dgm:prSet presAssocID="{77924D14-4870-4CED-820D-D8B165C235AE}" presName="spacer" presStyleCnt="0"/>
      <dgm:spPr/>
    </dgm:pt>
    <dgm:pt modelId="{01F26418-1EF1-4C4C-AF61-076E73E2950C}" type="pres">
      <dgm:prSet presAssocID="{61225AA0-A32B-4B36-AF6D-36FE694AEAAB}" presName="parentText" presStyleLbl="node1" presStyleIdx="1" presStyleCnt="2">
        <dgm:presLayoutVars>
          <dgm:chMax val="0"/>
          <dgm:bulletEnabled val="1"/>
        </dgm:presLayoutVars>
      </dgm:prSet>
      <dgm:spPr/>
    </dgm:pt>
  </dgm:ptLst>
  <dgm:cxnLst>
    <dgm:cxn modelId="{2442A161-3327-4ACE-B08D-1DC93FCF984A}" srcId="{09C8BEC8-19B1-47E9-A26F-830FDC804EC8}" destId="{18C76FE4-1C44-4594-84F8-DA9A23328C16}" srcOrd="0" destOrd="0" parTransId="{E28B548C-1C6D-40E3-900D-D158ABF07AF6}" sibTransId="{77924D14-4870-4CED-820D-D8B165C235AE}"/>
    <dgm:cxn modelId="{CF436070-5004-49EE-A757-97CC02C75B71}" srcId="{09C8BEC8-19B1-47E9-A26F-830FDC804EC8}" destId="{61225AA0-A32B-4B36-AF6D-36FE694AEAAB}" srcOrd="1" destOrd="0" parTransId="{19942A0F-29FD-4D60-ABE0-F9765F153A1D}" sibTransId="{11164590-C9B2-409D-A90A-22191C4815EB}"/>
    <dgm:cxn modelId="{C07D088C-F586-418C-8938-A9AB852EFFCC}" type="presOf" srcId="{18C76FE4-1C44-4594-84F8-DA9A23328C16}" destId="{4612E20D-D5CB-4BCD-969A-C82DB00AA562}" srcOrd="0" destOrd="0" presId="urn:microsoft.com/office/officeart/2005/8/layout/vList2"/>
    <dgm:cxn modelId="{37ADF4A2-D7A7-4E7B-8C3C-A850C8D17A75}" type="presOf" srcId="{09C8BEC8-19B1-47E9-A26F-830FDC804EC8}" destId="{0AB19654-E0DA-40F5-A51A-3D1B69FC9C38}" srcOrd="0" destOrd="0" presId="urn:microsoft.com/office/officeart/2005/8/layout/vList2"/>
    <dgm:cxn modelId="{397DFAC8-1CF8-4E1C-91E7-8F5B6A4AB23E}" type="presOf" srcId="{61225AA0-A32B-4B36-AF6D-36FE694AEAAB}" destId="{01F26418-1EF1-4C4C-AF61-076E73E2950C}" srcOrd="0" destOrd="0" presId="urn:microsoft.com/office/officeart/2005/8/layout/vList2"/>
    <dgm:cxn modelId="{7557E775-DADF-45AB-8D53-A5D3635B944D}" type="presParOf" srcId="{0AB19654-E0DA-40F5-A51A-3D1B69FC9C38}" destId="{4612E20D-D5CB-4BCD-969A-C82DB00AA562}" srcOrd="0" destOrd="0" presId="urn:microsoft.com/office/officeart/2005/8/layout/vList2"/>
    <dgm:cxn modelId="{DB64CE70-3BE2-404D-9686-5B8537ACF26C}" type="presParOf" srcId="{0AB19654-E0DA-40F5-A51A-3D1B69FC9C38}" destId="{8B51E3D0-2FD4-47E1-B8EB-760E92B14CAF}" srcOrd="1" destOrd="0" presId="urn:microsoft.com/office/officeart/2005/8/layout/vList2"/>
    <dgm:cxn modelId="{AA3B5F3F-34AF-4CB1-9C8A-002D1B5FAEA4}" type="presParOf" srcId="{0AB19654-E0DA-40F5-A51A-3D1B69FC9C38}" destId="{01F26418-1EF1-4C4C-AF61-076E73E2950C}"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6B7D02-2F2F-4497-AF4D-F71D4396D36F}">
      <dsp:nvSpPr>
        <dsp:cNvPr id="0" name=""/>
        <dsp:cNvSpPr/>
      </dsp:nvSpPr>
      <dsp:spPr>
        <a:xfrm>
          <a:off x="2053" y="307415"/>
          <a:ext cx="4379788" cy="3736507"/>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dirty="0"/>
            <a:t>Basic Eligibility: </a:t>
          </a:r>
          <a:r>
            <a:rPr lang="en-US" sz="1800" kern="1200" dirty="0"/>
            <a:t>A person who served in the active military, naval, space or air service, and who was discharged or released under conditions other than dishonorable, including qualifying Reserve and National Guard members, may qualify for VA health care benefits.</a:t>
          </a:r>
        </a:p>
      </dsp:txBody>
      <dsp:txXfrm>
        <a:off x="111492" y="416854"/>
        <a:ext cx="4160910" cy="3517629"/>
      </dsp:txXfrm>
    </dsp:sp>
    <dsp:sp modelId="{E6FF9D6E-BB5F-4E5F-BC47-C56CB3D136B1}">
      <dsp:nvSpPr>
        <dsp:cNvPr id="0" name=""/>
        <dsp:cNvSpPr/>
      </dsp:nvSpPr>
      <dsp:spPr>
        <a:xfrm>
          <a:off x="4819821" y="1632575"/>
          <a:ext cx="928515" cy="1086187"/>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819821" y="1849812"/>
        <a:ext cx="649961" cy="651713"/>
      </dsp:txXfrm>
    </dsp:sp>
    <dsp:sp modelId="{572706FF-64DB-4FE8-96A9-CBC89E89C0AF}">
      <dsp:nvSpPr>
        <dsp:cNvPr id="0" name=""/>
        <dsp:cNvSpPr/>
      </dsp:nvSpPr>
      <dsp:spPr>
        <a:xfrm>
          <a:off x="6133757" y="307415"/>
          <a:ext cx="4379788" cy="3736507"/>
        </a:xfrm>
        <a:prstGeom prst="roundRect">
          <a:avLst>
            <a:gd name="adj" fmla="val 10000"/>
          </a:avLst>
        </a:prstGeom>
        <a:solidFill>
          <a:schemeClr val="accent5">
            <a:hueOff val="-6758543"/>
            <a:satOff val="-17419"/>
            <a:lumOff val="-1176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u="sng" kern="1200"/>
            <a:t>Minimum Duty Requirements:</a:t>
          </a:r>
          <a:r>
            <a:rPr lang="en-US" sz="1800" kern="1200"/>
            <a:t> Veterans who enlisted after September 7, 1980, or who entered active duty after October 16, 1981, must have served 24-continuous months or the full period for which they were called to active duty to be eligible. This minimum duty requirement may not apply to Veterans discharged for hardship, early out or a disability incurred or aggravated in the line of duty or those accessing care under certain special treatment authorities, such as treatment related to military sexual trauma (MST).</a:t>
          </a:r>
        </a:p>
      </dsp:txBody>
      <dsp:txXfrm>
        <a:off x="6243196" y="416854"/>
        <a:ext cx="4160910" cy="35176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32BE48-D6A4-45B7-962A-550705FDEB86}">
      <dsp:nvSpPr>
        <dsp:cNvPr id="0" name=""/>
        <dsp:cNvSpPr/>
      </dsp:nvSpPr>
      <dsp:spPr>
        <a:xfrm>
          <a:off x="0" y="2626263"/>
          <a:ext cx="10515600" cy="172311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a:t>****In most cases, Veterans must receive approval from VA before receiving care from a community provider to avoid being billed for the care. VA staff members generally make all eligibility determinations for community care. For more detail information visit the following link.  </a:t>
          </a:r>
          <a:r>
            <a:rPr lang="en-US" sz="2200" kern="1200">
              <a:hlinkClick xmlns:r="http://schemas.openxmlformats.org/officeDocument/2006/relationships" r:id="rId1"/>
            </a:rPr>
            <a:t>https://www.va.gov/communitycare/</a:t>
          </a:r>
          <a:r>
            <a:rPr lang="en-US" sz="2200" kern="1200"/>
            <a:t> </a:t>
          </a:r>
        </a:p>
      </dsp:txBody>
      <dsp:txXfrm>
        <a:off x="0" y="2626263"/>
        <a:ext cx="10515600" cy="1723112"/>
      </dsp:txXfrm>
    </dsp:sp>
    <dsp:sp modelId="{E65070AE-8090-4F2F-B11D-38FD355172F8}">
      <dsp:nvSpPr>
        <dsp:cNvPr id="0" name=""/>
        <dsp:cNvSpPr/>
      </dsp:nvSpPr>
      <dsp:spPr>
        <a:xfrm rot="10800000">
          <a:off x="0" y="1962"/>
          <a:ext cx="10515600" cy="2650147"/>
        </a:xfrm>
        <a:prstGeom prst="upArrowCallou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en-US" sz="2200" kern="1200"/>
            <a:t>Veterans Community Care Program: Veterans may be eligible for care through a provider in their local community depending on their health care needs or circumstances and if they meet specific eligibility criteria. Even if a Veteran is eligible for community care, they generally still have the option to receive care from a VA medical facility. </a:t>
          </a:r>
        </a:p>
      </dsp:txBody>
      <dsp:txXfrm rot="10800000">
        <a:off x="0" y="1962"/>
        <a:ext cx="10515600" cy="17219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12E20D-D5CB-4BCD-969A-C82DB00AA562}">
      <dsp:nvSpPr>
        <dsp:cNvPr id="0" name=""/>
        <dsp:cNvSpPr/>
      </dsp:nvSpPr>
      <dsp:spPr>
        <a:xfrm>
          <a:off x="0" y="60416"/>
          <a:ext cx="6589260" cy="25342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VA offers an urgent care benefit that provides eligible Veterans with greater choice and access to timely, high-quality care. Urgent care providers treat injuries and illnesses that require immediate attention but are not life-threatening. The benefit supplements care Veterans may have access to at a VA medical facility. For help with urgent care eligibility and general questions, call MyVA411 (800-698-2411), select option 1, then select option 1 again. </a:t>
          </a:r>
        </a:p>
      </dsp:txBody>
      <dsp:txXfrm>
        <a:off x="123710" y="184126"/>
        <a:ext cx="6341840" cy="2286800"/>
      </dsp:txXfrm>
    </dsp:sp>
    <dsp:sp modelId="{01F26418-1EF1-4C4C-AF61-076E73E2950C}">
      <dsp:nvSpPr>
        <dsp:cNvPr id="0" name=""/>
        <dsp:cNvSpPr/>
      </dsp:nvSpPr>
      <dsp:spPr>
        <a:xfrm>
          <a:off x="0" y="2649356"/>
          <a:ext cx="6589260" cy="253422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***When using the urgent care benefit, Veterans must go to an urgent care provider in VA’s network. Upon arriving, Veterans must state they are using their VA urgent care benefit. The urgent care provider will verify the Veteran’s eligibility before providing care. For help at an Urgent care provider call 888-901-6609. </a:t>
          </a:r>
        </a:p>
      </dsp:txBody>
      <dsp:txXfrm>
        <a:off x="123710" y="2773066"/>
        <a:ext cx="6341840" cy="22868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F9CCD-79E5-0FF8-B44A-7D2D8B7222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60BC73-7FB1-61C0-374F-1A9F09FDF3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CC2F59-E780-4FBF-7E1A-6F6106B3AE62}"/>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5" name="Footer Placeholder 4">
            <a:extLst>
              <a:ext uri="{FF2B5EF4-FFF2-40B4-BE49-F238E27FC236}">
                <a16:creationId xmlns:a16="http://schemas.microsoft.com/office/drawing/2014/main" id="{498644BB-CD04-8EB9-2DF6-7A1CD05C89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46D892-9541-2CD6-BADF-33DCC38BD0FB}"/>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2043543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2E355-5428-7565-8271-A0D2441BBF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C2C7117-80BB-76FE-9065-8A3BB549D8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3CA78B-680C-170E-0BE4-80DD1C3C9DC7}"/>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5" name="Footer Placeholder 4">
            <a:extLst>
              <a:ext uri="{FF2B5EF4-FFF2-40B4-BE49-F238E27FC236}">
                <a16:creationId xmlns:a16="http://schemas.microsoft.com/office/drawing/2014/main" id="{791F96AA-30A5-2887-18DA-EE45FB63F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7364F7-7095-F475-E4C3-B2CBDD8C3A0A}"/>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3820180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38C4A2-4611-A05C-46FA-CD84104F38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E3D964-2496-5603-0BF6-B4DFB54B55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3D7F43-2279-7BE6-6458-9AA0219D8EAC}"/>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5" name="Footer Placeholder 4">
            <a:extLst>
              <a:ext uri="{FF2B5EF4-FFF2-40B4-BE49-F238E27FC236}">
                <a16:creationId xmlns:a16="http://schemas.microsoft.com/office/drawing/2014/main" id="{A87923B7-6E8C-DCD4-4E40-04CAC95728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04ED03-1E61-8933-BB00-4D89CAD73E9B}"/>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143565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11614-ACEB-047A-0621-A004CB44E6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5C2884-CD1F-33E5-981F-75002337FC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DB0E95-8F83-061C-0180-453C84B9616E}"/>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5" name="Footer Placeholder 4">
            <a:extLst>
              <a:ext uri="{FF2B5EF4-FFF2-40B4-BE49-F238E27FC236}">
                <a16:creationId xmlns:a16="http://schemas.microsoft.com/office/drawing/2014/main" id="{2DB0E97C-532C-050D-C882-1CB28BACA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C1FB85-EFD7-C1C5-F880-CE38E491A440}"/>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1065262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93F5B-D64B-E208-8E30-E0730FBFB0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CAF408B-7E63-A3C6-DA48-C53EE66A17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D42FC2-0E44-1A56-3D51-28DE4E7DC0CF}"/>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5" name="Footer Placeholder 4">
            <a:extLst>
              <a:ext uri="{FF2B5EF4-FFF2-40B4-BE49-F238E27FC236}">
                <a16:creationId xmlns:a16="http://schemas.microsoft.com/office/drawing/2014/main" id="{2F286473-0C86-752F-DD52-21F9A97048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D872A8-BACD-80FB-E1D1-AD14F5017526}"/>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4001989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B9AAD-868C-86F1-6018-EF7E80D29C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EB5A98-6AAF-16C1-4620-457C467A2A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0CC2DC-90E4-EB1C-95C2-51185B93F2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7C4785-A2C3-F166-3D18-C38E4B56A968}"/>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6" name="Footer Placeholder 5">
            <a:extLst>
              <a:ext uri="{FF2B5EF4-FFF2-40B4-BE49-F238E27FC236}">
                <a16:creationId xmlns:a16="http://schemas.microsoft.com/office/drawing/2014/main" id="{92ACFABD-53C0-03C7-780E-D7C6755A86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3394F6-FD1D-F654-8ADA-4A02AAA89218}"/>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2039087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E2D4A-7829-F597-5DCE-4BCD83CF601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AE43D79-08CA-C295-BB85-463023D879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1A8A71-9CD4-7ECB-C137-41691F6E5D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798208-9566-509E-95FE-D2A6D052D0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4A85AF-1814-88C4-6D9A-322F0E7EC0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2D901DB-46C8-5D07-3873-631E9B0F5CF1}"/>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8" name="Footer Placeholder 7">
            <a:extLst>
              <a:ext uri="{FF2B5EF4-FFF2-40B4-BE49-F238E27FC236}">
                <a16:creationId xmlns:a16="http://schemas.microsoft.com/office/drawing/2014/main" id="{39668975-B1EC-C1D4-6CC2-FFD6061338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00C2404-ACE5-D2A5-504C-CDFA4DF4CA79}"/>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238640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84D09-25EA-5B49-5780-E0E0D9EE96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F6E34D-A1AC-0C68-748F-4B7A50504FF6}"/>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4" name="Footer Placeholder 3">
            <a:extLst>
              <a:ext uri="{FF2B5EF4-FFF2-40B4-BE49-F238E27FC236}">
                <a16:creationId xmlns:a16="http://schemas.microsoft.com/office/drawing/2014/main" id="{2FFD4A4B-4781-A540-F9C6-DCC0AFA0D3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63D6E0-4D3B-3530-FBE1-015F93B7962C}"/>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3881733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3CF63B-9CC4-1220-5F0E-AFE9B94C6BAC}"/>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3" name="Footer Placeholder 2">
            <a:extLst>
              <a:ext uri="{FF2B5EF4-FFF2-40B4-BE49-F238E27FC236}">
                <a16:creationId xmlns:a16="http://schemas.microsoft.com/office/drawing/2014/main" id="{C10DE900-A539-3160-89C2-2BB0293514D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E7E6773-9739-C51F-2EBD-A745C00C56EF}"/>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132153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B721-B2C8-35EC-446C-EC77D0CD3A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67EBF3-F819-6F5E-400A-7709E34239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812451-2CA5-6293-D9DB-AA9DDFF3C6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32AB91-7DB0-61BF-F22E-8C9B345077C4}"/>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6" name="Footer Placeholder 5">
            <a:extLst>
              <a:ext uri="{FF2B5EF4-FFF2-40B4-BE49-F238E27FC236}">
                <a16:creationId xmlns:a16="http://schemas.microsoft.com/office/drawing/2014/main" id="{2B954AC2-C9EC-B110-D035-4ECBA1C1C2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F30A37-03FC-9F52-D10A-F291267EAD90}"/>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3583995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C1A4D-2EFD-6FB5-BEEB-EB1F64C748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8CB808D-E207-7312-9D3B-4603EFAE4D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FBD41F-5F0C-83C7-A8D4-2FD89C0356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69F5EF-5141-4DD5-E9DA-7EB3846B0424}"/>
              </a:ext>
            </a:extLst>
          </p:cNvPr>
          <p:cNvSpPr>
            <a:spLocks noGrp="1"/>
          </p:cNvSpPr>
          <p:nvPr>
            <p:ph type="dt" sz="half" idx="10"/>
          </p:nvPr>
        </p:nvSpPr>
        <p:spPr/>
        <p:txBody>
          <a:bodyPr/>
          <a:lstStyle/>
          <a:p>
            <a:fld id="{5758B31B-7A95-4112-8966-5C6368E5EA4C}" type="datetimeFigureOut">
              <a:rPr lang="en-US" smtClean="0"/>
              <a:t>09/03/2025</a:t>
            </a:fld>
            <a:endParaRPr lang="en-US"/>
          </a:p>
        </p:txBody>
      </p:sp>
      <p:sp>
        <p:nvSpPr>
          <p:cNvPr id="6" name="Footer Placeholder 5">
            <a:extLst>
              <a:ext uri="{FF2B5EF4-FFF2-40B4-BE49-F238E27FC236}">
                <a16:creationId xmlns:a16="http://schemas.microsoft.com/office/drawing/2014/main" id="{88D44568-4B6D-6111-1313-586C39335E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9FD233-D473-76FB-D117-1CE6D32BA275}"/>
              </a:ext>
            </a:extLst>
          </p:cNvPr>
          <p:cNvSpPr>
            <a:spLocks noGrp="1"/>
          </p:cNvSpPr>
          <p:nvPr>
            <p:ph type="sldNum" sz="quarter" idx="12"/>
          </p:nvPr>
        </p:nvSpPr>
        <p:spPr/>
        <p:txBody>
          <a:bodyPr/>
          <a:lstStyle/>
          <a:p>
            <a:fld id="{E5EA0FE8-319A-48E5-8B66-0077BDDA98D6}" type="slidenum">
              <a:rPr lang="en-US" smtClean="0"/>
              <a:t>‹#›</a:t>
            </a:fld>
            <a:endParaRPr lang="en-US"/>
          </a:p>
        </p:txBody>
      </p:sp>
    </p:spTree>
    <p:extLst>
      <p:ext uri="{BB962C8B-B14F-4D97-AF65-F5344CB8AC3E}">
        <p14:creationId xmlns:p14="http://schemas.microsoft.com/office/powerpoint/2010/main" val="1259805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CB6164-DCD1-C481-71D3-D714360B8A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C27A6E-52FD-AF37-B00F-E54E1D8A03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1F9776-DC0E-5864-4D2F-551350A896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8B31B-7A95-4112-8966-5C6368E5EA4C}" type="datetimeFigureOut">
              <a:rPr lang="en-US" smtClean="0"/>
              <a:t>09/03/2025</a:t>
            </a:fld>
            <a:endParaRPr lang="en-US"/>
          </a:p>
        </p:txBody>
      </p:sp>
      <p:sp>
        <p:nvSpPr>
          <p:cNvPr id="5" name="Footer Placeholder 4">
            <a:extLst>
              <a:ext uri="{FF2B5EF4-FFF2-40B4-BE49-F238E27FC236}">
                <a16:creationId xmlns:a16="http://schemas.microsoft.com/office/drawing/2014/main" id="{9065C03B-C683-22E7-534A-79311AF5B0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E1DD4F-057A-CB3F-D970-030441E343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EA0FE8-319A-48E5-8B66-0077BDDA98D6}" type="slidenum">
              <a:rPr lang="en-US" smtClean="0"/>
              <a:t>‹#›</a:t>
            </a:fld>
            <a:endParaRPr lang="en-US"/>
          </a:p>
        </p:txBody>
      </p:sp>
    </p:spTree>
    <p:extLst>
      <p:ext uri="{BB962C8B-B14F-4D97-AF65-F5344CB8AC3E}">
        <p14:creationId xmlns:p14="http://schemas.microsoft.com/office/powerpoint/2010/main" val="1817726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mentalhealth.va.gov/msthome/index.as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vetcenter.va.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caregiver.va.gov/support/support_benefits.asp" TargetMode="External"/><Relationship Id="rId3" Type="http://schemas.openxmlformats.org/officeDocument/2006/relationships/hyperlink" Target="https://www.va.gov/health-care/health-needs-conditions/mental-health/" TargetMode="External"/><Relationship Id="rId7" Type="http://schemas.openxmlformats.org/officeDocument/2006/relationships/hyperlink" Target="https://www.mentalhealth.va.gov/suicide_prevention/" TargetMode="External"/><Relationship Id="rId2" Type="http://schemas.openxmlformats.org/officeDocument/2006/relationships/hyperlink" Target="https://www.va.gov/communitycare/programs/dependents/champva/champva_eligibility.asp" TargetMode="External"/><Relationship Id="rId1" Type="http://schemas.openxmlformats.org/officeDocument/2006/relationships/slideLayout" Target="../slideLayouts/slideLayout2.xml"/><Relationship Id="rId6" Type="http://schemas.openxmlformats.org/officeDocument/2006/relationships/hyperlink" Target="https://www.veteranscrisisline.net/get-help-now/chat/" TargetMode="External"/><Relationship Id="rId5" Type="http://schemas.openxmlformats.org/officeDocument/2006/relationships/hyperlink" Target="https://www.veteranscrisisline.net/" TargetMode="External"/><Relationship Id="rId4" Type="http://schemas.openxmlformats.org/officeDocument/2006/relationships/hyperlink" Target="https://www.mentalhealth.va.gov/" TargetMode="External"/><Relationship Id="rId9" Type="http://schemas.openxmlformats.org/officeDocument/2006/relationships/hyperlink" Target="https://www.va.gov/disability/compensation-rates/special-benefit-allowance-rates/"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va.gov/health-care/apply/application/introduc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hyperlink" Target="https://gcc02.safelinks.protection.outlook.com/?url=https%3A%2F%2Fwww.va.gov%2Fresources%2Fgetting-emergency-care-at-non-va-facilities&amp;data=05%7C02%7C%7C16a5b3b651174c3dca6708dcd7ebeaf5%7Ce95f1b23abaf45ee821db7ab251ab3bf%7C0%7C0%7C638622655463906029%7CUnknown%7CTWFpbGZsb3d8eyJWIjoiMC4wLjAwMDAiLCJQIjoiV2luMzIiLCJBTiI6Ik1haWwiLCJXVCI6Mn0%3D%7C0%7C%7C%7C&amp;sdata=8NcC6W0Hqa7Sn9nPQ%2BsqbBa63rZaZXyppmPhpNu5jcg%3D&amp;reserved=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womenshealth.va.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Flowchart: Document 44">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2343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68DCE-9EB1-EF2B-0065-992C8BFA8C0C}"/>
              </a:ext>
            </a:extLst>
          </p:cNvPr>
          <p:cNvSpPr>
            <a:spLocks noGrp="1"/>
          </p:cNvSpPr>
          <p:nvPr>
            <p:ph type="ctrTitle"/>
          </p:nvPr>
        </p:nvSpPr>
        <p:spPr>
          <a:xfrm>
            <a:off x="838200" y="171162"/>
            <a:ext cx="2840182" cy="2371148"/>
          </a:xfrm>
        </p:spPr>
        <p:txBody>
          <a:bodyPr vert="horz" lIns="91440" tIns="45720" rIns="91440" bIns="45720" rtlCol="0" anchor="ctr">
            <a:normAutofit/>
          </a:bodyPr>
          <a:lstStyle/>
          <a:p>
            <a:pPr algn="l"/>
            <a:r>
              <a:rPr lang="en-US" sz="3200" kern="1200">
                <a:solidFill>
                  <a:srgbClr val="FFFFFF"/>
                </a:solidFill>
                <a:latin typeface="+mj-lt"/>
                <a:ea typeface="+mj-ea"/>
                <a:cs typeface="+mj-cs"/>
              </a:rPr>
              <a:t>Understanding VA Health Care</a:t>
            </a:r>
          </a:p>
        </p:txBody>
      </p:sp>
      <p:pic>
        <p:nvPicPr>
          <p:cNvPr id="5" name="Picture 4" descr="A picture containing text, clipart&#10;&#10;Description automatically generated">
            <a:extLst>
              <a:ext uri="{FF2B5EF4-FFF2-40B4-BE49-F238E27FC236}">
                <a16:creationId xmlns:a16="http://schemas.microsoft.com/office/drawing/2014/main" id="{94E8B5D0-5968-D12E-EC69-BCAF85939C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7933" y="1225227"/>
            <a:ext cx="7347537" cy="4408522"/>
          </a:xfrm>
          <a:prstGeom prst="rect">
            <a:avLst/>
          </a:prstGeom>
        </p:spPr>
      </p:pic>
      <p:sp>
        <p:nvSpPr>
          <p:cNvPr id="3" name="TextBox 2">
            <a:extLst>
              <a:ext uri="{FF2B5EF4-FFF2-40B4-BE49-F238E27FC236}">
                <a16:creationId xmlns:a16="http://schemas.microsoft.com/office/drawing/2014/main" id="{CA0FB91C-0FC4-FEFE-96FB-665A1DD1DB6B}"/>
              </a:ext>
            </a:extLst>
          </p:cNvPr>
          <p:cNvSpPr txBox="1"/>
          <p:nvPr/>
        </p:nvSpPr>
        <p:spPr>
          <a:xfrm>
            <a:off x="636530" y="5011947"/>
            <a:ext cx="3854250" cy="923330"/>
          </a:xfrm>
          <a:prstGeom prst="rect">
            <a:avLst/>
          </a:prstGeom>
          <a:noFill/>
        </p:spPr>
        <p:txBody>
          <a:bodyPr wrap="square" rtlCol="0">
            <a:spAutoFit/>
          </a:bodyPr>
          <a:lstStyle/>
          <a:p>
            <a:r>
              <a:rPr lang="en-US" dirty="0"/>
              <a:t>William Genochio</a:t>
            </a:r>
          </a:p>
          <a:p>
            <a:r>
              <a:rPr lang="en-US" dirty="0"/>
              <a:t>VBA Coordinator, American Legion Department of Ohio</a:t>
            </a:r>
          </a:p>
        </p:txBody>
      </p:sp>
    </p:spTree>
    <p:extLst>
      <p:ext uri="{BB962C8B-B14F-4D97-AF65-F5344CB8AC3E}">
        <p14:creationId xmlns:p14="http://schemas.microsoft.com/office/powerpoint/2010/main" val="2817681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1BFDDD-90B6-B647-250C-A608E611148E}"/>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Military Sexual Trauma </a:t>
            </a:r>
          </a:p>
        </p:txBody>
      </p:sp>
      <p:sp>
        <p:nvSpPr>
          <p:cNvPr id="3" name="Content Placeholder 2">
            <a:extLst>
              <a:ext uri="{FF2B5EF4-FFF2-40B4-BE49-F238E27FC236}">
                <a16:creationId xmlns:a16="http://schemas.microsoft.com/office/drawing/2014/main" id="{67B3B57D-883E-8ABB-B68C-300036D28658}"/>
              </a:ext>
            </a:extLst>
          </p:cNvPr>
          <p:cNvSpPr>
            <a:spLocks noGrp="1"/>
          </p:cNvSpPr>
          <p:nvPr>
            <p:ph idx="1"/>
          </p:nvPr>
        </p:nvSpPr>
        <p:spPr>
          <a:xfrm>
            <a:off x="4810259" y="649480"/>
            <a:ext cx="6555347" cy="5546047"/>
          </a:xfrm>
        </p:spPr>
        <p:txBody>
          <a:bodyPr anchor="ctr">
            <a:normAutofit/>
          </a:bodyPr>
          <a:lstStyle/>
          <a:p>
            <a:r>
              <a:rPr lang="en-US" sz="2000" dirty="0"/>
              <a:t>Military Sexual Trauma (MST): MST is the term that VA uses to refer to sexual assault or sexual harassment occurring during military service. VA provides free treatment for physical and mental health conditions related to MST. These services are available to individuals with Veteran status and most former Service members with an Other Than Honorable or uncharacterized (entry-level) discharge. Standard length of service requirements do not apply to eligibility for MST-related care and some of these individuals may be able to receive MST related care even if they are not eligible for other VA care. </a:t>
            </a:r>
          </a:p>
          <a:p>
            <a:r>
              <a:rPr lang="en-US" sz="2000" dirty="0"/>
              <a:t>Former National Guard and Reserves members with federal active-duty service or a service-connected disability who were discharged under honorable conditions or with an Other Than Honorable discharge can also receive MST-related care; the service-connected disability does not need to be related to their experiences of MST. To learn more about VA’s MST-related services, please visit </a:t>
            </a:r>
            <a:r>
              <a:rPr lang="en-US" sz="2000" dirty="0">
                <a:hlinkClick r:id="rId2"/>
              </a:rPr>
              <a:t>https://www.mentalhealth.va.gov/msthome/index.asp</a:t>
            </a:r>
            <a:r>
              <a:rPr lang="en-US" sz="2000" dirty="0"/>
              <a:t> </a:t>
            </a:r>
          </a:p>
        </p:txBody>
      </p:sp>
    </p:spTree>
    <p:extLst>
      <p:ext uri="{BB962C8B-B14F-4D97-AF65-F5344CB8AC3E}">
        <p14:creationId xmlns:p14="http://schemas.microsoft.com/office/powerpoint/2010/main" val="51749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C74A3B-4C21-F6A8-78E8-E27F39AE1279}"/>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Vet Centers </a:t>
            </a:r>
          </a:p>
        </p:txBody>
      </p:sp>
      <p:sp>
        <p:nvSpPr>
          <p:cNvPr id="3" name="Content Placeholder 2">
            <a:extLst>
              <a:ext uri="{FF2B5EF4-FFF2-40B4-BE49-F238E27FC236}">
                <a16:creationId xmlns:a16="http://schemas.microsoft.com/office/drawing/2014/main" id="{9A5441EB-3FDF-81D4-0CFE-A75F881B8CFD}"/>
              </a:ext>
            </a:extLst>
          </p:cNvPr>
          <p:cNvSpPr>
            <a:spLocks noGrp="1"/>
          </p:cNvSpPr>
          <p:nvPr>
            <p:ph idx="1"/>
          </p:nvPr>
        </p:nvSpPr>
        <p:spPr>
          <a:xfrm>
            <a:off x="4810259" y="649480"/>
            <a:ext cx="6555347" cy="5546047"/>
          </a:xfrm>
        </p:spPr>
        <p:txBody>
          <a:bodyPr anchor="ctr">
            <a:normAutofit/>
          </a:bodyPr>
          <a:lstStyle/>
          <a:p>
            <a:r>
              <a:rPr lang="en-US" sz="2000" dirty="0"/>
              <a:t>Vet Center Services: Vet Centers provide confidential, community-based counseling, outreach and referral services for a wide range of concerns that eligible Veterans, Service members, including members of the National Guard and Reserve Components and their families may face. Vet Centers help you and your family build meaningful connections and develop tools for achieving success in both your military and civilian lives. Open to veterans, servicemembers, National Guard and Reservist some restriction do apply for additional information </a:t>
            </a:r>
            <a:r>
              <a:rPr lang="en-US" sz="2000" dirty="0">
                <a:hlinkClick r:id="rId2"/>
              </a:rPr>
              <a:t>https://www.vetcenter.va.gov/</a:t>
            </a:r>
            <a:r>
              <a:rPr lang="en-US" sz="2000" dirty="0"/>
              <a:t> or call Vet Center Call Center 24/7 at 877-927-8387.</a:t>
            </a:r>
          </a:p>
        </p:txBody>
      </p:sp>
    </p:spTree>
    <p:extLst>
      <p:ext uri="{BB962C8B-B14F-4D97-AF65-F5344CB8AC3E}">
        <p14:creationId xmlns:p14="http://schemas.microsoft.com/office/powerpoint/2010/main" val="445757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EFAEAA-EEAA-571E-F357-4AC0B563F801}"/>
              </a:ext>
            </a:extLst>
          </p:cNvPr>
          <p:cNvSpPr>
            <a:spLocks noGrp="1"/>
          </p:cNvSpPr>
          <p:nvPr>
            <p:ph type="title"/>
          </p:nvPr>
        </p:nvSpPr>
        <p:spPr>
          <a:xfrm>
            <a:off x="838200" y="365125"/>
            <a:ext cx="10515600" cy="1325563"/>
          </a:xfrm>
        </p:spPr>
        <p:txBody>
          <a:bodyPr>
            <a:normAutofit/>
          </a:bodyPr>
          <a:lstStyle/>
          <a:p>
            <a:r>
              <a:rPr lang="en-US" sz="5400"/>
              <a:t>VA Health Care Additional Resources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7D062EE-4920-1778-E8B0-AC2D114B173D}"/>
              </a:ext>
            </a:extLst>
          </p:cNvPr>
          <p:cNvSpPr>
            <a:spLocks noGrp="1"/>
          </p:cNvSpPr>
          <p:nvPr>
            <p:ph idx="1"/>
          </p:nvPr>
        </p:nvSpPr>
        <p:spPr>
          <a:xfrm>
            <a:off x="838200" y="1929384"/>
            <a:ext cx="10515600" cy="4251960"/>
          </a:xfrm>
        </p:spPr>
        <p:txBody>
          <a:bodyPr>
            <a:normAutofit/>
          </a:bodyPr>
          <a:lstStyle/>
          <a:p>
            <a:r>
              <a:rPr lang="en-US" sz="1900" dirty="0"/>
              <a:t>Federal Benefits Book: </a:t>
            </a:r>
            <a:r>
              <a:rPr lang="en-US" sz="1900" dirty="0">
                <a:hlinkClick r:id="rId2"/>
              </a:rPr>
              <a:t>https://www.va.gov/communitycare/programs/dependents/champva/champva_eligibility.asp</a:t>
            </a:r>
            <a:r>
              <a:rPr lang="en-US" sz="1900" dirty="0"/>
              <a:t> </a:t>
            </a:r>
          </a:p>
          <a:p>
            <a:r>
              <a:rPr lang="en-US" sz="1900" dirty="0"/>
              <a:t>MH Treatment: </a:t>
            </a:r>
            <a:r>
              <a:rPr lang="en-US" sz="1900" dirty="0">
                <a:hlinkClick r:id="rId3"/>
              </a:rPr>
              <a:t>https://www.va.gov/health-care/health-needs-conditions/mental-health/</a:t>
            </a:r>
            <a:r>
              <a:rPr lang="en-US" sz="1900" dirty="0"/>
              <a:t> or </a:t>
            </a:r>
            <a:r>
              <a:rPr lang="en-US" sz="1900" dirty="0">
                <a:hlinkClick r:id="rId4"/>
              </a:rPr>
              <a:t>https://www.mentalhealth.va.gov/</a:t>
            </a:r>
            <a:r>
              <a:rPr lang="en-US" sz="1900" dirty="0"/>
              <a:t> </a:t>
            </a:r>
          </a:p>
          <a:p>
            <a:r>
              <a:rPr lang="en-US" sz="1900" dirty="0"/>
              <a:t>Veteran Crisis Line: </a:t>
            </a:r>
            <a:r>
              <a:rPr lang="en-US" sz="1900" dirty="0">
                <a:hlinkClick r:id="rId5"/>
              </a:rPr>
              <a:t>https://www.veteranscrisisline.net/</a:t>
            </a:r>
            <a:r>
              <a:rPr lang="en-US" sz="1900" dirty="0"/>
              <a:t> , </a:t>
            </a:r>
            <a:r>
              <a:rPr lang="en-US" sz="1900" dirty="0">
                <a:hlinkClick r:id="rId6"/>
              </a:rPr>
              <a:t>https://www.veteranscrisisline.net/get-help-now/chat/</a:t>
            </a:r>
            <a:r>
              <a:rPr lang="en-US" sz="1900" dirty="0"/>
              <a:t> or prevention </a:t>
            </a:r>
            <a:r>
              <a:rPr lang="en-US" sz="1900" dirty="0">
                <a:hlinkClick r:id="rId7"/>
              </a:rPr>
              <a:t>https://www.mentalhealth.va.gov/suicide_prevention/</a:t>
            </a:r>
            <a:r>
              <a:rPr lang="en-US" sz="1900" dirty="0"/>
              <a:t> or dial 988 then press 1.</a:t>
            </a:r>
          </a:p>
          <a:p>
            <a:r>
              <a:rPr lang="en-US" sz="1900" dirty="0"/>
              <a:t>Caregiver Program: </a:t>
            </a:r>
            <a:r>
              <a:rPr lang="en-US" sz="1900" dirty="0">
                <a:hlinkClick r:id="rId8"/>
              </a:rPr>
              <a:t>https://www.caregiver.va.gov/support/support_benefits.asp</a:t>
            </a:r>
            <a:r>
              <a:rPr lang="en-US" sz="1900" dirty="0"/>
              <a:t> or call 855-260-3274.</a:t>
            </a:r>
          </a:p>
          <a:p>
            <a:r>
              <a:rPr lang="en-US" sz="1900" dirty="0"/>
              <a:t>Champ VA: </a:t>
            </a:r>
            <a:r>
              <a:rPr lang="en-US" sz="1900" dirty="0">
                <a:hlinkClick r:id="rId2"/>
              </a:rPr>
              <a:t>https://www.va.gov/communitycare/programs/dependents/champva/champva_eligibility.asp</a:t>
            </a:r>
            <a:r>
              <a:rPr lang="en-US" sz="1900" dirty="0"/>
              <a:t>  or call 800-733-8387</a:t>
            </a:r>
          </a:p>
          <a:p>
            <a:r>
              <a:rPr lang="en-US" sz="1900" dirty="0"/>
              <a:t>Clothing Allowance: </a:t>
            </a:r>
            <a:r>
              <a:rPr lang="en-US" sz="1900" dirty="0">
                <a:hlinkClick r:id="rId9"/>
              </a:rPr>
              <a:t>https://www.va.gov/disability/compensation-rates/special-benefit-allowance-rates/</a:t>
            </a:r>
            <a:r>
              <a:rPr lang="en-US" sz="1900" dirty="0"/>
              <a:t> </a:t>
            </a:r>
          </a:p>
          <a:p>
            <a:endParaRPr lang="en-US" sz="1900" dirty="0"/>
          </a:p>
        </p:txBody>
      </p:sp>
    </p:spTree>
    <p:extLst>
      <p:ext uri="{BB962C8B-B14F-4D97-AF65-F5344CB8AC3E}">
        <p14:creationId xmlns:p14="http://schemas.microsoft.com/office/powerpoint/2010/main" val="3510226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20C295-D0A6-7DE0-C1C4-C52E1BF6336C}"/>
              </a:ext>
            </a:extLst>
          </p:cNvPr>
          <p:cNvSpPr>
            <a:spLocks noGrp="1"/>
          </p:cNvSpPr>
          <p:nvPr>
            <p:ph type="title"/>
          </p:nvPr>
        </p:nvSpPr>
        <p:spPr>
          <a:xfrm>
            <a:off x="6590662" y="4267832"/>
            <a:ext cx="4805996" cy="1297115"/>
          </a:xfrm>
        </p:spPr>
        <p:txBody>
          <a:bodyPr vert="horz" lIns="91440" tIns="45720" rIns="91440" bIns="45720" rtlCol="0" anchor="t">
            <a:normAutofit/>
          </a:bodyPr>
          <a:lstStyle/>
          <a:p>
            <a:r>
              <a:rPr lang="en-US" sz="4000" kern="1200" dirty="0">
                <a:solidFill>
                  <a:schemeClr val="tx2"/>
                </a:solidFill>
                <a:latin typeface="+mj-lt"/>
                <a:ea typeface="+mj-ea"/>
                <a:cs typeface="+mj-cs"/>
              </a:rPr>
              <a:t>Questions </a:t>
            </a:r>
          </a:p>
        </p:txBody>
      </p:sp>
      <p:pic>
        <p:nvPicPr>
          <p:cNvPr id="7" name="Graphic 6" descr="Help">
            <a:extLst>
              <a:ext uri="{FF2B5EF4-FFF2-40B4-BE49-F238E27FC236}">
                <a16:creationId xmlns:a16="http://schemas.microsoft.com/office/drawing/2014/main" id="{E5AF3B4B-0191-6BCE-411F-3D2BDA1C882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831671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BA219D11-C8A4-FD9A-2850-DC88A2D66F22}"/>
              </a:ext>
            </a:extLst>
          </p:cNvPr>
          <p:cNvPicPr>
            <a:picLocks noChangeAspect="1"/>
          </p:cNvPicPr>
          <p:nvPr/>
        </p:nvPicPr>
        <p:blipFill>
          <a:blip r:embed="rId2">
            <a:duotone>
              <a:prstClr val="black"/>
              <a:schemeClr val="tx2">
                <a:tint val="45000"/>
                <a:satMod val="400000"/>
              </a:schemeClr>
            </a:duotone>
            <a:alphaModFix amt="25000"/>
          </a:blip>
          <a:srcRect t="7751" b="7980"/>
          <a:stretch>
            <a:fill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E332FFE6-C2E9-AC61-9CDC-45CB8EC92116}"/>
              </a:ext>
            </a:extLst>
          </p:cNvPr>
          <p:cNvSpPr>
            <a:spLocks noGrp="1"/>
          </p:cNvSpPr>
          <p:nvPr>
            <p:ph type="title"/>
          </p:nvPr>
        </p:nvSpPr>
        <p:spPr>
          <a:xfrm>
            <a:off x="838200" y="365125"/>
            <a:ext cx="10515600" cy="1325563"/>
          </a:xfrm>
        </p:spPr>
        <p:txBody>
          <a:bodyPr>
            <a:normAutofit/>
          </a:bodyPr>
          <a:lstStyle/>
          <a:p>
            <a:r>
              <a:rPr lang="en-US"/>
              <a:t>VA Health Care Eligiblity </a:t>
            </a:r>
          </a:p>
        </p:txBody>
      </p:sp>
      <p:graphicFrame>
        <p:nvGraphicFramePr>
          <p:cNvPr id="5" name="Content Placeholder 2">
            <a:extLst>
              <a:ext uri="{FF2B5EF4-FFF2-40B4-BE49-F238E27FC236}">
                <a16:creationId xmlns:a16="http://schemas.microsoft.com/office/drawing/2014/main" id="{444B32F3-EA4C-FCFA-4E8D-DED286E0115F}"/>
              </a:ext>
            </a:extLst>
          </p:cNvPr>
          <p:cNvGraphicFramePr>
            <a:graphicFrameLocks noGrp="1"/>
          </p:cNvGraphicFramePr>
          <p:nvPr>
            <p:ph idx="1"/>
            <p:extLst>
              <p:ext uri="{D42A27DB-BD31-4B8C-83A1-F6EECF244321}">
                <p14:modId xmlns:p14="http://schemas.microsoft.com/office/powerpoint/2010/main" val="35072519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42277983"/>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5307E4-F68B-B2FF-36D1-88273D1E23B0}"/>
              </a:ext>
            </a:extLst>
          </p:cNvPr>
          <p:cNvSpPr>
            <a:spLocks noGrp="1"/>
          </p:cNvSpPr>
          <p:nvPr>
            <p:ph type="title"/>
          </p:nvPr>
        </p:nvSpPr>
        <p:spPr>
          <a:xfrm>
            <a:off x="1156851" y="637762"/>
            <a:ext cx="9888496" cy="900131"/>
          </a:xfrm>
        </p:spPr>
        <p:txBody>
          <a:bodyPr anchor="t">
            <a:normAutofit/>
          </a:bodyPr>
          <a:lstStyle/>
          <a:p>
            <a:r>
              <a:rPr lang="en-US" sz="4000" dirty="0">
                <a:solidFill>
                  <a:schemeClr val="bg1"/>
                </a:solidFill>
              </a:rPr>
              <a:t>VA Health Care Priority Groups </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C1B9E0-6E41-B048-3A2C-5F27B21FB99A}"/>
              </a:ext>
            </a:extLst>
          </p:cNvPr>
          <p:cNvSpPr>
            <a:spLocks noGrp="1"/>
          </p:cNvSpPr>
          <p:nvPr>
            <p:ph idx="1"/>
          </p:nvPr>
        </p:nvSpPr>
        <p:spPr>
          <a:xfrm>
            <a:off x="821094" y="2217343"/>
            <a:ext cx="10711543" cy="4407392"/>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VA assigns priority groups to veterans based on various factors, including service-connected disabilities, income, and other considerations. The quality of care is not affected by priority group: rather these groups help VA determine potential co-payments. </a:t>
            </a:r>
          </a:p>
          <a:p>
            <a:pPr marL="0" indent="0">
              <a:buNone/>
            </a:pPr>
            <a:endParaRPr lang="en-US"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756D9C8C-E2C1-2915-6723-7C91F78A5375}"/>
              </a:ext>
            </a:extLst>
          </p:cNvPr>
          <p:cNvGraphicFramePr>
            <a:graphicFrameLocks noGrp="1"/>
          </p:cNvGraphicFramePr>
          <p:nvPr>
            <p:extLst>
              <p:ext uri="{D42A27DB-BD31-4B8C-83A1-F6EECF244321}">
                <p14:modId xmlns:p14="http://schemas.microsoft.com/office/powerpoint/2010/main" val="4030719037"/>
              </p:ext>
            </p:extLst>
          </p:nvPr>
        </p:nvGraphicFramePr>
        <p:xfrm>
          <a:off x="983411" y="4049461"/>
          <a:ext cx="10387495" cy="2486022"/>
        </p:xfrm>
        <a:graphic>
          <a:graphicData uri="http://schemas.openxmlformats.org/drawingml/2006/table">
            <a:tbl>
              <a:tblPr firstRow="1" bandRow="1">
                <a:tableStyleId>{5C22544A-7EE6-4342-B048-85BDC9FD1C3A}</a:tableStyleId>
              </a:tblPr>
              <a:tblGrid>
                <a:gridCol w="1155940">
                  <a:extLst>
                    <a:ext uri="{9D8B030D-6E8A-4147-A177-3AD203B41FA5}">
                      <a16:colId xmlns:a16="http://schemas.microsoft.com/office/drawing/2014/main" val="2419843335"/>
                    </a:ext>
                  </a:extLst>
                </a:gridCol>
                <a:gridCol w="9231555">
                  <a:extLst>
                    <a:ext uri="{9D8B030D-6E8A-4147-A177-3AD203B41FA5}">
                      <a16:colId xmlns:a16="http://schemas.microsoft.com/office/drawing/2014/main" val="2017074928"/>
                    </a:ext>
                  </a:extLst>
                </a:gridCol>
              </a:tblGrid>
              <a:tr h="602931">
                <a:tc>
                  <a:txBody>
                    <a:bodyPr/>
                    <a:lstStyle/>
                    <a:p>
                      <a:r>
                        <a:rPr lang="en-US" b="1" dirty="0">
                          <a:solidFill>
                            <a:schemeClr val="tx1"/>
                          </a:solidFill>
                        </a:rPr>
                        <a:t>Group 1</a:t>
                      </a:r>
                    </a:p>
                  </a:txBody>
                  <a:tcPr/>
                </a:tc>
                <a:tc>
                  <a:txBody>
                    <a:bodyPr/>
                    <a:lstStyle/>
                    <a:p>
                      <a:r>
                        <a:rPr lang="en-US" dirty="0"/>
                        <a:t>Service-connected at 50% or greater, determined to be unemployable due to service-connected disabilities, Medal of Honor recipients </a:t>
                      </a:r>
                    </a:p>
                  </a:txBody>
                  <a:tcPr/>
                </a:tc>
                <a:extLst>
                  <a:ext uri="{0D108BD9-81ED-4DB2-BD59-A6C34878D82A}">
                    <a16:rowId xmlns:a16="http://schemas.microsoft.com/office/drawing/2014/main" val="3376244500"/>
                  </a:ext>
                </a:extLst>
              </a:tr>
              <a:tr h="602931">
                <a:tc>
                  <a:txBody>
                    <a:bodyPr/>
                    <a:lstStyle/>
                    <a:p>
                      <a:r>
                        <a:rPr lang="en-US" b="1" dirty="0">
                          <a:solidFill>
                            <a:schemeClr val="tx1"/>
                          </a:solidFill>
                        </a:rPr>
                        <a:t>Group 2</a:t>
                      </a:r>
                    </a:p>
                  </a:txBody>
                  <a:tcPr/>
                </a:tc>
                <a:tc>
                  <a:txBody>
                    <a:bodyPr/>
                    <a:lstStyle/>
                    <a:p>
                      <a:r>
                        <a:rPr lang="en-US" dirty="0"/>
                        <a:t>Service-connected at 30% - 40%</a:t>
                      </a:r>
                    </a:p>
                  </a:txBody>
                  <a:tcPr/>
                </a:tc>
                <a:extLst>
                  <a:ext uri="{0D108BD9-81ED-4DB2-BD59-A6C34878D82A}">
                    <a16:rowId xmlns:a16="http://schemas.microsoft.com/office/drawing/2014/main" val="517310760"/>
                  </a:ext>
                </a:extLst>
              </a:tr>
              <a:tr h="602931">
                <a:tc>
                  <a:txBody>
                    <a:bodyPr/>
                    <a:lstStyle/>
                    <a:p>
                      <a:r>
                        <a:rPr lang="en-US" b="1" dirty="0">
                          <a:solidFill>
                            <a:schemeClr val="tx1"/>
                          </a:solidFill>
                        </a:rPr>
                        <a:t>Group 3</a:t>
                      </a:r>
                    </a:p>
                  </a:txBody>
                  <a:tcPr/>
                </a:tc>
                <a:tc>
                  <a:txBody>
                    <a:bodyPr/>
                    <a:lstStyle/>
                    <a:p>
                      <a:r>
                        <a:rPr lang="en-US" dirty="0"/>
                        <a:t>Service-connected 10% - 20%, POWs, Purple Heart Medal recipients, veterans with a 1151 claim granted and VR&amp;E program participants</a:t>
                      </a:r>
                    </a:p>
                  </a:txBody>
                  <a:tcPr/>
                </a:tc>
                <a:extLst>
                  <a:ext uri="{0D108BD9-81ED-4DB2-BD59-A6C34878D82A}">
                    <a16:rowId xmlns:a16="http://schemas.microsoft.com/office/drawing/2014/main" val="3227137868"/>
                  </a:ext>
                </a:extLst>
              </a:tr>
              <a:tr h="602931">
                <a:tc>
                  <a:txBody>
                    <a:bodyPr/>
                    <a:lstStyle/>
                    <a:p>
                      <a:r>
                        <a:rPr lang="en-US" b="1" dirty="0">
                          <a:solidFill>
                            <a:schemeClr val="tx1"/>
                          </a:solidFill>
                        </a:rPr>
                        <a:t>Group 4</a:t>
                      </a:r>
                    </a:p>
                  </a:txBody>
                  <a:tcPr/>
                </a:tc>
                <a:tc>
                  <a:txBody>
                    <a:bodyPr/>
                    <a:lstStyle/>
                    <a:p>
                      <a:r>
                        <a:rPr lang="en-US" dirty="0"/>
                        <a:t>Those receiving Aid and Attendance or Housebound, Catastrophically Disabled</a:t>
                      </a:r>
                    </a:p>
                  </a:txBody>
                  <a:tcPr/>
                </a:tc>
                <a:extLst>
                  <a:ext uri="{0D108BD9-81ED-4DB2-BD59-A6C34878D82A}">
                    <a16:rowId xmlns:a16="http://schemas.microsoft.com/office/drawing/2014/main" val="912192932"/>
                  </a:ext>
                </a:extLst>
              </a:tr>
            </a:tbl>
          </a:graphicData>
        </a:graphic>
      </p:graphicFrame>
    </p:spTree>
    <p:extLst>
      <p:ext uri="{BB962C8B-B14F-4D97-AF65-F5344CB8AC3E}">
        <p14:creationId xmlns:p14="http://schemas.microsoft.com/office/powerpoint/2010/main" val="1056755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F88841-2CC5-03AA-AFF3-E08E39F9236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47574ED8-373D-878C-94DF-A5858AE577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6CF8B4-5062-3368-F78B-5314F664F015}"/>
              </a:ext>
            </a:extLst>
          </p:cNvPr>
          <p:cNvSpPr>
            <a:spLocks noGrp="1"/>
          </p:cNvSpPr>
          <p:nvPr>
            <p:ph type="title"/>
          </p:nvPr>
        </p:nvSpPr>
        <p:spPr>
          <a:xfrm>
            <a:off x="1156851" y="637762"/>
            <a:ext cx="9888496" cy="900131"/>
          </a:xfrm>
        </p:spPr>
        <p:txBody>
          <a:bodyPr anchor="t">
            <a:normAutofit/>
          </a:bodyPr>
          <a:lstStyle/>
          <a:p>
            <a:r>
              <a:rPr lang="en-US" sz="4000" dirty="0">
                <a:solidFill>
                  <a:schemeClr val="bg1"/>
                </a:solidFill>
              </a:rPr>
              <a:t>VA Health Care Priority Groups Cont.</a:t>
            </a:r>
          </a:p>
        </p:txBody>
      </p:sp>
      <p:sp>
        <p:nvSpPr>
          <p:cNvPr id="10" name="Rectangle 9">
            <a:extLst>
              <a:ext uri="{FF2B5EF4-FFF2-40B4-BE49-F238E27FC236}">
                <a16:creationId xmlns:a16="http://schemas.microsoft.com/office/drawing/2014/main" id="{CFB85BEA-913E-45E0-0749-BE669187B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FB51052-7A1A-363D-A6A2-F50C388350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B17E34B-8F3C-221E-BDF1-E9009B46445A}"/>
              </a:ext>
            </a:extLst>
          </p:cNvPr>
          <p:cNvSpPr>
            <a:spLocks noGrp="1"/>
          </p:cNvSpPr>
          <p:nvPr>
            <p:ph idx="1"/>
          </p:nvPr>
        </p:nvSpPr>
        <p:spPr>
          <a:xfrm>
            <a:off x="821094" y="2217343"/>
            <a:ext cx="10711543" cy="4407392"/>
          </a:xfrm>
        </p:spPr>
        <p:txBody>
          <a:bodyPr>
            <a:normAutofit/>
          </a:bodyPr>
          <a:lstStyle/>
          <a:p>
            <a:pPr marL="0" indent="0">
              <a:buNone/>
            </a:pPr>
            <a:endParaRPr lang="en-US" dirty="0">
              <a:latin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75B52026-F797-EF40-A559-AC5E07BE9114}"/>
              </a:ext>
            </a:extLst>
          </p:cNvPr>
          <p:cNvGraphicFramePr>
            <a:graphicFrameLocks noGrp="1"/>
          </p:cNvGraphicFramePr>
          <p:nvPr>
            <p:extLst>
              <p:ext uri="{D42A27DB-BD31-4B8C-83A1-F6EECF244321}">
                <p14:modId xmlns:p14="http://schemas.microsoft.com/office/powerpoint/2010/main" val="692148261"/>
              </p:ext>
            </p:extLst>
          </p:nvPr>
        </p:nvGraphicFramePr>
        <p:xfrm>
          <a:off x="902247" y="2332108"/>
          <a:ext cx="10387495" cy="2486022"/>
        </p:xfrm>
        <a:graphic>
          <a:graphicData uri="http://schemas.openxmlformats.org/drawingml/2006/table">
            <a:tbl>
              <a:tblPr firstRow="1" bandRow="1">
                <a:tableStyleId>{5C22544A-7EE6-4342-B048-85BDC9FD1C3A}</a:tableStyleId>
              </a:tblPr>
              <a:tblGrid>
                <a:gridCol w="1155940">
                  <a:extLst>
                    <a:ext uri="{9D8B030D-6E8A-4147-A177-3AD203B41FA5}">
                      <a16:colId xmlns:a16="http://schemas.microsoft.com/office/drawing/2014/main" val="2419843335"/>
                    </a:ext>
                  </a:extLst>
                </a:gridCol>
                <a:gridCol w="9231555">
                  <a:extLst>
                    <a:ext uri="{9D8B030D-6E8A-4147-A177-3AD203B41FA5}">
                      <a16:colId xmlns:a16="http://schemas.microsoft.com/office/drawing/2014/main" val="2017074928"/>
                    </a:ext>
                  </a:extLst>
                </a:gridCol>
              </a:tblGrid>
              <a:tr h="602931">
                <a:tc>
                  <a:txBody>
                    <a:bodyPr/>
                    <a:lstStyle/>
                    <a:p>
                      <a:r>
                        <a:rPr lang="en-US" b="1" dirty="0">
                          <a:solidFill>
                            <a:schemeClr val="tx1"/>
                          </a:solidFill>
                        </a:rPr>
                        <a:t>Group 5</a:t>
                      </a:r>
                    </a:p>
                  </a:txBody>
                  <a:tcPr/>
                </a:tc>
                <a:tc>
                  <a:txBody>
                    <a:bodyPr/>
                    <a:lstStyle/>
                    <a:p>
                      <a:r>
                        <a:rPr lang="en-US" dirty="0"/>
                        <a:t>Service-connected 0% (income based), receiving VA Pension, Medicaid eligible </a:t>
                      </a:r>
                    </a:p>
                  </a:txBody>
                  <a:tcPr/>
                </a:tc>
                <a:extLst>
                  <a:ext uri="{0D108BD9-81ED-4DB2-BD59-A6C34878D82A}">
                    <a16:rowId xmlns:a16="http://schemas.microsoft.com/office/drawing/2014/main" val="3376244500"/>
                  </a:ext>
                </a:extLst>
              </a:tr>
              <a:tr h="602931">
                <a:tc>
                  <a:txBody>
                    <a:bodyPr/>
                    <a:lstStyle/>
                    <a:p>
                      <a:r>
                        <a:rPr lang="en-US" b="1" dirty="0">
                          <a:solidFill>
                            <a:schemeClr val="tx1"/>
                          </a:solidFill>
                        </a:rPr>
                        <a:t>Group 6</a:t>
                      </a:r>
                    </a:p>
                  </a:txBody>
                  <a:tcPr/>
                </a:tc>
                <a:tc>
                  <a:txBody>
                    <a:bodyPr/>
                    <a:lstStyle/>
                    <a:p>
                      <a:r>
                        <a:rPr lang="en-US" dirty="0"/>
                        <a:t>Service-connected 0% Military exposures (Herbicides, Camp Lejeune, etc..) Combat operations (5-year enhanced benefits)</a:t>
                      </a:r>
                    </a:p>
                  </a:txBody>
                  <a:tcPr/>
                </a:tc>
                <a:extLst>
                  <a:ext uri="{0D108BD9-81ED-4DB2-BD59-A6C34878D82A}">
                    <a16:rowId xmlns:a16="http://schemas.microsoft.com/office/drawing/2014/main" val="517310760"/>
                  </a:ext>
                </a:extLst>
              </a:tr>
              <a:tr h="602931">
                <a:tc>
                  <a:txBody>
                    <a:bodyPr/>
                    <a:lstStyle/>
                    <a:p>
                      <a:r>
                        <a:rPr lang="en-US" b="1" dirty="0">
                          <a:solidFill>
                            <a:schemeClr val="tx1"/>
                          </a:solidFill>
                        </a:rPr>
                        <a:t>Group 7</a:t>
                      </a:r>
                    </a:p>
                  </a:txBody>
                  <a:tcPr/>
                </a:tc>
                <a:tc>
                  <a:txBody>
                    <a:bodyPr/>
                    <a:lstStyle/>
                    <a:p>
                      <a:r>
                        <a:rPr lang="en-US" dirty="0"/>
                        <a:t>Not Service-connected (household income below geo-adjusted VA threshold income limits)</a:t>
                      </a:r>
                    </a:p>
                  </a:txBody>
                  <a:tcPr/>
                </a:tc>
                <a:extLst>
                  <a:ext uri="{0D108BD9-81ED-4DB2-BD59-A6C34878D82A}">
                    <a16:rowId xmlns:a16="http://schemas.microsoft.com/office/drawing/2014/main" val="3227137868"/>
                  </a:ext>
                </a:extLst>
              </a:tr>
              <a:tr h="602931">
                <a:tc>
                  <a:txBody>
                    <a:bodyPr/>
                    <a:lstStyle/>
                    <a:p>
                      <a:r>
                        <a:rPr lang="en-US" b="1" dirty="0">
                          <a:solidFill>
                            <a:schemeClr val="tx1"/>
                          </a:solidFill>
                        </a:rPr>
                        <a:t>Group 8</a:t>
                      </a:r>
                    </a:p>
                  </a:txBody>
                  <a:tcPr/>
                </a:tc>
                <a:tc>
                  <a:txBody>
                    <a:bodyPr/>
                    <a:lstStyle/>
                    <a:p>
                      <a:r>
                        <a:rPr lang="en-US" dirty="0"/>
                        <a:t>Not Service-connected / Non-compensable 0% with household income exceeding geo-adjusted VA income levels</a:t>
                      </a:r>
                    </a:p>
                  </a:txBody>
                  <a:tcPr/>
                </a:tc>
                <a:extLst>
                  <a:ext uri="{0D108BD9-81ED-4DB2-BD59-A6C34878D82A}">
                    <a16:rowId xmlns:a16="http://schemas.microsoft.com/office/drawing/2014/main" val="912192932"/>
                  </a:ext>
                </a:extLst>
              </a:tr>
            </a:tbl>
          </a:graphicData>
        </a:graphic>
      </p:graphicFrame>
    </p:spTree>
    <p:extLst>
      <p:ext uri="{BB962C8B-B14F-4D97-AF65-F5344CB8AC3E}">
        <p14:creationId xmlns:p14="http://schemas.microsoft.com/office/powerpoint/2010/main" val="246643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5307E4-F68B-B2FF-36D1-88273D1E23B0}"/>
              </a:ext>
            </a:extLst>
          </p:cNvPr>
          <p:cNvSpPr>
            <a:spLocks noGrp="1"/>
          </p:cNvSpPr>
          <p:nvPr>
            <p:ph type="title"/>
          </p:nvPr>
        </p:nvSpPr>
        <p:spPr>
          <a:xfrm>
            <a:off x="1156851" y="637762"/>
            <a:ext cx="9888496" cy="900131"/>
          </a:xfrm>
        </p:spPr>
        <p:txBody>
          <a:bodyPr anchor="t">
            <a:normAutofit/>
          </a:bodyPr>
          <a:lstStyle/>
          <a:p>
            <a:r>
              <a:rPr lang="en-US" sz="4000" dirty="0">
                <a:solidFill>
                  <a:schemeClr val="bg1"/>
                </a:solidFill>
              </a:rPr>
              <a:t>How to Apply for VA Health Care </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C1B9E0-6E41-B048-3A2C-5F27B21FB99A}"/>
              </a:ext>
            </a:extLst>
          </p:cNvPr>
          <p:cNvSpPr>
            <a:spLocks noGrp="1"/>
          </p:cNvSpPr>
          <p:nvPr>
            <p:ph idx="1"/>
          </p:nvPr>
        </p:nvSpPr>
        <p:spPr>
          <a:xfrm>
            <a:off x="821094" y="2217343"/>
            <a:ext cx="10711543" cy="4407392"/>
          </a:xfrm>
        </p:spPr>
        <p:txBody>
          <a:bodyPr>
            <a:normAutofit/>
          </a:bodyPr>
          <a:lstStyle/>
          <a:p>
            <a:r>
              <a:rPr lang="en-US" dirty="0"/>
              <a:t>Veterans can complete applications for enrollment in VA health care using one of the options below:</a:t>
            </a:r>
          </a:p>
          <a:p>
            <a:pPr lvl="1"/>
            <a:r>
              <a:rPr lang="en-US" dirty="0">
                <a:latin typeface="Times New Roman" panose="02020603050405020304" pitchFamily="18" charset="0"/>
                <a:cs typeface="Times New Roman" panose="02020603050405020304" pitchFamily="18" charset="0"/>
              </a:rPr>
              <a:t>By phone calling 877-222-VETS (8387) M-F 8am to 8pm</a:t>
            </a:r>
          </a:p>
          <a:p>
            <a:pPr lvl="1"/>
            <a:r>
              <a:rPr lang="en-US" dirty="0">
                <a:latin typeface="Times New Roman" panose="02020603050405020304" pitchFamily="18" charset="0"/>
                <a:cs typeface="Times New Roman" panose="02020603050405020304" pitchFamily="18" charset="0"/>
              </a:rPr>
              <a:t>Online at </a:t>
            </a:r>
            <a:r>
              <a:rPr lang="fr-FR" dirty="0">
                <a:hlinkClick r:id="rId2"/>
              </a:rPr>
              <a:t>www.va.gov/health-care/apply/application/introduction</a:t>
            </a:r>
            <a:r>
              <a:rPr lang="fr-FR" dirty="0"/>
              <a:t> </a:t>
            </a:r>
          </a:p>
          <a:p>
            <a:pPr lvl="1"/>
            <a:r>
              <a:rPr lang="fr-FR" dirty="0"/>
              <a:t>The application can </a:t>
            </a:r>
            <a:r>
              <a:rPr lang="en-US" dirty="0"/>
              <a:t>be</a:t>
            </a:r>
            <a:r>
              <a:rPr lang="fr-FR" dirty="0"/>
              <a:t> </a:t>
            </a:r>
            <a:r>
              <a:rPr lang="en-US" dirty="0"/>
              <a:t>mailed</a:t>
            </a:r>
            <a:r>
              <a:rPr lang="fr-FR" dirty="0"/>
              <a:t> to </a:t>
            </a:r>
            <a:r>
              <a:rPr lang="en-US" dirty="0"/>
              <a:t>Health Eligibility Center, ATTN: Enrollment Eligibility Division, 2957 Clairmont Road Suite 200, Atlanta, GA 30329-1647. </a:t>
            </a:r>
            <a:endParaRPr lang="fr-FR" dirty="0"/>
          </a:p>
          <a:p>
            <a:pPr lvl="1"/>
            <a:r>
              <a:rPr lang="fr-FR" dirty="0"/>
              <a:t>Veterans can </a:t>
            </a:r>
            <a:r>
              <a:rPr lang="en-US" dirty="0"/>
              <a:t>also</a:t>
            </a:r>
            <a:r>
              <a:rPr lang="fr-FR" dirty="0"/>
              <a:t> apply in person at most VA medical centers and </a:t>
            </a:r>
            <a:r>
              <a:rPr lang="fr-FR" dirty="0" err="1"/>
              <a:t>some</a:t>
            </a:r>
            <a:r>
              <a:rPr lang="fr-FR" dirty="0"/>
              <a:t> </a:t>
            </a:r>
            <a:r>
              <a:rPr lang="fr-FR" dirty="0" err="1"/>
              <a:t>clinics</a:t>
            </a:r>
            <a:r>
              <a:rPr lang="fr-FR" dirty="0"/>
              <a:t>. </a:t>
            </a:r>
          </a:p>
          <a:p>
            <a:pPr lvl="1"/>
            <a:endParaRPr lang="fr-FR" dirty="0"/>
          </a:p>
        </p:txBody>
      </p:sp>
    </p:spTree>
    <p:extLst>
      <p:ext uri="{BB962C8B-B14F-4D97-AF65-F5344CB8AC3E}">
        <p14:creationId xmlns:p14="http://schemas.microsoft.com/office/powerpoint/2010/main" val="283650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518736C2-E588-219C-8102-E44CA887A978}"/>
              </a:ext>
            </a:extLst>
          </p:cNvPr>
          <p:cNvPicPr>
            <a:picLocks noChangeAspect="1"/>
          </p:cNvPicPr>
          <p:nvPr/>
        </p:nvPicPr>
        <p:blipFill>
          <a:blip r:embed="rId2">
            <a:alphaModFix amt="35000"/>
          </a:blip>
          <a:srcRect t="15413"/>
          <a:stretch>
            <a:fill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2E9FBAB6-DB77-405F-BD03-585832165C4E}"/>
              </a:ext>
            </a:extLst>
          </p:cNvPr>
          <p:cNvSpPr>
            <a:spLocks noGrp="1"/>
          </p:cNvSpPr>
          <p:nvPr>
            <p:ph type="title"/>
          </p:nvPr>
        </p:nvSpPr>
        <p:spPr>
          <a:xfrm>
            <a:off x="838200" y="365125"/>
            <a:ext cx="10515600" cy="1325563"/>
          </a:xfrm>
        </p:spPr>
        <p:txBody>
          <a:bodyPr>
            <a:normAutofit/>
          </a:bodyPr>
          <a:lstStyle/>
          <a:p>
            <a:r>
              <a:rPr lang="en-US">
                <a:solidFill>
                  <a:srgbClr val="FFFFFF"/>
                </a:solidFill>
              </a:rPr>
              <a:t>Other VA Health Care </a:t>
            </a:r>
          </a:p>
        </p:txBody>
      </p:sp>
      <p:graphicFrame>
        <p:nvGraphicFramePr>
          <p:cNvPr id="22" name="Content Placeholder 2">
            <a:extLst>
              <a:ext uri="{FF2B5EF4-FFF2-40B4-BE49-F238E27FC236}">
                <a16:creationId xmlns:a16="http://schemas.microsoft.com/office/drawing/2014/main" id="{85ADD02E-4396-21A2-9335-E60417A161AA}"/>
              </a:ext>
            </a:extLst>
          </p:cNvPr>
          <p:cNvGraphicFramePr>
            <a:graphicFrameLocks noGrp="1"/>
          </p:cNvGraphicFramePr>
          <p:nvPr>
            <p:ph idx="1"/>
            <p:extLst>
              <p:ext uri="{D42A27DB-BD31-4B8C-83A1-F6EECF244321}">
                <p14:modId xmlns:p14="http://schemas.microsoft.com/office/powerpoint/2010/main" val="30772879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457957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alpha val="35000"/>
          </a:schemeClr>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C5278130-DFE0-457B-8698-88DF69019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8" name="Rectangle 27">
            <a:extLst>
              <a:ext uri="{FF2B5EF4-FFF2-40B4-BE49-F238E27FC236}">
                <a16:creationId xmlns:a16="http://schemas.microsoft.com/office/drawing/2014/main" id="{2F99531B-1681-4D6E-BECB-18325B33A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0" name="Rectangle 29">
            <a:extLst>
              <a:ext uri="{FF2B5EF4-FFF2-40B4-BE49-F238E27FC236}">
                <a16:creationId xmlns:a16="http://schemas.microsoft.com/office/drawing/2014/main" id="{20344094-430A-400B-804B-910E696A1A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4" y="709375"/>
            <a:ext cx="10713676"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53C67DF-7782-4E57-AB9B-F1B4811AD8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43451" y="1248213"/>
            <a:ext cx="5413238" cy="4326335"/>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9BCD45-96B9-F21E-A1E1-EB985F3C11EA}"/>
              </a:ext>
            </a:extLst>
          </p:cNvPr>
          <p:cNvSpPr>
            <a:spLocks noGrp="1"/>
          </p:cNvSpPr>
          <p:nvPr>
            <p:ph type="title"/>
          </p:nvPr>
        </p:nvSpPr>
        <p:spPr>
          <a:xfrm>
            <a:off x="504967" y="675564"/>
            <a:ext cx="3609833" cy="5204085"/>
          </a:xfrm>
        </p:spPr>
        <p:txBody>
          <a:bodyPr>
            <a:normAutofit/>
          </a:bodyPr>
          <a:lstStyle/>
          <a:p>
            <a:r>
              <a:rPr lang="en-US"/>
              <a:t>VA Urgent Care </a:t>
            </a:r>
          </a:p>
        </p:txBody>
      </p:sp>
      <p:cxnSp>
        <p:nvCxnSpPr>
          <p:cNvPr id="34" name="Straight Connector 33">
            <a:extLst>
              <a:ext uri="{FF2B5EF4-FFF2-40B4-BE49-F238E27FC236}">
                <a16:creationId xmlns:a16="http://schemas.microsoft.com/office/drawing/2014/main" id="{B03A5AE3-BD30-455C-842B-7626C8BEF0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365990"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DBECAA5-1F2D-470D-875C-8F2C2CA3E5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18001"/>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2" name="Content Placeholder 2">
            <a:extLst>
              <a:ext uri="{FF2B5EF4-FFF2-40B4-BE49-F238E27FC236}">
                <a16:creationId xmlns:a16="http://schemas.microsoft.com/office/drawing/2014/main" id="{35CBD01C-3495-B7CA-E8C5-1462E02217D6}"/>
              </a:ext>
            </a:extLst>
          </p:cNvPr>
          <p:cNvGraphicFramePr>
            <a:graphicFrameLocks noGrp="1"/>
          </p:cNvGraphicFramePr>
          <p:nvPr>
            <p:ph idx="1"/>
            <p:extLst>
              <p:ext uri="{D42A27DB-BD31-4B8C-83A1-F6EECF244321}">
                <p14:modId xmlns:p14="http://schemas.microsoft.com/office/powerpoint/2010/main" val="3438492930"/>
              </p:ext>
            </p:extLst>
          </p:nvPr>
        </p:nvGraphicFramePr>
        <p:xfrm>
          <a:off x="4776730" y="819369"/>
          <a:ext cx="6589260" cy="5243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7815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DE17B5-F9A9-070D-2FA6-855E02A92610}"/>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VA 72 Hours Non-VA care notification Line</a:t>
            </a:r>
          </a:p>
        </p:txBody>
      </p:sp>
      <p:sp>
        <p:nvSpPr>
          <p:cNvPr id="3" name="Content Placeholder 2">
            <a:extLst>
              <a:ext uri="{FF2B5EF4-FFF2-40B4-BE49-F238E27FC236}">
                <a16:creationId xmlns:a16="http://schemas.microsoft.com/office/drawing/2014/main" id="{8F3AA5FC-D92A-67C4-0DE4-D74D610D391A}"/>
              </a:ext>
            </a:extLst>
          </p:cNvPr>
          <p:cNvSpPr>
            <a:spLocks noGrp="1"/>
          </p:cNvSpPr>
          <p:nvPr>
            <p:ph idx="1"/>
          </p:nvPr>
        </p:nvSpPr>
        <p:spPr>
          <a:xfrm>
            <a:off x="4134811" y="149290"/>
            <a:ext cx="7985654" cy="6698572"/>
          </a:xfrm>
        </p:spPr>
        <p:txBody>
          <a:bodyPr anchor="ctr">
            <a:normAutofit lnSpcReduction="10000"/>
          </a:bodyPr>
          <a:lstStyle/>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rPr>
              <a:t>Getting emergency care at non-VA facilities</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If you think your life or health is in danger, call 911 or go to the nearest emergency department. You don’t need to check with us first. But if you go to a non-VA facility—even one that’s in our community care network—you must follow certain rules so that we can cover the cost of your care. </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 </a:t>
            </a:r>
          </a:p>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rPr>
              <a:t>What to know if you go to a non-VA facility for emergency care</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The facility must be an Emergency Department</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We can only cover the cost of emergency care at an emergency department. An emergency department is a facility that has the staff and equipment to provide emergency care (like a hospital or free-standing emergency department).</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 </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Urgent care facilities don’t qualify as emergency departments. If you’re not sure what type of facility you should go to, we can help.</a:t>
            </a:r>
          </a:p>
          <a:p>
            <a:pPr marL="0" marR="0" indent="0">
              <a:spcBef>
                <a:spcPts val="0"/>
              </a:spcBef>
              <a:spcAft>
                <a:spcPts val="0"/>
              </a:spcAft>
              <a:buNone/>
            </a:pPr>
            <a:endParaRPr lang="en-US" sz="1800" b="1"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rPr>
              <a:t>We must get notified of your care within 72 hours - 844-724-7842</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Ask the provider to notify us right away in either of these ways:</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 </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Through our VA emergency care reporting portal, or By calling us at 844-724-7842 (TTY: 711)</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We must get the notification within 72 hours of when your emergency care starts. We prefer that the provider notify us. But if they don’t, you or someone acting on your behalf can notify us instead.</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 </a:t>
            </a:r>
          </a:p>
          <a:p>
            <a:pPr marL="0" marR="0" indent="0">
              <a:spcBef>
                <a:spcPts val="0"/>
              </a:spcBef>
              <a:spcAft>
                <a:spcPts val="0"/>
              </a:spcAft>
              <a:buNone/>
            </a:pPr>
            <a:r>
              <a:rPr lang="en-US" sz="1800" dirty="0">
                <a:effectLst/>
                <a:latin typeface="Calibri" panose="020F0502020204030204" pitchFamily="34" charset="0"/>
                <a:ea typeface="Calibri" panose="020F0502020204030204" pitchFamily="34" charset="0"/>
              </a:rPr>
              <a:t>We can only cover emergency care when you meet certain requirements.</a:t>
            </a:r>
          </a:p>
          <a:p>
            <a:pPr marL="0" indent="0">
              <a:spcBef>
                <a:spcPts val="0"/>
              </a:spcBef>
              <a:buNone/>
            </a:pPr>
            <a:r>
              <a:rPr lang="en-US" sz="1800" b="1" dirty="0">
                <a:effectLst/>
                <a:latin typeface="Calibri" panose="020F0502020204030204" pitchFamily="34" charset="0"/>
                <a:ea typeface="Calibri" panose="020F0502020204030204" pitchFamily="34" charset="0"/>
              </a:rPr>
              <a:t>For more emergency care requirements go to </a:t>
            </a:r>
            <a:r>
              <a:rPr lang="en-US" sz="1800" b="1" u="sng" dirty="0">
                <a:solidFill>
                  <a:srgbClr val="0563C1"/>
                </a:solidFill>
                <a:effectLst/>
                <a:latin typeface="Calibri" panose="020F0502020204030204" pitchFamily="34" charset="0"/>
                <a:ea typeface="Calibri" panose="020F0502020204030204" pitchFamily="34" charset="0"/>
                <a:hlinkClick r:id="rId2"/>
              </a:rPr>
              <a:t>https://www.va.gov/resources/getting-emergency-care-at-non-va-facilities</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endParaRPr lang="en-US" sz="1400" dirty="0"/>
          </a:p>
        </p:txBody>
      </p:sp>
    </p:spTree>
    <p:extLst>
      <p:ext uri="{BB962C8B-B14F-4D97-AF65-F5344CB8AC3E}">
        <p14:creationId xmlns:p14="http://schemas.microsoft.com/office/powerpoint/2010/main" val="901972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7A397687-0F01-AD27-B597-D1B743CCEA48}"/>
              </a:ext>
            </a:extLst>
          </p:cNvPr>
          <p:cNvSpPr>
            <a:spLocks noGrp="1"/>
          </p:cNvSpPr>
          <p:nvPr>
            <p:ph type="title"/>
          </p:nvPr>
        </p:nvSpPr>
        <p:spPr>
          <a:xfrm>
            <a:off x="1188069" y="381935"/>
            <a:ext cx="4008583" cy="5974414"/>
          </a:xfrm>
        </p:spPr>
        <p:txBody>
          <a:bodyPr anchor="ctr">
            <a:normAutofit/>
          </a:bodyPr>
          <a:lstStyle/>
          <a:p>
            <a:r>
              <a:rPr lang="en-US" sz="7400">
                <a:solidFill>
                  <a:srgbClr val="FFFFFF"/>
                </a:solidFill>
              </a:rPr>
              <a:t>Women's Care </a:t>
            </a:r>
          </a:p>
        </p:txBody>
      </p:sp>
      <p:grpSp>
        <p:nvGrpSpPr>
          <p:cNvPr id="35" name="Group 34">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30"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31"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32"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6" name="Content Placeholder 2">
            <a:extLst>
              <a:ext uri="{FF2B5EF4-FFF2-40B4-BE49-F238E27FC236}">
                <a16:creationId xmlns:a16="http://schemas.microsoft.com/office/drawing/2014/main" id="{1BC79F33-CB8D-1403-F22B-2502AE6C89C6}"/>
              </a:ext>
            </a:extLst>
          </p:cNvPr>
          <p:cNvSpPr>
            <a:spLocks noGrp="1"/>
          </p:cNvSpPr>
          <p:nvPr>
            <p:ph idx="1"/>
          </p:nvPr>
        </p:nvSpPr>
        <p:spPr>
          <a:xfrm>
            <a:off x="6297233" y="518400"/>
            <a:ext cx="4771607" cy="5837949"/>
          </a:xfrm>
        </p:spPr>
        <p:txBody>
          <a:bodyPr anchor="ctr">
            <a:normAutofit/>
          </a:bodyPr>
          <a:lstStyle/>
          <a:p>
            <a:r>
              <a:rPr lang="en-US" sz="2000">
                <a:solidFill>
                  <a:schemeClr val="tx1">
                    <a:alpha val="80000"/>
                  </a:schemeClr>
                </a:solidFill>
                <a:latin typeface="Times New Roman" panose="02020603050405020304" pitchFamily="18" charset="0"/>
                <a:cs typeface="Times New Roman" panose="02020603050405020304" pitchFamily="18" charset="0"/>
              </a:rPr>
              <a:t>Meeting the Unique Needs of Women Veterans: VA staff delivers the highest quality health care in a setting that ensures privacy, dignity, and sensitivity. Local VA facilities offer a variety of services, including women’s gender-specific health, screening and disease prevention, maternity care, reproductive and routine gynecologic services, and mental health services. </a:t>
            </a:r>
          </a:p>
          <a:p>
            <a:r>
              <a:rPr lang="en-US" sz="2000">
                <a:solidFill>
                  <a:schemeClr val="tx1">
                    <a:alpha val="80000"/>
                  </a:schemeClr>
                </a:solidFill>
                <a:latin typeface="Times New Roman" panose="02020603050405020304" pitchFamily="18" charset="0"/>
                <a:cs typeface="Times New Roman" panose="02020603050405020304" pitchFamily="18" charset="0"/>
              </a:rPr>
              <a:t>Women Veterans are eligible to receive care provided in the community when they meet the eligibility criteria and are authorized by VA. </a:t>
            </a:r>
          </a:p>
          <a:p>
            <a:r>
              <a:rPr lang="en-US" sz="2000">
                <a:solidFill>
                  <a:schemeClr val="tx1">
                    <a:alpha val="80000"/>
                  </a:schemeClr>
                </a:solidFill>
                <a:latin typeface="Times New Roman" panose="02020603050405020304" pitchFamily="18" charset="0"/>
                <a:cs typeface="Times New Roman" panose="02020603050405020304" pitchFamily="18" charset="0"/>
              </a:rPr>
              <a:t>Contact a local VA facility’s Women Veterans Program Manager for more information on available services, call or text 855-VAWOMEN (855-829-6636), or visit </a:t>
            </a:r>
            <a:r>
              <a:rPr lang="en-US" sz="2000">
                <a:solidFill>
                  <a:schemeClr val="tx1">
                    <a:alpha val="80000"/>
                  </a:schemeClr>
                </a:solidFill>
                <a:latin typeface="Times New Roman" panose="02020603050405020304" pitchFamily="18" charset="0"/>
                <a:cs typeface="Times New Roman" panose="02020603050405020304" pitchFamily="18" charset="0"/>
                <a:hlinkClick r:id="rId2"/>
              </a:rPr>
              <a:t>https://www.womenshealth.va.gov/</a:t>
            </a:r>
            <a:r>
              <a:rPr lang="en-US" sz="2000">
                <a:solidFill>
                  <a:schemeClr val="tx1">
                    <a:alpha val="80000"/>
                  </a:schemeClr>
                </a:solidFill>
                <a:latin typeface="Times New Roman" panose="02020603050405020304" pitchFamily="18" charset="0"/>
                <a:cs typeface="Times New Roman" panose="02020603050405020304" pitchFamily="18" charset="0"/>
              </a:rPr>
              <a:t> </a:t>
            </a:r>
          </a:p>
        </p:txBody>
      </p:sp>
      <p:cxnSp>
        <p:nvCxnSpPr>
          <p:cNvPr id="34" name="Straight Connector 3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81609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1560</Words>
  <Application>Microsoft Office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Understanding VA Health Care</vt:lpstr>
      <vt:lpstr>VA Health Care Eligiblity </vt:lpstr>
      <vt:lpstr>VA Health Care Priority Groups </vt:lpstr>
      <vt:lpstr>VA Health Care Priority Groups Cont.</vt:lpstr>
      <vt:lpstr>How to Apply for VA Health Care </vt:lpstr>
      <vt:lpstr>Other VA Health Care </vt:lpstr>
      <vt:lpstr>VA Urgent Care </vt:lpstr>
      <vt:lpstr>VA 72 Hours Non-VA care notification Line</vt:lpstr>
      <vt:lpstr>Women's Care </vt:lpstr>
      <vt:lpstr>Military Sexual Trauma </vt:lpstr>
      <vt:lpstr>Vet Centers </vt:lpstr>
      <vt:lpstr>VA Health Care Additional Resources </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VA Health Care</dc:title>
  <dc:creator>Genochio, William, VBACLE</dc:creator>
  <cp:lastModifiedBy>Genochio, William, VBACLE</cp:lastModifiedBy>
  <cp:revision>1</cp:revision>
  <dcterms:created xsi:type="dcterms:W3CDTF">2024-09-05T16:39:35Z</dcterms:created>
  <dcterms:modified xsi:type="dcterms:W3CDTF">2025-09-03T12:25:50Z</dcterms:modified>
</cp:coreProperties>
</file>