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4" r:id="rId2"/>
    <p:sldId id="285" r:id="rId3"/>
    <p:sldId id="299" r:id="rId4"/>
    <p:sldId id="300" r:id="rId5"/>
    <p:sldId id="301" r:id="rId6"/>
    <p:sldId id="303" r:id="rId7"/>
    <p:sldId id="288" r:id="rId8"/>
    <p:sldId id="289" r:id="rId9"/>
    <p:sldId id="366" r:id="rId10"/>
    <p:sldId id="367" r:id="rId11"/>
    <p:sldId id="368" r:id="rId12"/>
    <p:sldId id="354" r:id="rId13"/>
    <p:sldId id="361" r:id="rId14"/>
    <p:sldId id="364" r:id="rId15"/>
    <p:sldId id="365" r:id="rId16"/>
    <p:sldId id="371" r:id="rId17"/>
    <p:sldId id="372"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73628" autoAdjust="0"/>
  </p:normalViewPr>
  <p:slideViewPr>
    <p:cSldViewPr snapToGrid="0" showGuides="1">
      <p:cViewPr varScale="1">
        <p:scale>
          <a:sx n="52" d="100"/>
          <a:sy n="52" d="100"/>
        </p:scale>
        <p:origin x="1546" y="269"/>
      </p:cViewPr>
      <p:guideLst>
        <p:guide orient="horz" pos="2160"/>
        <p:guide pos="3840"/>
      </p:guideLst>
    </p:cSldViewPr>
  </p:slideViewPr>
  <p:notesTextViewPr>
    <p:cViewPr>
      <p:scale>
        <a:sx n="66" d="100"/>
        <a:sy n="66" d="100"/>
      </p:scale>
      <p:origin x="0" y="0"/>
    </p:cViewPr>
  </p:notesTextViewPr>
  <p:notesViewPr>
    <p:cSldViewPr snapToGrid="0" showGuides="1">
      <p:cViewPr varScale="1">
        <p:scale>
          <a:sx n="47" d="100"/>
          <a:sy n="47" d="100"/>
        </p:scale>
        <p:origin x="2680" y="2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Life" userId="90d843d3bfa64a00" providerId="LiveId" clId="{60F527D2-B3C3-4177-8A57-3B0ABA535D3B}"/>
    <pc:docChg chg="modSld">
      <pc:chgData name="John Life" userId="90d843d3bfa64a00" providerId="LiveId" clId="{60F527D2-B3C3-4177-8A57-3B0ABA535D3B}" dt="2026-01-06T22:55:58.703" v="31" actId="20577"/>
      <pc:docMkLst>
        <pc:docMk/>
      </pc:docMkLst>
      <pc:sldChg chg="modSp mod">
        <pc:chgData name="John Life" userId="90d843d3bfa64a00" providerId="LiveId" clId="{60F527D2-B3C3-4177-8A57-3B0ABA535D3B}" dt="2026-01-06T22:55:58.703" v="31" actId="20577"/>
        <pc:sldMkLst>
          <pc:docMk/>
          <pc:sldMk cId="4087091570" sldId="284"/>
        </pc:sldMkLst>
        <pc:spChg chg="mod">
          <ac:chgData name="John Life" userId="90d843d3bfa64a00" providerId="LiveId" clId="{60F527D2-B3C3-4177-8A57-3B0ABA535D3B}" dt="2026-01-06T22:55:58.703" v="31" actId="20577"/>
          <ac:spMkLst>
            <pc:docMk/>
            <pc:sldMk cId="4087091570" sldId="28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62C0127B-C5FE-44F4-9EB5-62B450B86597}" type="datetimeFigureOut">
              <a:rPr lang="en-US" smtClean="0"/>
              <a:pPr/>
              <a:t>1/6/2026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962B0879-1AE5-4CE4-83C6-79E708555218}" type="slidenum">
              <a:rPr lang="en-US" smtClean="0"/>
              <a:pPr/>
              <a:t>‹#›</a:t>
            </a:fld>
            <a:endParaRPr lang="en-US"/>
          </a:p>
        </p:txBody>
      </p:sp>
    </p:spTree>
    <p:extLst>
      <p:ext uri="{BB962C8B-B14F-4D97-AF65-F5344CB8AC3E}">
        <p14:creationId xmlns:p14="http://schemas.microsoft.com/office/powerpoint/2010/main" val="99236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232396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962B0879-1AE5-4CE4-83C6-79E708555218}" type="slidenum">
              <a:rPr lang="en-US" smtClean="0"/>
              <a:pPr/>
              <a:t>17</a:t>
            </a:fld>
            <a:endParaRPr lang="en-US"/>
          </a:p>
        </p:txBody>
      </p:sp>
    </p:spTree>
    <p:extLst>
      <p:ext uri="{BB962C8B-B14F-4D97-AF65-F5344CB8AC3E}">
        <p14:creationId xmlns:p14="http://schemas.microsoft.com/office/powerpoint/2010/main" val="292834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changed the dates to no conflict with the A&amp;G testing</a:t>
            </a:r>
          </a:p>
        </p:txBody>
      </p:sp>
      <p:sp>
        <p:nvSpPr>
          <p:cNvPr id="4" name="Slide Number Placeholder 3"/>
          <p:cNvSpPr>
            <a:spLocks noGrp="1"/>
          </p:cNvSpPr>
          <p:nvPr>
            <p:ph type="sldNum" sz="quarter" idx="5"/>
          </p:nvPr>
        </p:nvSpPr>
        <p:spPr/>
        <p:txBody>
          <a:bodyPr/>
          <a:lstStyle/>
          <a:p>
            <a:fld id="{962B0879-1AE5-4CE4-83C6-79E708555218}" type="slidenum">
              <a:rPr lang="en-US" smtClean="0"/>
              <a:pPr/>
              <a:t>4</a:t>
            </a:fld>
            <a:endParaRPr lang="en-US"/>
          </a:p>
        </p:txBody>
      </p:sp>
    </p:spTree>
    <p:extLst>
      <p:ext uri="{BB962C8B-B14F-4D97-AF65-F5344CB8AC3E}">
        <p14:creationId xmlns:p14="http://schemas.microsoft.com/office/powerpoint/2010/main" val="353333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2B0879-1AE5-4CE4-83C6-79E708555218}" type="slidenum">
              <a:rPr lang="en-US" smtClean="0"/>
              <a:pPr/>
              <a:t>6</a:t>
            </a:fld>
            <a:endParaRPr lang="en-US"/>
          </a:p>
        </p:txBody>
      </p:sp>
    </p:spTree>
    <p:extLst>
      <p:ext uri="{BB962C8B-B14F-4D97-AF65-F5344CB8AC3E}">
        <p14:creationId xmlns:p14="http://schemas.microsoft.com/office/powerpoint/2010/main" val="401440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101980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226733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learning objective for this lesson are….</a:t>
            </a:r>
          </a:p>
        </p:txBody>
      </p:sp>
      <p:sp>
        <p:nvSpPr>
          <p:cNvPr id="4" name="Slide Number Placeholder 3"/>
          <p:cNvSpPr>
            <a:spLocks noGrp="1"/>
          </p:cNvSpPr>
          <p:nvPr>
            <p:ph type="sldNum" sz="quarter" idx="5"/>
          </p:nvPr>
        </p:nvSpPr>
        <p:spPr/>
        <p:txBody>
          <a:bodyPr/>
          <a:lstStyle/>
          <a:p>
            <a:pPr>
              <a:defRPr/>
            </a:pPr>
            <a:fld id="{7AE509FC-54EB-4D72-9552-06B388404EFC}"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p:txBody>
      </p:sp>
      <p:sp>
        <p:nvSpPr>
          <p:cNvPr id="4" name="Slide Number Placeholder 3"/>
          <p:cNvSpPr>
            <a:spLocks noGrp="1"/>
          </p:cNvSpPr>
          <p:nvPr>
            <p:ph type="sldNum" sz="quarter" idx="5"/>
          </p:nvPr>
        </p:nvSpPr>
        <p:spPr/>
        <p:txBody>
          <a:bodyPr/>
          <a:lstStyle/>
          <a:p>
            <a:fld id="{962B0879-1AE5-4CE4-83C6-79E708555218}" type="slidenum">
              <a:rPr lang="en-US" smtClean="0"/>
              <a:pPr/>
              <a:t>10</a:t>
            </a:fld>
            <a:endParaRPr lang="en-US" dirty="0"/>
          </a:p>
        </p:txBody>
      </p:sp>
    </p:spTree>
    <p:extLst>
      <p:ext uri="{BB962C8B-B14F-4D97-AF65-F5344CB8AC3E}">
        <p14:creationId xmlns:p14="http://schemas.microsoft.com/office/powerpoint/2010/main" val="32589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Each county has a VSC, reach out to them</a:t>
            </a:r>
          </a:p>
        </p:txBody>
      </p:sp>
      <p:sp>
        <p:nvSpPr>
          <p:cNvPr id="4" name="Slide Number Placeholder 3"/>
          <p:cNvSpPr>
            <a:spLocks noGrp="1"/>
          </p:cNvSpPr>
          <p:nvPr>
            <p:ph type="sldNum" sz="quarter" idx="5"/>
          </p:nvPr>
        </p:nvSpPr>
        <p:spPr/>
        <p:txBody>
          <a:bodyPr/>
          <a:lstStyle/>
          <a:p>
            <a:fld id="{962B0879-1AE5-4CE4-83C6-79E708555218}" type="slidenum">
              <a:rPr lang="en-US" smtClean="0"/>
              <a:pPr/>
              <a:t>11</a:t>
            </a:fld>
            <a:endParaRPr lang="en-US" dirty="0"/>
          </a:p>
        </p:txBody>
      </p:sp>
    </p:spTree>
    <p:extLst>
      <p:ext uri="{BB962C8B-B14F-4D97-AF65-F5344CB8AC3E}">
        <p14:creationId xmlns:p14="http://schemas.microsoft.com/office/powerpoint/2010/main" val="71692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2B0879-1AE5-4CE4-83C6-79E708555218}" type="slidenum">
              <a:rPr lang="en-US" smtClean="0"/>
              <a:pPr/>
              <a:t>16</a:t>
            </a:fld>
            <a:endParaRPr lang="en-US"/>
          </a:p>
        </p:txBody>
      </p:sp>
    </p:spTree>
    <p:extLst>
      <p:ext uri="{BB962C8B-B14F-4D97-AF65-F5344CB8AC3E}">
        <p14:creationId xmlns:p14="http://schemas.microsoft.com/office/powerpoint/2010/main" val="651825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2" y="0"/>
            <a:ext cx="12192003"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7" y="1909346"/>
            <a:ext cx="9604311" cy="3383280"/>
          </a:xfrm>
        </p:spPr>
        <p:txBody>
          <a:bodyPr anchor="b">
            <a:normAutofit/>
          </a:bodyPr>
          <a:lstStyle>
            <a:lvl1pPr algn="l">
              <a:lnSpc>
                <a:spcPct val="76000"/>
              </a:lnSpc>
              <a:defRPr sz="6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7" y="5432564"/>
            <a:ext cx="9604311" cy="457200"/>
          </a:xfrm>
        </p:spPr>
        <p:txBody>
          <a:bodyPr>
            <a:normAutofit/>
          </a:bodyPr>
          <a:lstStyle>
            <a:lvl1pPr marL="0" indent="0" algn="l">
              <a:spcBef>
                <a:spcPts val="0"/>
              </a:spcBef>
              <a:buNone/>
              <a:defRPr sz="1500" b="0">
                <a:solidFill>
                  <a:schemeClr val="accent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89EC9D1A-7736-425E-A7D2-F2691EBD188F}"/>
              </a:ext>
            </a:extLst>
          </p:cNvPr>
          <p:cNvPicPr>
            <a:picLocks noChangeAspect="1"/>
          </p:cNvPicPr>
          <p:nvPr userDrawn="1"/>
        </p:nvPicPr>
        <p:blipFill>
          <a:blip r:embed="rId2"/>
          <a:stretch>
            <a:fillRect/>
          </a:stretch>
        </p:blipFill>
        <p:spPr>
          <a:xfrm>
            <a:off x="10424426" y="104135"/>
            <a:ext cx="1700615" cy="1576468"/>
          </a:xfrm>
          <a:prstGeom prst="rect">
            <a:avLst/>
          </a:prstGeom>
        </p:spPr>
      </p:pic>
    </p:spTree>
    <p:extLst>
      <p:ext uri="{BB962C8B-B14F-4D97-AF65-F5344CB8AC3E}">
        <p14:creationId xmlns:p14="http://schemas.microsoft.com/office/powerpoint/2010/main" val="4178373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1/6/2026</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7318968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5" y="489860"/>
            <a:ext cx="1687287"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60"/>
            <a:ext cx="7587344"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1/6/2026</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744278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1/6/2026</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61549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2" y="0"/>
            <a:ext cx="12192003"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45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604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1"/>
            <a:ext cx="4572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201"/>
            <a:ext cx="4572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1/6/2026</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391153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295400" y="2503715"/>
            <a:ext cx="4572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24600" y="2503715"/>
            <a:ext cx="4572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1/6/2026</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66468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1/6/2026</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77664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2" y="0"/>
            <a:ext cx="12192003"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1/6/2026</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pic>
        <p:nvPicPr>
          <p:cNvPr id="56" name="Picture 55" descr="A close up of a logo&#10;&#10;Description automatically generated">
            <a:extLst>
              <a:ext uri="{FF2B5EF4-FFF2-40B4-BE49-F238E27FC236}">
                <a16:creationId xmlns:a16="http://schemas.microsoft.com/office/drawing/2014/main" id="{322D2120-ECE7-443F-AF27-7375EF721BE4}"/>
              </a:ext>
            </a:extLst>
          </p:cNvPr>
          <p:cNvPicPr>
            <a:picLocks noChangeAspect="1"/>
          </p:cNvPicPr>
          <p:nvPr userDrawn="1"/>
        </p:nvPicPr>
        <p:blipFill>
          <a:blip r:embed="rId2"/>
          <a:stretch>
            <a:fillRect/>
          </a:stretch>
        </p:blipFill>
        <p:spPr>
          <a:xfrm>
            <a:off x="10415151" y="104135"/>
            <a:ext cx="1719160" cy="1576468"/>
          </a:xfrm>
          <a:prstGeom prst="rect">
            <a:avLst/>
          </a:prstGeom>
        </p:spPr>
      </p:pic>
    </p:spTree>
    <p:extLst>
      <p:ext uri="{BB962C8B-B14F-4D97-AF65-F5344CB8AC3E}">
        <p14:creationId xmlns:p14="http://schemas.microsoft.com/office/powerpoint/2010/main" val="980800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2" y="0"/>
            <a:ext cx="12192003"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913152" y="571500"/>
            <a:ext cx="3657600" cy="2197100"/>
          </a:xfrm>
        </p:spPr>
        <p:txBody>
          <a:bodyPr anchor="b">
            <a:normAutofit/>
          </a:bodyPr>
          <a:lstStyle>
            <a:lvl1pPr>
              <a:defRPr sz="195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60" name="Straight Connector 59"/>
          <p:cNvCxnSpPr/>
          <p:nvPr userDrawn="1"/>
        </p:nvCxnSpPr>
        <p:spPr>
          <a:xfrm>
            <a:off x="7923091"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1/6/2026</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2000621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2" y="0"/>
            <a:ext cx="12192003"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9" name="Straight Connector 58"/>
          <p:cNvCxnSpPr/>
          <p:nvPr/>
        </p:nvCxnSpPr>
        <p:spPr>
          <a:xfrm>
            <a:off x="7923091"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195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902856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2" y="-195943"/>
            <a:ext cx="12192003"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7"/>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2"/>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3" y="6289679"/>
            <a:ext cx="6128031" cy="222436"/>
          </a:xfrm>
          <a:prstGeom prst="rect">
            <a:avLst/>
          </a:prstGeom>
        </p:spPr>
        <p:txBody>
          <a:bodyPr vert="horz" lIns="91440" tIns="45720" rIns="91440" bIns="45720" rtlCol="0" anchor="ctr"/>
          <a:lstStyle>
            <a:lvl1pPr algn="l">
              <a:defRPr sz="825">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1" y="6289679"/>
            <a:ext cx="965947" cy="222436"/>
          </a:xfrm>
          <a:prstGeom prst="rect">
            <a:avLst/>
          </a:prstGeom>
        </p:spPr>
        <p:txBody>
          <a:bodyPr vert="horz" lIns="91440" tIns="45720" rIns="91440" bIns="45720" rtlCol="0" anchor="ctr"/>
          <a:lstStyle>
            <a:lvl1pPr algn="r">
              <a:defRPr sz="825">
                <a:solidFill>
                  <a:schemeClr val="tx1">
                    <a:lumMod val="90000"/>
                    <a:lumOff val="10000"/>
                  </a:schemeClr>
                </a:solidFill>
              </a:defRPr>
            </a:lvl1pPr>
          </a:lstStyle>
          <a:p>
            <a:fld id="{B51B2453-8663-4C69-AF73-9FD7B1DEC5D0}" type="datetime1">
              <a:rPr lang="en-US" smtClean="0"/>
              <a:pPr/>
              <a:t>1/6/2026</a:t>
            </a:fld>
            <a:endParaRPr lang="en-US" dirty="0"/>
          </a:p>
        </p:txBody>
      </p:sp>
      <p:sp>
        <p:nvSpPr>
          <p:cNvPr id="6" name="Slide Number Placeholder 5"/>
          <p:cNvSpPr>
            <a:spLocks noGrp="1"/>
          </p:cNvSpPr>
          <p:nvPr>
            <p:ph type="sldNum" sz="quarter" idx="4"/>
          </p:nvPr>
        </p:nvSpPr>
        <p:spPr>
          <a:xfrm>
            <a:off x="10665312" y="6289679"/>
            <a:ext cx="918883" cy="222436"/>
          </a:xfrm>
          <a:prstGeom prst="rect">
            <a:avLst/>
          </a:prstGeom>
        </p:spPr>
        <p:txBody>
          <a:bodyPr vert="horz" lIns="91440" tIns="45720" rIns="91440" bIns="45720" rtlCol="0" anchor="ctr"/>
          <a:lstStyle>
            <a:lvl1pPr algn="r">
              <a:defRPr sz="825">
                <a:solidFill>
                  <a:schemeClr val="tx1">
                    <a:lumMod val="90000"/>
                    <a:lumOff val="10000"/>
                  </a:schemeClr>
                </a:solidFill>
              </a:defRPr>
            </a:lvl1pPr>
          </a:lstStyle>
          <a:p>
            <a:fld id="{E31375A4-56A4-47D6-9801-1991572033F7}" type="slidenum">
              <a:rPr lang="en-US" smtClean="0"/>
              <a:pPr/>
              <a:t>‹#›</a:t>
            </a:fld>
            <a:endParaRPr lang="en-US" dirty="0"/>
          </a:p>
        </p:txBody>
      </p:sp>
      <p:pic>
        <p:nvPicPr>
          <p:cNvPr id="8" name="Picture 7">
            <a:extLst>
              <a:ext uri="{FF2B5EF4-FFF2-40B4-BE49-F238E27FC236}">
                <a16:creationId xmlns:a16="http://schemas.microsoft.com/office/drawing/2014/main" id="{FD8F11DE-1B7E-4C65-B337-1C55F2DA482A}"/>
              </a:ext>
            </a:extLst>
          </p:cNvPr>
          <p:cNvPicPr>
            <a:picLocks noChangeAspect="1"/>
          </p:cNvPicPr>
          <p:nvPr userDrawn="1"/>
        </p:nvPicPr>
        <p:blipFill>
          <a:blip r:embed="rId13"/>
          <a:stretch>
            <a:fillRect/>
          </a:stretch>
        </p:blipFill>
        <p:spPr>
          <a:xfrm>
            <a:off x="10424426" y="104135"/>
            <a:ext cx="1700615" cy="1576468"/>
          </a:xfrm>
          <a:prstGeom prst="rect">
            <a:avLst/>
          </a:prstGeom>
        </p:spPr>
      </p:pic>
    </p:spTree>
    <p:extLst>
      <p:ext uri="{BB962C8B-B14F-4D97-AF65-F5344CB8AC3E}">
        <p14:creationId xmlns:p14="http://schemas.microsoft.com/office/powerpoint/2010/main" val="2210849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685800" rtl="0" eaLnBrk="1" latinLnBrk="0" hangingPunct="1">
        <a:lnSpc>
          <a:spcPct val="90000"/>
        </a:lnSpc>
        <a:spcBef>
          <a:spcPct val="0"/>
        </a:spcBef>
        <a:buNone/>
        <a:defRPr sz="2400" b="1" kern="1200">
          <a:solidFill>
            <a:schemeClr val="accent1">
              <a:lumMod val="75000"/>
            </a:schemeClr>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lumMod val="75000"/>
          </a:schemeClr>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lumMod val="75000"/>
          </a:schemeClr>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lumMod val="75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vs.ohio.gov/resources-for-veterans/find-a-cvs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vs.ohio.gov/resources-for-veterans/find-a-cvso" TargetMode="External"/><Relationship Id="rId2" Type="http://schemas.openxmlformats.org/officeDocument/2006/relationships/hyperlink" Target="https://www.ohiolegion.com/national-emergency-fund-nef-and-temporary-financial-assistance-tf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ones@ohiolegion.com" TargetMode="External"/><Relationship Id="rId2" Type="http://schemas.openxmlformats.org/officeDocument/2006/relationships/hyperlink" Target="mailto:Genochio@ohiolegion.com" TargetMode="External"/><Relationship Id="rId1" Type="http://schemas.openxmlformats.org/officeDocument/2006/relationships/slideLayout" Target="../slideLayouts/slideLayout2.xml"/><Relationship Id="rId4" Type="http://schemas.openxmlformats.org/officeDocument/2006/relationships/hyperlink" Target="mailto:mmanzie@ohiolegion.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vs.ohio.gov/resources-for-veterans/find-a-cvso" TargetMode="External"/><Relationship Id="rId7" Type="http://schemas.openxmlformats.org/officeDocument/2006/relationships/hyperlink" Target="https://www.ccdocle.org/programs/emergency-financial-assistance" TargetMode="External"/><Relationship Id="rId2" Type="http://schemas.openxmlformats.org/officeDocument/2006/relationships/hyperlink" Target="https://dvs.ohio.gov/" TargetMode="External"/><Relationship Id="rId1" Type="http://schemas.openxmlformats.org/officeDocument/2006/relationships/slideLayout" Target="../slideLayouts/slideLayout2.xml"/><Relationship Id="rId6" Type="http://schemas.openxmlformats.org/officeDocument/2006/relationships/hyperlink" Target="https://www.legion.org/financialassistance" TargetMode="External"/><Relationship Id="rId5" Type="http://schemas.openxmlformats.org/officeDocument/2006/relationships/hyperlink" Target="https://www.ohiolegion.com/national-emergency-fund-nef-and-temporary-financial-assistance-tfa/" TargetMode="External"/><Relationship Id="rId4" Type="http://schemas.openxmlformats.org/officeDocument/2006/relationships/hyperlink" Target="https://www.ohiolegion.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genochio@ohiolegion.com" TargetMode="External"/><Relationship Id="rId4" Type="http://schemas.openxmlformats.org/officeDocument/2006/relationships/hyperlink" Target="mailto:programs@ohiolegi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American Legion Department of Ohio</a:t>
            </a:r>
            <a:br>
              <a:rPr lang="en-US" sz="5400" dirty="0"/>
            </a:br>
            <a:r>
              <a:rPr lang="en-US" sz="5400" dirty="0"/>
              <a:t> </a:t>
            </a:r>
            <a:br>
              <a:rPr lang="en-US" sz="5400" dirty="0"/>
            </a:br>
            <a:r>
              <a:rPr lang="en-US" sz="5400" dirty="0"/>
              <a:t>Children &amp; Youth</a:t>
            </a:r>
          </a:p>
        </p:txBody>
      </p:sp>
      <p:sp>
        <p:nvSpPr>
          <p:cNvPr id="3" name="Subtitle 2"/>
          <p:cNvSpPr>
            <a:spLocks noGrp="1"/>
          </p:cNvSpPr>
          <p:nvPr>
            <p:ph type="subTitle" idx="1"/>
          </p:nvPr>
        </p:nvSpPr>
        <p:spPr/>
        <p:txBody>
          <a:bodyPr>
            <a:normAutofit/>
          </a:bodyPr>
          <a:lstStyle/>
          <a:p>
            <a:r>
              <a:rPr lang="en-US" sz="2000" dirty="0"/>
              <a:t>John Life – 14</a:t>
            </a:r>
            <a:r>
              <a:rPr lang="en-US" sz="2000" baseline="30000" dirty="0"/>
              <a:t>th</a:t>
            </a:r>
            <a:r>
              <a:rPr lang="en-US" sz="2000" dirty="0"/>
              <a:t> </a:t>
            </a:r>
            <a:r>
              <a:rPr lang="en-US" sz="2000"/>
              <a:t>District Commander</a:t>
            </a:r>
            <a:endParaRPr lang="en-US" sz="2000" dirty="0"/>
          </a:p>
          <a:p>
            <a:endParaRPr lang="en-US" sz="2000" dirty="0"/>
          </a:p>
          <a:p>
            <a:endParaRPr lang="en-US" dirty="0"/>
          </a:p>
        </p:txBody>
      </p:sp>
    </p:spTree>
    <p:extLst>
      <p:ext uri="{BB962C8B-B14F-4D97-AF65-F5344CB8AC3E}">
        <p14:creationId xmlns:p14="http://schemas.microsoft.com/office/powerpoint/2010/main" val="408709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EB36-F763-48F7-8999-19276C9C7FBD}"/>
              </a:ext>
            </a:extLst>
          </p:cNvPr>
          <p:cNvSpPr>
            <a:spLocks noGrp="1"/>
          </p:cNvSpPr>
          <p:nvPr>
            <p:ph type="title"/>
          </p:nvPr>
        </p:nvSpPr>
        <p:spPr/>
        <p:txBody>
          <a:bodyPr>
            <a:normAutofit/>
          </a:bodyPr>
          <a:lstStyle/>
          <a:p>
            <a:r>
              <a:rPr lang="en-US" sz="3200" dirty="0"/>
              <a:t>What is Temporary Financial Assistance</a:t>
            </a:r>
          </a:p>
        </p:txBody>
      </p:sp>
      <p:sp>
        <p:nvSpPr>
          <p:cNvPr id="5" name="TextBox 4">
            <a:extLst>
              <a:ext uri="{FF2B5EF4-FFF2-40B4-BE49-F238E27FC236}">
                <a16:creationId xmlns:a16="http://schemas.microsoft.com/office/drawing/2014/main" id="{DEA3265F-4BCE-4F52-B42C-7DACBD5CA7C9}"/>
              </a:ext>
            </a:extLst>
          </p:cNvPr>
          <p:cNvSpPr txBox="1"/>
          <p:nvPr/>
        </p:nvSpPr>
        <p:spPr>
          <a:xfrm>
            <a:off x="1295400" y="1841242"/>
            <a:ext cx="10125635" cy="4893647"/>
          </a:xfrm>
          <a:prstGeom prst="rect">
            <a:avLst/>
          </a:prstGeom>
          <a:noFill/>
        </p:spPr>
        <p:txBody>
          <a:bodyPr wrap="square">
            <a:spAutoFit/>
          </a:bodyPr>
          <a:lstStyle/>
          <a:p>
            <a:pPr marL="457200" indent="-457200">
              <a:buFont typeface="Arial" panose="020B0604020202020204" pitchFamily="34" charset="0"/>
              <a:buChar char="•"/>
            </a:pPr>
            <a:r>
              <a:rPr lang="en-US" sz="2800" dirty="0"/>
              <a:t>Established in 1925, the purpose of Temporary Financial Assistance is to help families in need meet the cost of shelter, food, utilities and health expenses..</a:t>
            </a:r>
          </a:p>
          <a:p>
            <a:endParaRPr lang="en-US" sz="2800" dirty="0"/>
          </a:p>
          <a:p>
            <a:pPr marL="457200" indent="-457200">
              <a:buFont typeface="Arial" panose="020B0604020202020204" pitchFamily="34" charset="0"/>
              <a:buChar char="•"/>
            </a:pPr>
            <a:r>
              <a:rPr lang="en-US" sz="2800" b="0" i="0" u="none" strike="noStrike" baseline="0" dirty="0">
                <a:solidFill>
                  <a:srgbClr val="000000"/>
                </a:solidFill>
              </a:rPr>
              <a:t>Through the American Veteran &amp; Children Foundation, Veterans with minor children can apply for a one-time grant upwards of $1500. This grant is designed to prevent children of veterans from experiencing homelessness and/or lack of utilities such as heat, water, and electric. Applicants must first exhaust all local and State resources. </a:t>
            </a:r>
          </a:p>
          <a:p>
            <a:pPr algn="ctr"/>
            <a:endParaRPr lang="en-US" sz="3200" dirty="0"/>
          </a:p>
        </p:txBody>
      </p:sp>
    </p:spTree>
    <p:extLst>
      <p:ext uri="{BB962C8B-B14F-4D97-AF65-F5344CB8AC3E}">
        <p14:creationId xmlns:p14="http://schemas.microsoft.com/office/powerpoint/2010/main" val="1790878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EB36-F763-48F7-8999-19276C9C7FBD}"/>
              </a:ext>
            </a:extLst>
          </p:cNvPr>
          <p:cNvSpPr>
            <a:spLocks noGrp="1"/>
          </p:cNvSpPr>
          <p:nvPr>
            <p:ph type="title"/>
          </p:nvPr>
        </p:nvSpPr>
        <p:spPr/>
        <p:txBody>
          <a:bodyPr>
            <a:normAutofit/>
          </a:bodyPr>
          <a:lstStyle/>
          <a:p>
            <a:r>
              <a:rPr lang="en-US" sz="3200" dirty="0"/>
              <a:t>What is Temporary Financial Assistance Cont.</a:t>
            </a:r>
          </a:p>
        </p:txBody>
      </p:sp>
      <p:sp>
        <p:nvSpPr>
          <p:cNvPr id="5" name="TextBox 4">
            <a:extLst>
              <a:ext uri="{FF2B5EF4-FFF2-40B4-BE49-F238E27FC236}">
                <a16:creationId xmlns:a16="http://schemas.microsoft.com/office/drawing/2014/main" id="{DEA3265F-4BCE-4F52-B42C-7DACBD5CA7C9}"/>
              </a:ext>
            </a:extLst>
          </p:cNvPr>
          <p:cNvSpPr txBox="1"/>
          <p:nvPr/>
        </p:nvSpPr>
        <p:spPr>
          <a:xfrm>
            <a:off x="1295400" y="2180478"/>
            <a:ext cx="10125635" cy="3539430"/>
          </a:xfrm>
          <a:prstGeom prst="rect">
            <a:avLst/>
          </a:prstGeom>
          <a:noFill/>
        </p:spPr>
        <p:txBody>
          <a:bodyPr wrap="square">
            <a:spAutoFit/>
          </a:bodyPr>
          <a:lstStyle/>
          <a:p>
            <a:pPr marL="457200" indent="-457200">
              <a:buFont typeface="Arial" panose="020B0604020202020204" pitchFamily="34" charset="0"/>
              <a:buChar char="•"/>
            </a:pPr>
            <a:r>
              <a:rPr lang="en-US" sz="2800" dirty="0"/>
              <a:t>Again, before applying for TFA applicants </a:t>
            </a:r>
            <a:r>
              <a:rPr lang="en-US" sz="2800" b="1" dirty="0"/>
              <a:t>must</a:t>
            </a:r>
            <a:r>
              <a:rPr lang="en-US" sz="2800" dirty="0"/>
              <a:t> exhaust all other financial aid. </a:t>
            </a:r>
          </a:p>
          <a:p>
            <a:pPr marL="914400" lvl="1" indent="-457200">
              <a:buFont typeface="Arial" panose="020B0604020202020204" pitchFamily="34" charset="0"/>
              <a:buChar char="•"/>
            </a:pPr>
            <a:r>
              <a:rPr lang="en-US" sz="2800" dirty="0"/>
              <a:t>County Veteran Service Commissions </a:t>
            </a:r>
          </a:p>
          <a:p>
            <a:pPr marL="914400" lvl="1" indent="-457200">
              <a:buFont typeface="Arial" panose="020B0604020202020204" pitchFamily="34" charset="0"/>
              <a:buChar char="•"/>
            </a:pPr>
            <a:r>
              <a:rPr lang="en-US" sz="2800" dirty="0"/>
              <a:t>Local resources in the County the veteran resides </a:t>
            </a:r>
          </a:p>
          <a:p>
            <a:pPr marL="1371600" lvl="2" indent="-457200">
              <a:buFont typeface="Arial" panose="020B0604020202020204" pitchFamily="34" charset="0"/>
              <a:buChar char="•"/>
            </a:pPr>
            <a:r>
              <a:rPr lang="en-US" sz="2800" dirty="0"/>
              <a:t>Catholic Diocese, Churches, Salvation Army, food banks, etc..  </a:t>
            </a:r>
          </a:p>
          <a:p>
            <a:pPr marL="457200" indent="-457200">
              <a:buFont typeface="Arial" panose="020B0604020202020204" pitchFamily="34" charset="0"/>
              <a:buChar char="•"/>
            </a:pPr>
            <a:r>
              <a:rPr lang="en-US" sz="2800" dirty="0"/>
              <a:t>Link to the County Veteran Service Offices </a:t>
            </a:r>
          </a:p>
          <a:p>
            <a:r>
              <a:rPr lang="en-US" sz="2800" dirty="0">
                <a:hlinkClick r:id="rId3"/>
              </a:rPr>
              <a:t>https://dvs.ohio.gov/resources-for-veterans/find-a-cvso</a:t>
            </a:r>
            <a:r>
              <a:rPr lang="en-US" sz="2800" dirty="0"/>
              <a:t> </a:t>
            </a:r>
          </a:p>
        </p:txBody>
      </p:sp>
    </p:spTree>
    <p:extLst>
      <p:ext uri="{BB962C8B-B14F-4D97-AF65-F5344CB8AC3E}">
        <p14:creationId xmlns:p14="http://schemas.microsoft.com/office/powerpoint/2010/main" val="4262961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CDDD-738E-71E4-A5EC-55239C52539B}"/>
              </a:ext>
            </a:extLst>
          </p:cNvPr>
          <p:cNvSpPr>
            <a:spLocks noGrp="1"/>
          </p:cNvSpPr>
          <p:nvPr>
            <p:ph type="title"/>
          </p:nvPr>
        </p:nvSpPr>
        <p:spPr/>
        <p:txBody>
          <a:bodyPr>
            <a:normAutofit/>
          </a:bodyPr>
          <a:lstStyle/>
          <a:p>
            <a:r>
              <a:rPr lang="en-US" sz="3200" dirty="0"/>
              <a:t>Eligibility Guidelines</a:t>
            </a:r>
          </a:p>
        </p:txBody>
      </p:sp>
      <p:sp>
        <p:nvSpPr>
          <p:cNvPr id="3" name="Content Placeholder 2">
            <a:extLst>
              <a:ext uri="{FF2B5EF4-FFF2-40B4-BE49-F238E27FC236}">
                <a16:creationId xmlns:a16="http://schemas.microsoft.com/office/drawing/2014/main" id="{4775494B-F0BA-5264-7B6A-E6042DD254E0}"/>
              </a:ext>
            </a:extLst>
          </p:cNvPr>
          <p:cNvSpPr>
            <a:spLocks noGrp="1"/>
          </p:cNvSpPr>
          <p:nvPr>
            <p:ph idx="1"/>
          </p:nvPr>
        </p:nvSpPr>
        <p:spPr/>
        <p:txBody>
          <a:bodyPr>
            <a:normAutofit/>
          </a:bodyPr>
          <a:lstStyle/>
          <a:p>
            <a:r>
              <a:rPr lang="en-US" sz="2200" b="0" i="0" u="none" strike="noStrike" baseline="0" dirty="0">
                <a:solidFill>
                  <a:srgbClr val="2B2D34"/>
                </a:solidFill>
                <a:latin typeface="Arial" panose="020B0604020202020204" pitchFamily="34" charset="0"/>
              </a:rPr>
              <a:t>Applicant must possess an up-to-date membership in The American Legion </a:t>
            </a:r>
            <a:r>
              <a:rPr lang="en-US" sz="2200" b="1" i="0" u="none" strike="noStrike" baseline="0" dirty="0">
                <a:solidFill>
                  <a:srgbClr val="2B2D34"/>
                </a:solidFill>
                <a:latin typeface="Arial" panose="020B0604020202020204" pitchFamily="34" charset="0"/>
              </a:rPr>
              <a:t>OR </a:t>
            </a:r>
            <a:r>
              <a:rPr lang="en-US" sz="2200" b="0" i="0" u="none" strike="noStrike" baseline="0" dirty="0">
                <a:solidFill>
                  <a:srgbClr val="2B2D34"/>
                </a:solidFill>
                <a:latin typeface="Arial" panose="020B0604020202020204" pitchFamily="34" charset="0"/>
              </a:rPr>
              <a:t>Active-duty servicemember or serving on active-duty orders</a:t>
            </a:r>
          </a:p>
          <a:p>
            <a:r>
              <a:rPr lang="en-US" sz="2200" b="0" i="0" u="none" strike="noStrike" baseline="0" dirty="0">
                <a:solidFill>
                  <a:srgbClr val="2B2D34"/>
                </a:solidFill>
                <a:latin typeface="Arial" panose="020B0604020202020204" pitchFamily="34" charset="0"/>
              </a:rPr>
              <a:t>Applicant must have schooled aged children in the household the minor child must be under the age of 18 and still in high school or TFA may be extended until the completion of high school provided the child has not reached the age of 21 or is physically handicapped.</a:t>
            </a:r>
          </a:p>
          <a:p>
            <a:r>
              <a:rPr lang="en-US" sz="2200" b="0" i="0" u="none" strike="noStrike" baseline="0" dirty="0">
                <a:solidFill>
                  <a:srgbClr val="2B2D34"/>
                </a:solidFill>
                <a:latin typeface="Arial" panose="020B0604020202020204" pitchFamily="34" charset="0"/>
              </a:rPr>
              <a:t>Children must be the biological child, stepchild, or in the legal custody or a qualifying veteran.</a:t>
            </a:r>
          </a:p>
          <a:p>
            <a:endParaRPr lang="en-US" dirty="0"/>
          </a:p>
        </p:txBody>
      </p:sp>
    </p:spTree>
    <p:extLst>
      <p:ext uri="{BB962C8B-B14F-4D97-AF65-F5344CB8AC3E}">
        <p14:creationId xmlns:p14="http://schemas.microsoft.com/office/powerpoint/2010/main" val="25891060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916A-EC3D-416B-BB37-20090C5783D6}"/>
              </a:ext>
            </a:extLst>
          </p:cNvPr>
          <p:cNvSpPr>
            <a:spLocks noGrp="1"/>
          </p:cNvSpPr>
          <p:nvPr>
            <p:ph type="title"/>
          </p:nvPr>
        </p:nvSpPr>
        <p:spPr/>
        <p:txBody>
          <a:bodyPr>
            <a:normAutofit/>
          </a:bodyPr>
          <a:lstStyle/>
          <a:p>
            <a:r>
              <a:rPr lang="en-US" sz="3200" dirty="0"/>
              <a:t>How to Apply for TFA</a:t>
            </a:r>
          </a:p>
        </p:txBody>
      </p:sp>
      <p:sp>
        <p:nvSpPr>
          <p:cNvPr id="3" name="Content Placeholder 2">
            <a:extLst>
              <a:ext uri="{FF2B5EF4-FFF2-40B4-BE49-F238E27FC236}">
                <a16:creationId xmlns:a16="http://schemas.microsoft.com/office/drawing/2014/main" id="{93ED934F-DE5F-8173-C144-F31DD32D6E5E}"/>
              </a:ext>
            </a:extLst>
          </p:cNvPr>
          <p:cNvSpPr>
            <a:spLocks noGrp="1"/>
          </p:cNvSpPr>
          <p:nvPr>
            <p:ph idx="1"/>
          </p:nvPr>
        </p:nvSpPr>
        <p:spPr/>
        <p:txBody>
          <a:bodyPr>
            <a:normAutofit/>
          </a:bodyPr>
          <a:lstStyle/>
          <a:p>
            <a:r>
              <a:rPr lang="en-US" sz="2000" dirty="0"/>
              <a:t>Applicants can access the Temporary Financial Assistance (TFA) application on the American Legion Department of Ohio webpage by searching for TFA in the search bar. or at the provided link </a:t>
            </a:r>
            <a:r>
              <a:rPr lang="en-US" sz="2000" dirty="0">
                <a:hlinkClick r:id="rId2"/>
              </a:rPr>
              <a:t>https://www.ohiolegion.com/national-emergency-fund-nef-and-temporary-financial-assistance-tfa/</a:t>
            </a:r>
            <a:r>
              <a:rPr lang="en-US" sz="2000" dirty="0"/>
              <a:t> </a:t>
            </a:r>
          </a:p>
          <a:p>
            <a:r>
              <a:rPr lang="en-US" sz="2000" dirty="0"/>
              <a:t>Applicants must file with the American Legion Department they reside in. </a:t>
            </a:r>
          </a:p>
          <a:p>
            <a:r>
              <a:rPr lang="en-US" sz="2000" b="0" i="0" u="none" strike="noStrike" baseline="0" dirty="0">
                <a:solidFill>
                  <a:srgbClr val="2B2D34"/>
                </a:solidFill>
                <a:latin typeface="Arial" panose="020B0604020202020204" pitchFamily="34" charset="0"/>
              </a:rPr>
              <a:t>All forms of possible assistance must be applied for, documented, and exhausted at the local level.</a:t>
            </a:r>
          </a:p>
          <a:p>
            <a:r>
              <a:rPr lang="en-US" sz="2000" b="0" i="0" u="none" strike="noStrike" baseline="0" dirty="0">
                <a:solidFill>
                  <a:srgbClr val="2B2D34"/>
                </a:solidFill>
                <a:latin typeface="Arial" panose="020B0604020202020204" pitchFamily="34" charset="0"/>
              </a:rPr>
              <a:t>Remember to apply for TFA at your local County Veterans Service Commission </a:t>
            </a:r>
            <a:r>
              <a:rPr lang="en-US" sz="2000" b="0" i="0" u="none" strike="noStrike" baseline="0" dirty="0">
                <a:solidFill>
                  <a:srgbClr val="FF0000"/>
                </a:solidFill>
                <a:latin typeface="Arial" panose="020B0604020202020204" pitchFamily="34" charset="0"/>
              </a:rPr>
              <a:t>(see previous slides for location and contact number) </a:t>
            </a:r>
            <a:r>
              <a:rPr lang="en-US" sz="2000" b="0" i="0" u="none" strike="noStrike" baseline="0" dirty="0">
                <a:solidFill>
                  <a:srgbClr val="FF0000"/>
                </a:solidFill>
                <a:latin typeface="Arial" panose="020B0604020202020204" pitchFamily="34" charset="0"/>
                <a:hlinkClick r:id="rId3"/>
              </a:rPr>
              <a:t>https://dvs.ohio.gov/resources-for-veterans/find-a-cvso</a:t>
            </a:r>
            <a:endParaRPr lang="en-US" sz="2000" b="0" i="0" u="none" strike="noStrike" baseline="0" dirty="0">
              <a:solidFill>
                <a:srgbClr val="FF0000"/>
              </a:solidFill>
              <a:latin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3961896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A5FF-1AFB-5F10-D7DA-AD764AA96CD3}"/>
              </a:ext>
            </a:extLst>
          </p:cNvPr>
          <p:cNvSpPr>
            <a:spLocks noGrp="1"/>
          </p:cNvSpPr>
          <p:nvPr>
            <p:ph type="title"/>
          </p:nvPr>
        </p:nvSpPr>
        <p:spPr/>
        <p:txBody>
          <a:bodyPr>
            <a:normAutofit/>
          </a:bodyPr>
          <a:lstStyle/>
          <a:p>
            <a:r>
              <a:rPr lang="en-US" sz="3200" dirty="0"/>
              <a:t>TFA Investigators AL Dept. of Ohio </a:t>
            </a:r>
          </a:p>
        </p:txBody>
      </p:sp>
      <p:sp>
        <p:nvSpPr>
          <p:cNvPr id="3" name="Content Placeholder 2">
            <a:extLst>
              <a:ext uri="{FF2B5EF4-FFF2-40B4-BE49-F238E27FC236}">
                <a16:creationId xmlns:a16="http://schemas.microsoft.com/office/drawing/2014/main" id="{798B0873-3BB5-6B29-92C7-DEDF35013F66}"/>
              </a:ext>
            </a:extLst>
          </p:cNvPr>
          <p:cNvSpPr>
            <a:spLocks noGrp="1"/>
          </p:cNvSpPr>
          <p:nvPr>
            <p:ph idx="1"/>
          </p:nvPr>
        </p:nvSpPr>
        <p:spPr/>
        <p:txBody>
          <a:bodyPr>
            <a:normAutofit/>
          </a:bodyPr>
          <a:lstStyle/>
          <a:p>
            <a:pPr marL="0" indent="0">
              <a:buNone/>
            </a:pPr>
            <a:r>
              <a:rPr lang="en-US" sz="2000" dirty="0"/>
              <a:t>William Genochio, VBA, VA&amp;R  Coordinator 216-522-3504 ext. 53746</a:t>
            </a:r>
          </a:p>
          <a:p>
            <a:pPr marL="0" indent="0">
              <a:buNone/>
            </a:pPr>
            <a:r>
              <a:rPr lang="en-US" sz="2000" dirty="0">
                <a:hlinkClick r:id="rId2"/>
              </a:rPr>
              <a:t>Genochio@ohiolegion.com</a:t>
            </a:r>
            <a:endParaRPr lang="en-US" sz="2000" dirty="0"/>
          </a:p>
          <a:p>
            <a:pPr marL="0" indent="0">
              <a:buNone/>
            </a:pPr>
            <a:r>
              <a:rPr lang="en-US" sz="2000" dirty="0"/>
              <a:t>Michelle Jones, DSO, Cleveland VA Regional Office 216-522-3504 ext. 53747</a:t>
            </a:r>
          </a:p>
          <a:p>
            <a:pPr marL="0" indent="0">
              <a:buNone/>
            </a:pPr>
            <a:r>
              <a:rPr lang="en-US" sz="2000" dirty="0">
                <a:hlinkClick r:id="rId3"/>
              </a:rPr>
              <a:t>jones@ohiolegion.com</a:t>
            </a:r>
            <a:endParaRPr lang="en-US" sz="2000" dirty="0"/>
          </a:p>
          <a:p>
            <a:pPr marL="0" indent="0">
              <a:buNone/>
            </a:pPr>
            <a:r>
              <a:rPr lang="en-US" sz="2000" dirty="0"/>
              <a:t>Melissa Manzie,  Administrative Assistant, Cleveland VA Regional Office 216-522-3504 ext. 53748</a:t>
            </a:r>
          </a:p>
          <a:p>
            <a:pPr marL="0" indent="0">
              <a:buNone/>
            </a:pPr>
            <a:r>
              <a:rPr lang="en-US" sz="2000" dirty="0">
                <a:hlinkClick r:id="rId4"/>
              </a:rPr>
              <a:t>mmanzie@ohiolegion.com</a:t>
            </a:r>
            <a:r>
              <a:rPr lang="en-US" sz="2000" dirty="0"/>
              <a:t> </a:t>
            </a:r>
          </a:p>
        </p:txBody>
      </p:sp>
    </p:spTree>
    <p:extLst>
      <p:ext uri="{BB962C8B-B14F-4D97-AF65-F5344CB8AC3E}">
        <p14:creationId xmlns:p14="http://schemas.microsoft.com/office/powerpoint/2010/main" val="3602363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1176-78A0-A7D7-C82E-CE82E10E7D76}"/>
              </a:ext>
            </a:extLst>
          </p:cNvPr>
          <p:cNvSpPr>
            <a:spLocks noGrp="1"/>
          </p:cNvSpPr>
          <p:nvPr>
            <p:ph type="title"/>
          </p:nvPr>
        </p:nvSpPr>
        <p:spPr/>
        <p:txBody>
          <a:bodyPr/>
          <a:lstStyle/>
          <a:p>
            <a:r>
              <a:rPr lang="en-US" sz="3200" dirty="0"/>
              <a:t>Resources</a:t>
            </a:r>
            <a:r>
              <a:rPr lang="en-US" dirty="0"/>
              <a:t> </a:t>
            </a:r>
          </a:p>
        </p:txBody>
      </p:sp>
      <p:sp>
        <p:nvSpPr>
          <p:cNvPr id="3" name="Content Placeholder 2">
            <a:extLst>
              <a:ext uri="{FF2B5EF4-FFF2-40B4-BE49-F238E27FC236}">
                <a16:creationId xmlns:a16="http://schemas.microsoft.com/office/drawing/2014/main" id="{7CE90A05-E639-F1BC-43E2-7A2A0F9D8BEE}"/>
              </a:ext>
            </a:extLst>
          </p:cNvPr>
          <p:cNvSpPr>
            <a:spLocks noGrp="1"/>
          </p:cNvSpPr>
          <p:nvPr>
            <p:ph idx="1"/>
          </p:nvPr>
        </p:nvSpPr>
        <p:spPr/>
        <p:txBody>
          <a:bodyPr/>
          <a:lstStyle/>
          <a:p>
            <a:r>
              <a:rPr lang="en-US" dirty="0"/>
              <a:t>Ohio Department of Veterans Services </a:t>
            </a:r>
            <a:r>
              <a:rPr lang="en-US" dirty="0">
                <a:hlinkClick r:id="rId2"/>
              </a:rPr>
              <a:t>https://dvs.ohio.gov/</a:t>
            </a:r>
            <a:r>
              <a:rPr lang="en-US" dirty="0"/>
              <a:t> </a:t>
            </a:r>
          </a:p>
          <a:p>
            <a:r>
              <a:rPr lang="en-US" dirty="0"/>
              <a:t>County Veteran Service Offices </a:t>
            </a:r>
            <a:r>
              <a:rPr lang="en-US" dirty="0">
                <a:hlinkClick r:id="rId3"/>
              </a:rPr>
              <a:t>https://dvs.ohio.gov/resources-for-veterans/find-a-cvso</a:t>
            </a:r>
            <a:r>
              <a:rPr lang="en-US" dirty="0"/>
              <a:t> </a:t>
            </a:r>
          </a:p>
          <a:p>
            <a:r>
              <a:rPr lang="en-US" dirty="0"/>
              <a:t>American Legion Department of Ohio </a:t>
            </a:r>
            <a:r>
              <a:rPr lang="en-US" dirty="0">
                <a:hlinkClick r:id="rId4"/>
              </a:rPr>
              <a:t>https://www.ohiolegion.com/</a:t>
            </a:r>
            <a:r>
              <a:rPr lang="en-US" dirty="0"/>
              <a:t> </a:t>
            </a:r>
          </a:p>
          <a:p>
            <a:r>
              <a:rPr lang="en-US" dirty="0"/>
              <a:t>Department of Ohio TFA page </a:t>
            </a:r>
            <a:r>
              <a:rPr lang="en-US" dirty="0">
                <a:hlinkClick r:id="rId5"/>
              </a:rPr>
              <a:t>https://www.ohiolegion.com/national-emergency-fund-nef-and-temporary-financial-assistance-tfa/</a:t>
            </a:r>
            <a:r>
              <a:rPr lang="en-US" dirty="0"/>
              <a:t> </a:t>
            </a:r>
          </a:p>
          <a:p>
            <a:r>
              <a:rPr lang="en-US" dirty="0"/>
              <a:t>American Legion National webpage </a:t>
            </a:r>
            <a:r>
              <a:rPr lang="en-US" dirty="0">
                <a:hlinkClick r:id="rId6"/>
              </a:rPr>
              <a:t>https://www.legion.org/financialassistance</a:t>
            </a:r>
            <a:r>
              <a:rPr lang="en-US" dirty="0"/>
              <a:t> </a:t>
            </a:r>
          </a:p>
          <a:p>
            <a:r>
              <a:rPr lang="en-US" dirty="0"/>
              <a:t>Catholic Charities Diocese of Cleveland </a:t>
            </a:r>
            <a:r>
              <a:rPr lang="en-US" dirty="0">
                <a:hlinkClick r:id="rId7"/>
              </a:rPr>
              <a:t>https://www.ccdocle.org/programs/emergency-financial-assistance</a:t>
            </a:r>
            <a:r>
              <a:rPr lang="en-US" dirty="0"/>
              <a:t> </a:t>
            </a:r>
          </a:p>
        </p:txBody>
      </p:sp>
    </p:spTree>
    <p:extLst>
      <p:ext uri="{BB962C8B-B14F-4D97-AF65-F5344CB8AC3E}">
        <p14:creationId xmlns:p14="http://schemas.microsoft.com/office/powerpoint/2010/main" val="2858442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0210-C4D7-4CBE-94BC-C8F0D374048A}"/>
              </a:ext>
            </a:extLst>
          </p:cNvPr>
          <p:cNvSpPr>
            <a:spLocks noGrp="1"/>
          </p:cNvSpPr>
          <p:nvPr>
            <p:ph type="title"/>
          </p:nvPr>
        </p:nvSpPr>
        <p:spPr/>
        <p:txBody>
          <a:bodyPr>
            <a:normAutofit/>
          </a:bodyPr>
          <a:lstStyle/>
          <a:p>
            <a:r>
              <a:rPr lang="en-US" sz="3200" dirty="0"/>
              <a:t>Summary</a:t>
            </a:r>
          </a:p>
        </p:txBody>
      </p:sp>
      <p:sp>
        <p:nvSpPr>
          <p:cNvPr id="3" name="Content Placeholder 2">
            <a:extLst>
              <a:ext uri="{FF2B5EF4-FFF2-40B4-BE49-F238E27FC236}">
                <a16:creationId xmlns:a16="http://schemas.microsoft.com/office/drawing/2014/main" id="{51FE4EA7-9AC8-43F1-9A8E-3C87669B48DF}"/>
              </a:ext>
            </a:extLst>
          </p:cNvPr>
          <p:cNvSpPr>
            <a:spLocks noGrp="1"/>
          </p:cNvSpPr>
          <p:nvPr>
            <p:ph idx="1"/>
          </p:nvPr>
        </p:nvSpPr>
        <p:spPr/>
        <p:txBody>
          <a:bodyPr>
            <a:normAutofit/>
          </a:bodyPr>
          <a:lstStyle/>
          <a:p>
            <a:r>
              <a:rPr lang="en-US" sz="2400" dirty="0"/>
              <a:t>What is TFA </a:t>
            </a:r>
          </a:p>
          <a:p>
            <a:endParaRPr lang="en-US" sz="2400" dirty="0"/>
          </a:p>
          <a:p>
            <a:r>
              <a:rPr lang="en-US" sz="2400" dirty="0"/>
              <a:t>Who is eligible </a:t>
            </a:r>
          </a:p>
          <a:p>
            <a:endParaRPr lang="en-US" sz="2400" dirty="0"/>
          </a:p>
          <a:p>
            <a:r>
              <a:rPr lang="en-US" sz="2400" dirty="0"/>
              <a:t>How to apply for TFA </a:t>
            </a:r>
          </a:p>
          <a:p>
            <a:endParaRPr lang="en-US" sz="2400" dirty="0"/>
          </a:p>
          <a:p>
            <a:r>
              <a:rPr lang="en-US" sz="2400" dirty="0"/>
              <a:t>List of resources </a:t>
            </a:r>
          </a:p>
        </p:txBody>
      </p:sp>
      <p:pic>
        <p:nvPicPr>
          <p:cNvPr id="6" name="Picture 5">
            <a:extLst>
              <a:ext uri="{FF2B5EF4-FFF2-40B4-BE49-F238E27FC236}">
                <a16:creationId xmlns:a16="http://schemas.microsoft.com/office/drawing/2014/main" id="{8BABB556-67C2-75DF-C711-8E773FFB9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484" y="1981202"/>
            <a:ext cx="4514850" cy="2695575"/>
          </a:xfrm>
          <a:prstGeom prst="rect">
            <a:avLst/>
          </a:prstGeom>
        </p:spPr>
      </p:pic>
    </p:spTree>
    <p:extLst>
      <p:ext uri="{BB962C8B-B14F-4D97-AF65-F5344CB8AC3E}">
        <p14:creationId xmlns:p14="http://schemas.microsoft.com/office/powerpoint/2010/main" val="22466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46699" y="5735488"/>
            <a:ext cx="1979762" cy="26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D82DB971-2D67-4F16-9D84-D276E5AA0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978" y="2343121"/>
            <a:ext cx="3196396" cy="3524997"/>
          </a:xfrm>
          <a:prstGeom prst="rect">
            <a:avLst/>
          </a:prstGeom>
        </p:spPr>
      </p:pic>
      <p:sp>
        <p:nvSpPr>
          <p:cNvPr id="10" name="TextBox 9">
            <a:extLst>
              <a:ext uri="{FF2B5EF4-FFF2-40B4-BE49-F238E27FC236}">
                <a16:creationId xmlns:a16="http://schemas.microsoft.com/office/drawing/2014/main" id="{603E0A2B-41D2-4EB9-8D77-F50878C60C9E}"/>
              </a:ext>
            </a:extLst>
          </p:cNvPr>
          <p:cNvSpPr txBox="1"/>
          <p:nvPr/>
        </p:nvSpPr>
        <p:spPr>
          <a:xfrm>
            <a:off x="1788001" y="1320800"/>
            <a:ext cx="2691763" cy="707886"/>
          </a:xfrm>
          <a:prstGeom prst="rect">
            <a:avLst/>
          </a:prstGeom>
          <a:noFill/>
        </p:spPr>
        <p:txBody>
          <a:bodyPr wrap="none" rtlCol="0">
            <a:spAutoFit/>
          </a:bodyPr>
          <a:lstStyle/>
          <a:p>
            <a:r>
              <a:rPr lang="en-US" sz="4000" b="1" dirty="0"/>
              <a:t>Questions</a:t>
            </a:r>
          </a:p>
        </p:txBody>
      </p:sp>
      <p:sp>
        <p:nvSpPr>
          <p:cNvPr id="6" name="Content Placeholder 2">
            <a:extLst>
              <a:ext uri="{FF2B5EF4-FFF2-40B4-BE49-F238E27FC236}">
                <a16:creationId xmlns:a16="http://schemas.microsoft.com/office/drawing/2014/main" id="{5D5ED35D-406E-40B0-9814-5DD0510FF591}"/>
              </a:ext>
            </a:extLst>
          </p:cNvPr>
          <p:cNvSpPr>
            <a:spLocks noGrp="1"/>
          </p:cNvSpPr>
          <p:nvPr>
            <p:ph idx="1"/>
          </p:nvPr>
        </p:nvSpPr>
        <p:spPr>
          <a:xfrm>
            <a:off x="1295400" y="1981202"/>
            <a:ext cx="9601200" cy="3809999"/>
          </a:xfrm>
        </p:spPr>
        <p:txBody>
          <a:bodyPr>
            <a:normAutofit/>
          </a:bodyPr>
          <a:lstStyle/>
          <a:p>
            <a:pPr algn="r"/>
            <a:endParaRPr lang="en-US" sz="2400" dirty="0"/>
          </a:p>
          <a:p>
            <a:pPr marL="0" indent="0">
              <a:buNone/>
            </a:pPr>
            <a:r>
              <a:rPr lang="en-US" sz="2400" dirty="0"/>
              <a:t>                                                                     Christie White </a:t>
            </a:r>
          </a:p>
          <a:p>
            <a:pPr marL="0" indent="0">
              <a:buNone/>
            </a:pPr>
            <a:r>
              <a:rPr lang="en-US" sz="2400" dirty="0"/>
              <a:t>                                                     EMAIL:  </a:t>
            </a:r>
            <a:r>
              <a:rPr lang="en-US" sz="2400" dirty="0">
                <a:hlinkClick r:id="rId4"/>
              </a:rPr>
              <a:t>programs@ohiolegion.com</a:t>
            </a:r>
            <a:r>
              <a:rPr lang="en-US" sz="2400" dirty="0"/>
              <a:t> </a:t>
            </a:r>
          </a:p>
          <a:p>
            <a:pPr marL="0" indent="0">
              <a:buNone/>
            </a:pPr>
            <a:r>
              <a:rPr lang="en-US" sz="2400" dirty="0"/>
              <a:t>						                  William Genochio</a:t>
            </a:r>
          </a:p>
          <a:p>
            <a:pPr marL="0" indent="0">
              <a:buNone/>
            </a:pPr>
            <a:r>
              <a:rPr lang="en-US" sz="2400" dirty="0"/>
              <a:t>					             EMAIL: </a:t>
            </a:r>
            <a:r>
              <a:rPr lang="en-US" sz="2400" dirty="0">
                <a:hlinkClick r:id="rId5"/>
              </a:rPr>
              <a:t>genochio@ohiolegion.com</a:t>
            </a:r>
            <a:r>
              <a:rPr lang="en-US" sz="2400" dirty="0"/>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254826" y="1814947"/>
            <a:ext cx="9601200" cy="3948259"/>
          </a:xfrm>
        </p:spPr>
        <p:txBody>
          <a:bodyPr>
            <a:normAutofit/>
          </a:bodyPr>
          <a:lstStyle/>
          <a:p>
            <a:r>
              <a:rPr lang="en-US" sz="2800" dirty="0"/>
              <a:t>The American Legion's commitment to veterans is also a commitment to their children, in every difficulty or hardship</a:t>
            </a:r>
          </a:p>
          <a:p>
            <a:endParaRPr lang="en-US" sz="2800" dirty="0"/>
          </a:p>
        </p:txBody>
      </p:sp>
      <p:pic>
        <p:nvPicPr>
          <p:cNvPr id="5" name="Picture 4">
            <a:extLst>
              <a:ext uri="{FF2B5EF4-FFF2-40B4-BE49-F238E27FC236}">
                <a16:creationId xmlns:a16="http://schemas.microsoft.com/office/drawing/2014/main" id="{72381B78-38B6-488F-B53D-71A81E91E8F8}"/>
              </a:ext>
            </a:extLst>
          </p:cNvPr>
          <p:cNvPicPr>
            <a:picLocks noChangeAspect="1"/>
          </p:cNvPicPr>
          <p:nvPr/>
        </p:nvPicPr>
        <p:blipFill>
          <a:blip r:embed="rId3"/>
          <a:stretch>
            <a:fillRect/>
          </a:stretch>
        </p:blipFill>
        <p:spPr>
          <a:xfrm>
            <a:off x="2623127" y="2843215"/>
            <a:ext cx="6240748" cy="3086245"/>
          </a:xfrm>
          <a:prstGeom prst="rect">
            <a:avLst/>
          </a:prstGeom>
        </p:spPr>
      </p:pic>
    </p:spTree>
    <p:extLst>
      <p:ext uri="{BB962C8B-B14F-4D97-AF65-F5344CB8AC3E}">
        <p14:creationId xmlns:p14="http://schemas.microsoft.com/office/powerpoint/2010/main" val="375559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CED7-3A28-4B98-65D5-C910B2906F2F}"/>
              </a:ext>
            </a:extLst>
          </p:cNvPr>
          <p:cNvSpPr>
            <a:spLocks noGrp="1"/>
          </p:cNvSpPr>
          <p:nvPr>
            <p:ph type="title"/>
          </p:nvPr>
        </p:nvSpPr>
        <p:spPr/>
        <p:txBody>
          <a:bodyPr/>
          <a:lstStyle/>
          <a:p>
            <a:r>
              <a:rPr lang="en-US" dirty="0"/>
              <a:t>Special Olympics</a:t>
            </a:r>
          </a:p>
        </p:txBody>
      </p:sp>
      <p:sp>
        <p:nvSpPr>
          <p:cNvPr id="3" name="Content Placeholder 2">
            <a:extLst>
              <a:ext uri="{FF2B5EF4-FFF2-40B4-BE49-F238E27FC236}">
                <a16:creationId xmlns:a16="http://schemas.microsoft.com/office/drawing/2014/main" id="{EC408671-D162-5891-F9A6-49B1E9B7680F}"/>
              </a:ext>
            </a:extLst>
          </p:cNvPr>
          <p:cNvSpPr>
            <a:spLocks noGrp="1"/>
          </p:cNvSpPr>
          <p:nvPr>
            <p:ph idx="1"/>
          </p:nvPr>
        </p:nvSpPr>
        <p:spPr/>
        <p:txBody>
          <a:bodyPr/>
          <a:lstStyle/>
          <a:p>
            <a:r>
              <a:rPr lang="en-US" b="0" i="0" dirty="0">
                <a:solidFill>
                  <a:srgbClr val="2B2E34"/>
                </a:solidFill>
                <a:effectLst/>
                <a:latin typeface="Cardo"/>
              </a:rPr>
              <a:t>The Department of Ohio provides support </a:t>
            </a:r>
            <a:r>
              <a:rPr lang="en-US" dirty="0">
                <a:solidFill>
                  <a:srgbClr val="2B2E34"/>
                </a:solidFill>
                <a:latin typeface="Cardo"/>
              </a:rPr>
              <a:t>by providing</a:t>
            </a:r>
            <a:r>
              <a:rPr lang="en-US" b="0" i="0" dirty="0">
                <a:solidFill>
                  <a:srgbClr val="2B2E34"/>
                </a:solidFill>
                <a:effectLst/>
                <a:latin typeface="Cardo"/>
              </a:rPr>
              <a:t> donations to the Special Olympics State Fall Games and State Summer Games.</a:t>
            </a:r>
          </a:p>
          <a:p>
            <a:r>
              <a:rPr lang="en-US" dirty="0">
                <a:solidFill>
                  <a:srgbClr val="2B2E34"/>
                </a:solidFill>
                <a:latin typeface="Cardo"/>
              </a:rPr>
              <a:t>Active supporter for over 30 years</a:t>
            </a:r>
          </a:p>
          <a:p>
            <a:r>
              <a:rPr lang="en-US" dirty="0">
                <a:solidFill>
                  <a:srgbClr val="2B2E34"/>
                </a:solidFill>
                <a:latin typeface="Cardo"/>
              </a:rPr>
              <a:t>Volunteer and donate to your local Special Olympics</a:t>
            </a:r>
          </a:p>
          <a:p>
            <a:r>
              <a:rPr lang="en-US" dirty="0">
                <a:solidFill>
                  <a:srgbClr val="2B2E34"/>
                </a:solidFill>
                <a:latin typeface="Cardo"/>
              </a:rPr>
              <a:t>DO NOT donate online! </a:t>
            </a:r>
          </a:p>
          <a:p>
            <a:r>
              <a:rPr lang="en-US" dirty="0">
                <a:solidFill>
                  <a:srgbClr val="2B2E34"/>
                </a:solidFill>
                <a:latin typeface="Cardo"/>
              </a:rPr>
              <a:t>Find local Regions and events at sooh.org </a:t>
            </a:r>
            <a:endParaRPr lang="en-US" dirty="0"/>
          </a:p>
        </p:txBody>
      </p:sp>
      <p:pic>
        <p:nvPicPr>
          <p:cNvPr id="1026" name="Picture 3">
            <a:extLst>
              <a:ext uri="{FF2B5EF4-FFF2-40B4-BE49-F238E27FC236}">
                <a16:creationId xmlns:a16="http://schemas.microsoft.com/office/drawing/2014/main" id="{53DEF874-3B19-D171-9B06-95AE7E4FC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245" y="4832639"/>
            <a:ext cx="6167509" cy="121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16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EA19-6EEF-BB85-2283-7CF8609F1468}"/>
              </a:ext>
            </a:extLst>
          </p:cNvPr>
          <p:cNvSpPr>
            <a:spLocks noGrp="1"/>
          </p:cNvSpPr>
          <p:nvPr>
            <p:ph type="title"/>
          </p:nvPr>
        </p:nvSpPr>
        <p:spPr/>
        <p:txBody>
          <a:bodyPr/>
          <a:lstStyle/>
          <a:p>
            <a:r>
              <a:rPr lang="en-US" dirty="0"/>
              <a:t>4</a:t>
            </a:r>
            <a:r>
              <a:rPr lang="en-US" baseline="30000" dirty="0"/>
              <a:t>th</a:t>
            </a:r>
            <a:r>
              <a:rPr lang="en-US" dirty="0"/>
              <a:t> Grade Flag Education Program</a:t>
            </a:r>
          </a:p>
        </p:txBody>
      </p:sp>
      <p:sp>
        <p:nvSpPr>
          <p:cNvPr id="3" name="Content Placeholder 2">
            <a:extLst>
              <a:ext uri="{FF2B5EF4-FFF2-40B4-BE49-F238E27FC236}">
                <a16:creationId xmlns:a16="http://schemas.microsoft.com/office/drawing/2014/main" id="{F65C6E92-E2F7-D485-6F5E-2E93CA397554}"/>
              </a:ext>
            </a:extLst>
          </p:cNvPr>
          <p:cNvSpPr>
            <a:spLocks noGrp="1"/>
          </p:cNvSpPr>
          <p:nvPr>
            <p:ph idx="1"/>
          </p:nvPr>
        </p:nvSpPr>
        <p:spPr/>
        <p:txBody>
          <a:bodyPr/>
          <a:lstStyle/>
          <a:p>
            <a:r>
              <a:rPr lang="en-US" dirty="0"/>
              <a:t>“Our Country’s Flag” comic book and a 20-question test on the Flag </a:t>
            </a:r>
          </a:p>
          <a:p>
            <a:r>
              <a:rPr lang="en-US" dirty="0"/>
              <a:t>Similar to the A&amp;G Test, but its for 4</a:t>
            </a:r>
            <a:r>
              <a:rPr lang="en-US" baseline="30000" dirty="0"/>
              <a:t>th</a:t>
            </a:r>
            <a:r>
              <a:rPr lang="en-US" dirty="0"/>
              <a:t> Graders to teach them about the U.S. Flag</a:t>
            </a:r>
          </a:p>
          <a:p>
            <a:r>
              <a:rPr lang="en-US" dirty="0"/>
              <a:t>$1.00 per comic book</a:t>
            </a:r>
          </a:p>
          <a:p>
            <a:r>
              <a:rPr lang="en-US" dirty="0"/>
              <a:t>Testing needs to be completed and submitted to your districts by April 1st </a:t>
            </a:r>
          </a:p>
          <a:p>
            <a:r>
              <a:rPr lang="en-US" dirty="0"/>
              <a:t>Awards given at District level (1 boy, 1 girl)</a:t>
            </a:r>
          </a:p>
          <a:p>
            <a:r>
              <a:rPr lang="en-US" dirty="0"/>
              <a:t>New program - WE NEED YOUR HELP!</a:t>
            </a:r>
          </a:p>
          <a:p>
            <a:endParaRPr lang="en-US" dirty="0"/>
          </a:p>
        </p:txBody>
      </p:sp>
      <p:pic>
        <p:nvPicPr>
          <p:cNvPr id="6" name="Picture 5">
            <a:extLst>
              <a:ext uri="{FF2B5EF4-FFF2-40B4-BE49-F238E27FC236}">
                <a16:creationId xmlns:a16="http://schemas.microsoft.com/office/drawing/2014/main" id="{2F5C7E94-D396-53EF-09BA-E55DB97620A8}"/>
              </a:ext>
            </a:extLst>
          </p:cNvPr>
          <p:cNvPicPr>
            <a:picLocks noChangeAspect="1"/>
          </p:cNvPicPr>
          <p:nvPr/>
        </p:nvPicPr>
        <p:blipFill>
          <a:blip r:embed="rId3"/>
          <a:stretch>
            <a:fillRect/>
          </a:stretch>
        </p:blipFill>
        <p:spPr>
          <a:xfrm>
            <a:off x="8694304" y="2886365"/>
            <a:ext cx="1985619" cy="3071090"/>
          </a:xfrm>
          <a:prstGeom prst="rect">
            <a:avLst/>
          </a:prstGeom>
        </p:spPr>
      </p:pic>
    </p:spTree>
    <p:extLst>
      <p:ext uri="{BB962C8B-B14F-4D97-AF65-F5344CB8AC3E}">
        <p14:creationId xmlns:p14="http://schemas.microsoft.com/office/powerpoint/2010/main" val="145432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FF13-1897-7313-91B1-0369E55022E5}"/>
              </a:ext>
            </a:extLst>
          </p:cNvPr>
          <p:cNvSpPr>
            <a:spLocks noGrp="1"/>
          </p:cNvSpPr>
          <p:nvPr>
            <p:ph type="title"/>
          </p:nvPr>
        </p:nvSpPr>
        <p:spPr/>
        <p:txBody>
          <a:bodyPr/>
          <a:lstStyle/>
          <a:p>
            <a:r>
              <a:rPr lang="en-US" dirty="0"/>
              <a:t>Scholarships</a:t>
            </a:r>
          </a:p>
        </p:txBody>
      </p:sp>
      <p:sp>
        <p:nvSpPr>
          <p:cNvPr id="3" name="Content Placeholder 2">
            <a:extLst>
              <a:ext uri="{FF2B5EF4-FFF2-40B4-BE49-F238E27FC236}">
                <a16:creationId xmlns:a16="http://schemas.microsoft.com/office/drawing/2014/main" id="{42A2E546-EE00-5588-D4B6-395AFE20359A}"/>
              </a:ext>
            </a:extLst>
          </p:cNvPr>
          <p:cNvSpPr>
            <a:spLocks noGrp="1"/>
          </p:cNvSpPr>
          <p:nvPr>
            <p:ph idx="1"/>
          </p:nvPr>
        </p:nvSpPr>
        <p:spPr/>
        <p:txBody>
          <a:bodyPr/>
          <a:lstStyle/>
          <a:p>
            <a:r>
              <a:rPr lang="en-US" b="1" u="sng" dirty="0"/>
              <a:t>High School- </a:t>
            </a:r>
            <a:r>
              <a:rPr lang="en-US" dirty="0"/>
              <a:t>high school seniors, including home schooled and online students.</a:t>
            </a:r>
          </a:p>
          <a:p>
            <a:r>
              <a:rPr lang="en-US" b="1" u="sng" dirty="0"/>
              <a:t>College-</a:t>
            </a:r>
            <a:r>
              <a:rPr lang="en-US" dirty="0"/>
              <a:t> college students.</a:t>
            </a:r>
          </a:p>
          <a:p>
            <a:r>
              <a:rPr lang="en-US" b="1" u="sng" dirty="0"/>
              <a:t>American Legion/ Military- </a:t>
            </a:r>
            <a:r>
              <a:rPr lang="en-US" dirty="0"/>
              <a:t>veterans or current service members. Must show proof of being a current paid member of the American Legion as well as proof of service. </a:t>
            </a:r>
          </a:p>
          <a:p>
            <a:r>
              <a:rPr lang="en-US" b="1" u="sng" dirty="0"/>
              <a:t>Donald L. Lanthorn- </a:t>
            </a:r>
            <a:r>
              <a:rPr lang="en-US" dirty="0"/>
              <a:t>high school students, including home schooled and online students residing in and attending high school in Delaware, Knox, Licking, Madison Morrow and Union Counties ONLY.</a:t>
            </a:r>
          </a:p>
          <a:p>
            <a:r>
              <a:rPr lang="en-US" b="1" u="sng" dirty="0"/>
              <a:t>Durward I. Bernhard- </a:t>
            </a:r>
            <a:r>
              <a:rPr lang="en-US" dirty="0"/>
              <a:t>high school students, including home schooled and online students residing in and attending high school in Belmont County ONLY.</a:t>
            </a:r>
          </a:p>
          <a:p>
            <a:endParaRPr lang="en-US" dirty="0"/>
          </a:p>
          <a:p>
            <a:endParaRPr lang="en-US" dirty="0"/>
          </a:p>
        </p:txBody>
      </p:sp>
    </p:spTree>
    <p:extLst>
      <p:ext uri="{BB962C8B-B14F-4D97-AF65-F5344CB8AC3E}">
        <p14:creationId xmlns:p14="http://schemas.microsoft.com/office/powerpoint/2010/main" val="231397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D28D-0D61-C033-D1D0-53A0C2D48E86}"/>
              </a:ext>
            </a:extLst>
          </p:cNvPr>
          <p:cNvSpPr>
            <a:spLocks noGrp="1"/>
          </p:cNvSpPr>
          <p:nvPr>
            <p:ph type="title"/>
          </p:nvPr>
        </p:nvSpPr>
        <p:spPr/>
        <p:txBody>
          <a:bodyPr/>
          <a:lstStyle/>
          <a:p>
            <a:r>
              <a:rPr lang="en-US" dirty="0"/>
              <a:t>Scholarship Eligibility</a:t>
            </a:r>
          </a:p>
        </p:txBody>
      </p:sp>
      <p:sp>
        <p:nvSpPr>
          <p:cNvPr id="3" name="Content Placeholder 2">
            <a:extLst>
              <a:ext uri="{FF2B5EF4-FFF2-40B4-BE49-F238E27FC236}">
                <a16:creationId xmlns:a16="http://schemas.microsoft.com/office/drawing/2014/main" id="{5AECFE63-EE66-94CA-F48E-7A1F48CE2EC6}"/>
              </a:ext>
            </a:extLst>
          </p:cNvPr>
          <p:cNvSpPr>
            <a:spLocks noGrp="1"/>
          </p:cNvSpPr>
          <p:nvPr>
            <p:ph sz="half" idx="1"/>
          </p:nvPr>
        </p:nvSpPr>
        <p:spPr/>
        <p:txBody>
          <a:bodyPr/>
          <a:lstStyle/>
          <a:p>
            <a:r>
              <a:rPr lang="en-US" dirty="0"/>
              <a:t>Be a Legionnaire in good standing OR</a:t>
            </a:r>
          </a:p>
          <a:p>
            <a:r>
              <a:rPr lang="en-US" dirty="0"/>
              <a:t>Be a direct descendant of a Legionnaire in good standing OR</a:t>
            </a:r>
          </a:p>
          <a:p>
            <a:r>
              <a:rPr lang="en-US" dirty="0"/>
              <a:t>Be a direct descendant of a deceased Legionnaire in good standing at the time of passing</a:t>
            </a:r>
          </a:p>
          <a:p>
            <a:r>
              <a:rPr lang="en-US" dirty="0"/>
              <a:t>If not a Legionnaire, must be a high school senior or military veteran eligible for Legion membership</a:t>
            </a:r>
          </a:p>
        </p:txBody>
      </p:sp>
      <p:sp>
        <p:nvSpPr>
          <p:cNvPr id="4" name="Content Placeholder 3">
            <a:extLst>
              <a:ext uri="{FF2B5EF4-FFF2-40B4-BE49-F238E27FC236}">
                <a16:creationId xmlns:a16="http://schemas.microsoft.com/office/drawing/2014/main" id="{8E1A4D56-059A-61FA-5CD1-D9D1F7355576}"/>
              </a:ext>
            </a:extLst>
          </p:cNvPr>
          <p:cNvSpPr>
            <a:spLocks noGrp="1"/>
          </p:cNvSpPr>
          <p:nvPr>
            <p:ph sz="half" idx="2"/>
          </p:nvPr>
        </p:nvSpPr>
        <p:spPr/>
        <p:txBody>
          <a:bodyPr/>
          <a:lstStyle/>
          <a:p>
            <a:r>
              <a:rPr lang="en-US" dirty="0"/>
              <a:t>A veteran needs 3.0 or higher GPA and a 23 or higher ACT</a:t>
            </a:r>
          </a:p>
          <a:p>
            <a:r>
              <a:rPr lang="en-US" dirty="0"/>
              <a:t>Everyone else will need a GPA of 3.5 or higher AND have an ACT of 25 or higher</a:t>
            </a:r>
          </a:p>
          <a:p>
            <a:r>
              <a:rPr lang="en-US" dirty="0"/>
              <a:t>Provide an accurately completed application along with all required documentation</a:t>
            </a:r>
          </a:p>
          <a:p>
            <a:r>
              <a:rPr lang="en-US" dirty="0"/>
              <a:t>If a high school senior, be attending college fall semester immediately following high school graduation</a:t>
            </a:r>
          </a:p>
        </p:txBody>
      </p:sp>
    </p:spTree>
    <p:extLst>
      <p:ext uri="{BB962C8B-B14F-4D97-AF65-F5344CB8AC3E}">
        <p14:creationId xmlns:p14="http://schemas.microsoft.com/office/powerpoint/2010/main" val="18308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Support Network</a:t>
            </a:r>
          </a:p>
        </p:txBody>
      </p:sp>
      <p:sp>
        <p:nvSpPr>
          <p:cNvPr id="3" name="Content Placeholder 2"/>
          <p:cNvSpPr>
            <a:spLocks noGrp="1"/>
          </p:cNvSpPr>
          <p:nvPr>
            <p:ph idx="1"/>
          </p:nvPr>
        </p:nvSpPr>
        <p:spPr>
          <a:xfrm>
            <a:off x="1295400" y="1646239"/>
            <a:ext cx="9601200" cy="4283222"/>
          </a:xfrm>
        </p:spPr>
        <p:txBody>
          <a:bodyPr>
            <a:normAutofit lnSpcReduction="10000"/>
          </a:bodyPr>
          <a:lstStyle/>
          <a:p>
            <a:r>
              <a:rPr lang="en-US" sz="2800" dirty="0"/>
              <a:t>Through the American Legion's Family Support Network (FSN), Legionnaires assist families of deployed military personnel in various ways: childcare, yard work, car repairs, grocery shopping and routine household jobs</a:t>
            </a:r>
          </a:p>
          <a:p>
            <a:r>
              <a:rPr lang="en-US" sz="2800" dirty="0"/>
              <a:t>The National American Legion established a toll-free telephone number for families to call for assistance, and local posts responded to their needs</a:t>
            </a:r>
          </a:p>
          <a:p>
            <a:r>
              <a:rPr lang="en-US" sz="2800" dirty="0"/>
              <a:t>Requests are referred to the department, which in turn refers calls to local American Legion posts. The posts contact the families and, if able, provide assistance</a:t>
            </a:r>
          </a:p>
        </p:txBody>
      </p:sp>
    </p:spTree>
    <p:extLst>
      <p:ext uri="{BB962C8B-B14F-4D97-AF65-F5344CB8AC3E}">
        <p14:creationId xmlns:p14="http://schemas.microsoft.com/office/powerpoint/2010/main" val="29144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Welfare Foundation</a:t>
            </a:r>
          </a:p>
        </p:txBody>
      </p:sp>
      <p:sp>
        <p:nvSpPr>
          <p:cNvPr id="3" name="Content Placeholder 2"/>
          <p:cNvSpPr>
            <a:spLocks noGrp="1"/>
          </p:cNvSpPr>
          <p:nvPr>
            <p:ph idx="1"/>
          </p:nvPr>
        </p:nvSpPr>
        <p:spPr>
          <a:xfrm>
            <a:off x="1295400" y="1646239"/>
            <a:ext cx="9601200" cy="4283222"/>
          </a:xfrm>
        </p:spPr>
        <p:txBody>
          <a:bodyPr>
            <a:normAutofit fontScale="92500" lnSpcReduction="10000"/>
          </a:bodyPr>
          <a:lstStyle/>
          <a:p>
            <a:r>
              <a:rPr lang="en-US" sz="2800" dirty="0"/>
              <a:t>Every year, The American Legion Child Welfare Foundation (CWF) awards hundreds of thousands of dollars in grants to help nonprofit youth service organizations to improve the lives of children and youth</a:t>
            </a:r>
          </a:p>
          <a:p>
            <a:r>
              <a:rPr lang="en-US" sz="2800" dirty="0"/>
              <a:t>CWF has granted more than $14 million, to hundreds of deserving organizations. </a:t>
            </a:r>
          </a:p>
          <a:p>
            <a:r>
              <a:rPr lang="en-US" sz="2800" dirty="0"/>
              <a:t>These include the Children's Organ Transplant Association, the Make-a-Wish Foundation, the National Children's Cancer Society, the National Autism Association, the MY HERO Project, and the Tragedy Assistance Program for Survivors (TAPS) and many more</a:t>
            </a:r>
          </a:p>
        </p:txBody>
      </p:sp>
    </p:spTree>
    <p:extLst>
      <p:ext uri="{BB962C8B-B14F-4D97-AF65-F5344CB8AC3E}">
        <p14:creationId xmlns:p14="http://schemas.microsoft.com/office/powerpoint/2010/main" val="381774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a:cs typeface="Calibri" pitchFamily="34" charset="0"/>
              </a:rPr>
              <a:t>Temporary Financial Assistance</a:t>
            </a:r>
          </a:p>
        </p:txBody>
      </p:sp>
      <p:sp>
        <p:nvSpPr>
          <p:cNvPr id="13315" name="Content Placeholder 2"/>
          <p:cNvSpPr>
            <a:spLocks noGrp="1"/>
          </p:cNvSpPr>
          <p:nvPr>
            <p:ph idx="1"/>
          </p:nvPr>
        </p:nvSpPr>
        <p:spPr>
          <a:xfrm>
            <a:off x="1295400" y="2058508"/>
            <a:ext cx="7837674" cy="2740983"/>
          </a:xfrm>
        </p:spPr>
        <p:txBody>
          <a:bodyPr>
            <a:normAutofit lnSpcReduction="10000"/>
          </a:bodyPr>
          <a:lstStyle/>
          <a:p>
            <a:r>
              <a:rPr lang="en-US" sz="3200" dirty="0"/>
              <a:t>What is Temporary Financial Assistance (TFA)  </a:t>
            </a:r>
          </a:p>
          <a:p>
            <a:endParaRPr lang="en-US" sz="1100" dirty="0"/>
          </a:p>
          <a:p>
            <a:r>
              <a:rPr lang="en-US" sz="3200" dirty="0"/>
              <a:t>Who is Eligible for TFA</a:t>
            </a:r>
          </a:p>
          <a:p>
            <a:endParaRPr lang="en-US" sz="1100" dirty="0"/>
          </a:p>
          <a:p>
            <a:r>
              <a:rPr lang="en-US" sz="3200" dirty="0"/>
              <a:t>How to apply for TFA</a:t>
            </a:r>
          </a:p>
          <a:p>
            <a:endParaRPr lang="en-US" sz="1800" dirty="0"/>
          </a:p>
        </p:txBody>
      </p:sp>
      <p:sp>
        <p:nvSpPr>
          <p:cNvPr id="4" name="Slide Number Placeholder 3"/>
          <p:cNvSpPr>
            <a:spLocks noGrp="1"/>
          </p:cNvSpPr>
          <p:nvPr>
            <p:ph type="sldNum" sz="quarter" idx="12"/>
          </p:nvPr>
        </p:nvSpPr>
        <p:spPr/>
        <p:txBody>
          <a:bodyPr/>
          <a:lstStyle/>
          <a:p>
            <a:pPr>
              <a:defRPr/>
            </a:pPr>
            <a:fld id="{A42B54DD-F5D9-483D-9D93-CF626B470FFF}" type="slidenum">
              <a:rPr lang="en-US" smtClean="0"/>
              <a:pPr>
                <a:defRPr/>
              </a:pPr>
              <a:t>9</a:t>
            </a:fld>
            <a:endParaRPr lang="en-US" dirty="0"/>
          </a:p>
        </p:txBody>
      </p:sp>
      <p:sp>
        <p:nvSpPr>
          <p:cNvPr id="5" name="Rectangle 4"/>
          <p:cNvSpPr/>
          <p:nvPr/>
        </p:nvSpPr>
        <p:spPr>
          <a:xfrm>
            <a:off x="8474676" y="5731990"/>
            <a:ext cx="1927654" cy="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Diamond Grid 16x9">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34081</TotalTime>
  <Words>1192</Words>
  <Application>Microsoft Office PowerPoint</Application>
  <PresentationFormat>Widescreen</PresentationFormat>
  <Paragraphs>110</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Cardo</vt:lpstr>
      <vt:lpstr>Diamond Grid 16x9</vt:lpstr>
      <vt:lpstr>American Legion Department of Ohio   Children &amp; Youth</vt:lpstr>
      <vt:lpstr>Overview</vt:lpstr>
      <vt:lpstr>Special Olympics</vt:lpstr>
      <vt:lpstr>4th Grade Flag Education Program</vt:lpstr>
      <vt:lpstr>Scholarships</vt:lpstr>
      <vt:lpstr>Scholarship Eligibility</vt:lpstr>
      <vt:lpstr>Family Support Network</vt:lpstr>
      <vt:lpstr>Child Welfare Foundation</vt:lpstr>
      <vt:lpstr>Temporary Financial Assistance</vt:lpstr>
      <vt:lpstr>What is Temporary Financial Assistance</vt:lpstr>
      <vt:lpstr>What is Temporary Financial Assistance Cont.</vt:lpstr>
      <vt:lpstr>Eligibility Guidelines</vt:lpstr>
      <vt:lpstr>How to Apply for TFA</vt:lpstr>
      <vt:lpstr>TFA Investigators AL Dept. of Ohio </vt:lpstr>
      <vt:lpstr>Resources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Membership Plan</dc:title>
  <dc:creator>Thomas Simons</dc:creator>
  <cp:lastModifiedBy>John Life</cp:lastModifiedBy>
  <cp:revision>349</cp:revision>
  <cp:lastPrinted>2020-09-19T00:15:38Z</cp:lastPrinted>
  <dcterms:created xsi:type="dcterms:W3CDTF">2016-05-31T18:19:44Z</dcterms:created>
  <dcterms:modified xsi:type="dcterms:W3CDTF">2026-01-06T22:56:02Z</dcterms:modified>
</cp:coreProperties>
</file>