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353" r:id="rId4"/>
    <p:sldId id="333" r:id="rId5"/>
    <p:sldId id="334" r:id="rId6"/>
    <p:sldId id="335" r:id="rId7"/>
    <p:sldId id="351" r:id="rId8"/>
    <p:sldId id="330" r:id="rId9"/>
    <p:sldId id="352" r:id="rId10"/>
    <p:sldId id="342" r:id="rId11"/>
    <p:sldId id="286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73628" autoAdjust="0"/>
  </p:normalViewPr>
  <p:slideViewPr>
    <p:cSldViewPr snapToGrid="0" showGuides="1">
      <p:cViewPr>
        <p:scale>
          <a:sx n="60" d="100"/>
          <a:sy n="60" d="100"/>
        </p:scale>
        <p:origin x="1229" y="77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47" d="100"/>
          <a:sy n="47" d="100"/>
        </p:scale>
        <p:origin x="2680" y="2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2C0127B-C5FE-44F4-9EB5-62B450B86597}" type="datetimeFigureOut">
              <a:rPr lang="en-US" smtClean="0"/>
              <a:pPr/>
              <a:t>1/17/2026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62B0879-1AE5-4CE4-83C6-79E708555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6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learning objective for this lesson are….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509FC-54EB-4D72-9552-06B388404E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135</a:t>
            </a:r>
            <a:r>
              <a:rPr lang="en-US" b="1" baseline="30000" dirty="0"/>
              <a:t>th</a:t>
            </a:r>
            <a:r>
              <a:rPr lang="en-US" b="1" dirty="0"/>
              <a:t> General Assembly is now closed. </a:t>
            </a:r>
          </a:p>
          <a:p>
            <a:endParaRPr lang="en-US" b="1" dirty="0"/>
          </a:p>
          <a:p>
            <a:r>
              <a:rPr lang="en-US" b="1" dirty="0"/>
              <a:t>136</a:t>
            </a:r>
            <a:r>
              <a:rPr lang="en-US" b="1" baseline="30000" dirty="0"/>
              <a:t>th</a:t>
            </a:r>
            <a:r>
              <a:rPr lang="en-US" b="1" dirty="0"/>
              <a:t> General Assembly </a:t>
            </a:r>
          </a:p>
          <a:p>
            <a:pPr defTabSz="924641">
              <a:defRPr/>
            </a:pPr>
            <a:r>
              <a:rPr lang="en-US" dirty="0"/>
              <a:t>.</a:t>
            </a:r>
          </a:p>
          <a:p>
            <a:pPr defTabSz="924641">
              <a:defRPr/>
            </a:pPr>
            <a:endParaRPr lang="en-US" dirty="0"/>
          </a:p>
          <a:p>
            <a:pPr defTabSz="924641">
              <a:defRPr/>
            </a:pPr>
            <a:endParaRPr lang="en-US" dirty="0"/>
          </a:p>
          <a:p>
            <a:pPr defTabSz="92464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2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B0879-1AE5-4CE4-83C6-79E7085552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7" y="1909346"/>
            <a:ext cx="9604311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7" y="5432564"/>
            <a:ext cx="960431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89EC9D1A-7736-425E-A7D2-F2691EBD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426" y="104135"/>
            <a:ext cx="1700615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5" y="489860"/>
            <a:ext cx="1687287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60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5"/>
            <a:ext cx="4572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5"/>
            <a:ext cx="4572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322D2120-ECE7-443F-AF27-7375EF72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1/17/2026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2" y="-195943"/>
            <a:ext cx="12192003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7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3" y="6289679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1" y="6289679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2" y="6289679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F11DE-1B7E-4C65-B337-1C55F2DA48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24426" y="104135"/>
            <a:ext cx="1700615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eller110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smwhite@woh.rr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heller1105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ure.ohio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rassroots@legion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7" y="1492624"/>
            <a:ext cx="8497853" cy="2991196"/>
          </a:xfrm>
        </p:spPr>
        <p:txBody>
          <a:bodyPr>
            <a:normAutofit/>
          </a:bodyPr>
          <a:lstStyle/>
          <a:p>
            <a:r>
              <a:rPr lang="en-US" sz="5400" dirty="0"/>
              <a:t>American Legion Department of Ohio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Legislative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7" y="5365376"/>
            <a:ext cx="9604311" cy="1403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Suzette M. Heller, Past Department Adjutant, Legislative, VA&amp;R, and National Security Director</a:t>
            </a:r>
          </a:p>
          <a:p>
            <a:r>
              <a:rPr lang="en-US" dirty="0"/>
              <a:t>Capital 12</a:t>
            </a:r>
            <a:r>
              <a:rPr lang="en-US" baseline="30000" dirty="0"/>
              <a:t>th</a:t>
            </a:r>
            <a:r>
              <a:rPr lang="en-US" dirty="0"/>
              <a:t> District Commander &amp; Department Legislative Chairwoman</a:t>
            </a:r>
          </a:p>
          <a:p>
            <a:r>
              <a:rPr lang="en-US" dirty="0"/>
              <a:t>Post 0001 Adjutant &amp; Finance Officers</a:t>
            </a:r>
          </a:p>
          <a:p>
            <a:r>
              <a:rPr lang="en-US" dirty="0"/>
              <a:t>734-358-4404   </a:t>
            </a:r>
            <a:r>
              <a:rPr lang="en-US" dirty="0">
                <a:hlinkClick r:id="rId3"/>
              </a:rPr>
              <a:t>zheller1105@gmail.com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Michael White, CSM, US ARMY (Ret.) </a:t>
            </a:r>
          </a:p>
          <a:p>
            <a:r>
              <a:rPr lang="en-US" dirty="0"/>
              <a:t>Thundering Third District 1</a:t>
            </a:r>
            <a:r>
              <a:rPr lang="en-US" baseline="30000" dirty="0"/>
              <a:t>st</a:t>
            </a:r>
            <a:r>
              <a:rPr lang="en-US" dirty="0"/>
              <a:t> Vice Commander  937-999-9099  </a:t>
            </a:r>
            <a:r>
              <a:rPr lang="en-US" b="0" i="0" dirty="0">
                <a:solidFill>
                  <a:srgbClr val="222222"/>
                </a:solidFill>
                <a:effectLst/>
                <a:hlinkClick r:id="rId4"/>
              </a:rPr>
              <a:t>csmwhite@woh.rr.com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0210-C4D7-4CBE-94BC-C8F0D374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7"/>
            <a:ext cx="9601200" cy="4613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4EA7-9AC8-43F1-9A8E-3C87669B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96" y="1392243"/>
            <a:ext cx="9601200" cy="2481258"/>
          </a:xfrm>
        </p:spPr>
        <p:txBody>
          <a:bodyPr>
            <a:normAutofit/>
          </a:bodyPr>
          <a:lstStyle/>
          <a:p>
            <a:r>
              <a:rPr lang="en-US" sz="2400" dirty="0"/>
              <a:t>Access to state and federal legislation </a:t>
            </a:r>
          </a:p>
          <a:p>
            <a:r>
              <a:rPr lang="en-US" sz="2400" dirty="0"/>
              <a:t>Resources for state and federal </a:t>
            </a:r>
            <a:r>
              <a:rPr lang="en-US" sz="2250" dirty="0"/>
              <a:t>Legislation</a:t>
            </a:r>
          </a:p>
          <a:p>
            <a:r>
              <a:rPr lang="en-US" sz="2400" dirty="0"/>
              <a:t>Knowledge of the National Legislative Division</a:t>
            </a:r>
          </a:p>
          <a:p>
            <a:r>
              <a:rPr lang="en-US" sz="2400" dirty="0"/>
              <a:t>Do’s and Don'ts of interacting with a State</a:t>
            </a:r>
          </a:p>
          <a:p>
            <a:pPr marL="205740" lvl="1" indent="0">
              <a:buNone/>
            </a:pPr>
            <a:r>
              <a:rPr lang="en-US" sz="2250" dirty="0"/>
              <a:t>Legislator or Member of Congress (MOC)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BB556-67C2-75DF-C711-8E773FFB9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0" y="3873501"/>
            <a:ext cx="340342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6699" y="5735488"/>
            <a:ext cx="1979762" cy="2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DB971-2D67-4F16-9D84-D276E5AA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78" y="2343121"/>
            <a:ext cx="3196396" cy="3524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E0A2B-41D2-4EB9-8D77-F50878C60C9E}"/>
              </a:ext>
            </a:extLst>
          </p:cNvPr>
          <p:cNvSpPr txBox="1"/>
          <p:nvPr/>
        </p:nvSpPr>
        <p:spPr>
          <a:xfrm>
            <a:off x="1788001" y="13208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Questions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ED35D-406E-40B0-9814-5DD0510FF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3809999"/>
          </a:xfrm>
        </p:spPr>
        <p:txBody>
          <a:bodyPr>
            <a:normAutofit fontScale="85000" lnSpcReduction="20000"/>
          </a:bodyPr>
          <a:lstStyle/>
          <a:p>
            <a:pPr algn="r"/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SUZETTE HELLER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EMAIL:  </a:t>
            </a:r>
            <a:r>
              <a:rPr lang="en-US" sz="2400" dirty="0">
                <a:hlinkClick r:id="rId4"/>
              </a:rPr>
              <a:t>zheller1105@gmail.com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	    734-358-4404</a:t>
            </a:r>
          </a:p>
          <a:p>
            <a:pPr marL="0" indent="0">
              <a:buNone/>
            </a:pPr>
            <a:r>
              <a:rPr lang="en-US" sz="2400" dirty="0"/>
              <a:t>							         </a:t>
            </a:r>
          </a:p>
          <a:p>
            <a:pPr marL="0" indent="0">
              <a:buNone/>
            </a:pPr>
            <a:r>
              <a:rPr lang="en-US" sz="2400" dirty="0"/>
              <a:t>								 MICHAEL WHITE 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  <a:r>
              <a:rPr lang="en-US" sz="2400" dirty="0" err="1"/>
              <a:t>EMAIL: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Google Sans"/>
              </a:rPr>
              <a:t>csmwhite@woh.rr.com</a:t>
            </a:r>
            <a:r>
              <a:rPr lang="en-US" sz="2400" dirty="0"/>
              <a:t> 							</a:t>
            </a:r>
          </a:p>
          <a:p>
            <a:pPr marL="0" indent="0">
              <a:buNone/>
            </a:pPr>
            <a:r>
              <a:rPr lang="en-US" sz="2400" dirty="0"/>
              <a:t>							            937-999-9099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30807"/>
            <a:ext cx="9601200" cy="4994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cs typeface="Calibri" pitchFamily="34" charset="0"/>
              </a:rPr>
              <a:t>Learning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76517" y="989648"/>
            <a:ext cx="9910483" cy="501110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Be knowledgeable of Ohio Legislature website to access Legislators, Bills, and Resolutions.</a:t>
            </a:r>
          </a:p>
          <a:p>
            <a:r>
              <a:rPr lang="en-US" sz="3200" dirty="0"/>
              <a:t> Be knowledgeable of Congress.gov website to access   Members of Congress, Bills, and Resolutions. </a:t>
            </a:r>
          </a:p>
          <a:p>
            <a:r>
              <a:rPr lang="en-US" sz="3200" dirty="0"/>
              <a:t> Be knowledgeable of the purpose of the American Legion Legislative and VA&amp;R Division Office in Washington, D.C. </a:t>
            </a:r>
          </a:p>
          <a:p>
            <a:r>
              <a:rPr lang="en-US" sz="3200" dirty="0"/>
              <a:t> Be knowledgeable of interacting with State and Federal Elected Officials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54DD-F5D9-483D-9D93-CF626B470F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4676" y="5731990"/>
            <a:ext cx="1927654" cy="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6EB0-987D-9FD7-D064-AF0FEDA8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503858"/>
            <a:ext cx="10677525" cy="56294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Legionnaires Guide to Meeting with Lawmakers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B10D-3138-9C64-015E-2277867A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30086"/>
            <a:ext cx="9601200" cy="4561116"/>
          </a:xfrm>
        </p:spPr>
        <p:txBody>
          <a:bodyPr/>
          <a:lstStyle/>
          <a:p>
            <a:r>
              <a:rPr lang="en-US" dirty="0"/>
              <a:t>https://www.youtube.com/watch?v=OSo3QT8mDDM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C73E2-A9B6-87F9-BC20-B299A5493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0" y="1771651"/>
            <a:ext cx="671322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66395"/>
            <a:ext cx="9601200" cy="584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817282" y="696296"/>
            <a:ext cx="101256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/>
              </a:rPr>
              <a:t>https://www.legislature.ohio.gov/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“My Ohio Legislature”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Create Account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4" name="Picture 3" descr="A screenshot of a registration form&#10;&#10;Description automatically generated">
            <a:extLst>
              <a:ext uri="{FF2B5EF4-FFF2-40B4-BE49-F238E27FC236}">
                <a16:creationId xmlns:a16="http://schemas.microsoft.com/office/drawing/2014/main" id="{A49A8ED1-3B67-BEB2-5228-728CB6A6E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66" y="4022316"/>
            <a:ext cx="4448792" cy="2084514"/>
          </a:xfrm>
          <a:prstGeom prst="rect">
            <a:avLst/>
          </a:prstGeom>
        </p:spPr>
      </p:pic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20536955-BB00-F79E-665C-64D4723A1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24" y="2219790"/>
            <a:ext cx="8716676" cy="18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11469"/>
            <a:ext cx="9601200" cy="584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LEGISLATURE</a:t>
            </a:r>
          </a:p>
        </p:txBody>
      </p:sp>
      <p:pic>
        <p:nvPicPr>
          <p:cNvPr id="4" name="Picture 3" descr="A website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CE27D7F-56F4-E46F-D715-58075A099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8496"/>
            <a:ext cx="7476672" cy="51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10157"/>
            <a:ext cx="9601200" cy="68994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OHIO LEGISLATIVE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495300" y="1190128"/>
            <a:ext cx="10125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David K. Root, Member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Email:  </a:t>
            </a:r>
            <a:r>
              <a:rPr lang="en-US" sz="3200" b="0" i="0" dirty="0">
                <a:solidFill>
                  <a:srgbClr val="5E5E5E"/>
                </a:solidFill>
                <a:effectLst/>
                <a:latin typeface="Google Sans"/>
              </a:rPr>
              <a:t>oh.leg.report@gmail.com</a:t>
            </a:r>
            <a:endParaRPr lang="en-US" sz="3200" dirty="0"/>
          </a:p>
        </p:txBody>
      </p:sp>
      <p:pic>
        <p:nvPicPr>
          <p:cNvPr id="7" name="Picture 6" descr="A person in a uniform&#10;&#10;Description automatically generated">
            <a:extLst>
              <a:ext uri="{FF2B5EF4-FFF2-40B4-BE49-F238E27FC236}">
                <a16:creationId xmlns:a16="http://schemas.microsoft.com/office/drawing/2014/main" id="{E92031D0-DCD6-7C73-AEBF-D119EAEAA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52018"/>
            <a:ext cx="5443817" cy="3015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5F246-689E-6FC5-E213-E227B06D9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689100"/>
            <a:ext cx="4673600" cy="41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EB36-F763-48F7-8999-19276C9C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5" y="211469"/>
            <a:ext cx="9601200" cy="584775"/>
          </a:xfrm>
        </p:spPr>
        <p:txBody>
          <a:bodyPr>
            <a:normAutofit/>
          </a:bodyPr>
          <a:lstStyle/>
          <a:p>
            <a:r>
              <a:rPr lang="en-US" sz="3200" dirty="0"/>
              <a:t>FEDERAL CONGRESSIONAL LEGISLATION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65F-4BCE-4F52-B42C-7DACBD5CA7C9}"/>
              </a:ext>
            </a:extLst>
          </p:cNvPr>
          <p:cNvSpPr txBox="1"/>
          <p:nvPr/>
        </p:nvSpPr>
        <p:spPr>
          <a:xfrm>
            <a:off x="398930" y="897779"/>
            <a:ext cx="1012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https://www.congress.gov/</a:t>
            </a:r>
            <a:endParaRPr lang="en-US" sz="3200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305C0B25-5157-4839-C180-EA8D6F049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1" y="1663474"/>
            <a:ext cx="5848350" cy="42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53C1-A861-4B0B-81D5-D9830172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5557"/>
            <a:ext cx="9994900" cy="1261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AMERICAN LEGION </a:t>
            </a:r>
            <a:br>
              <a:rPr lang="en-US" sz="3200" dirty="0"/>
            </a:br>
            <a:r>
              <a:rPr lang="en-US" sz="3200" dirty="0"/>
              <a:t>NATIONAL LEGISLATIVE DIVISION  (NLD) WASHINGTON D.C.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47B0B-F2BE-41A8-764E-63E97E7D8A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700" y="1676401"/>
            <a:ext cx="6121400" cy="498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Grassroots Action Updates</a:t>
            </a:r>
          </a:p>
          <a:p>
            <a:pPr marL="628650" lvl="1" indent="-457200">
              <a:buFont typeface="Wingdings" panose="05000000000000000000" pitchFamily="2" charset="2"/>
              <a:buChar char="v"/>
            </a:pP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Julia </a:t>
            </a:r>
            <a:r>
              <a:rPr lang="en-US" sz="3050" b="1" dirty="0" err="1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Funari</a:t>
            </a:r>
            <a:endParaRPr lang="en-US" sz="3050" b="1" dirty="0">
              <a:solidFill>
                <a:srgbClr val="A5300F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marL="628650" lvl="1" indent="-457200">
              <a:buFont typeface="Wingdings" panose="05000000000000000000" pitchFamily="2" charset="2"/>
              <a:buChar char="v"/>
            </a:pP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  <a:hlinkClick r:id="rId3"/>
              </a:rPr>
              <a:t>jfunari@legion.org</a:t>
            </a:r>
            <a:r>
              <a:rPr lang="en-US" sz="305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endParaRPr kumimoji="0" lang="en-US" sz="3050" b="1" i="0" u="none" strike="noStrike" kern="1200" cap="none" spc="0" normalizeH="0" baseline="0" noProof="0" dirty="0">
              <a:ln>
                <a:noFill/>
              </a:ln>
              <a:solidFill>
                <a:srgbClr val="A5300F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Action of DC is Resolution Based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A5300F">
                    <a:lumMod val="75000"/>
                  </a:srgbClr>
                </a:solidFill>
                <a:latin typeface="Arial"/>
                <a:ea typeface="+mj-ea"/>
                <a:cs typeface="+mj-cs"/>
              </a:rPr>
              <a:t>Washington DC Conference Annual – February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grassroots@legion.org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24A0E-51FD-5851-BE33-887DC62C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29" y="1831260"/>
            <a:ext cx="3135671" cy="39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DBDD-074B-D905-2F4C-A6CC8538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795000" cy="66454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INTERACTING WITH STATE LEGISLATORS AND MEMBERS OF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62B0-AE5B-E663-EC6C-4DE0CBE7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1130301"/>
            <a:ext cx="4876800" cy="4851401"/>
          </a:xfrm>
        </p:spPr>
        <p:txBody>
          <a:bodyPr>
            <a:normAutofit/>
          </a:bodyPr>
          <a:lstStyle/>
          <a:p>
            <a:r>
              <a:rPr lang="en-US" sz="1800" b="1" dirty="0"/>
              <a:t>DO</a:t>
            </a:r>
          </a:p>
          <a:p>
            <a:pPr lvl="1"/>
            <a:r>
              <a:rPr lang="en-US" sz="1600" b="1" dirty="0"/>
              <a:t>RESEARCH YOUR LEGISLATOR</a:t>
            </a:r>
          </a:p>
          <a:p>
            <a:pPr lvl="1"/>
            <a:r>
              <a:rPr lang="en-US" sz="1600" b="1" dirty="0"/>
              <a:t>BE SPECIFIC – BE RESPECTFUL</a:t>
            </a:r>
          </a:p>
          <a:p>
            <a:pPr lvl="1"/>
            <a:r>
              <a:rPr lang="en-US" sz="1600" b="1" dirty="0"/>
              <a:t>ASK FOR ACTION - SOLUTION</a:t>
            </a:r>
          </a:p>
          <a:p>
            <a:pPr lvl="1"/>
            <a:r>
              <a:rPr lang="en-US" sz="1600" b="1" dirty="0"/>
              <a:t>KNOW THE ISSUE</a:t>
            </a:r>
          </a:p>
          <a:p>
            <a:pPr lvl="1"/>
            <a:r>
              <a:rPr lang="en-US" sz="1600" b="1" dirty="0"/>
              <a:t>BE CONSIDERATE OF THEIR TIME</a:t>
            </a:r>
          </a:p>
          <a:p>
            <a:pPr lvl="1"/>
            <a:r>
              <a:rPr lang="en-US" sz="1600" b="1" dirty="0"/>
              <a:t>PLAN OUT YOUR REMARKS</a:t>
            </a:r>
          </a:p>
          <a:p>
            <a:pPr lvl="1"/>
            <a:r>
              <a:rPr lang="en-US" sz="1600" b="1" dirty="0"/>
              <a:t>TELL THE TRUTH</a:t>
            </a:r>
          </a:p>
          <a:p>
            <a:pPr lvl="1"/>
            <a:r>
              <a:rPr lang="en-US" sz="1600" b="1" dirty="0"/>
              <a:t>ADDRESS PROPERLY </a:t>
            </a:r>
          </a:p>
          <a:p>
            <a:pPr lvl="1"/>
            <a:r>
              <a:rPr lang="en-US" sz="1600" b="1" dirty="0"/>
              <a:t>FORGE RELATIONSHIPS </a:t>
            </a:r>
          </a:p>
          <a:p>
            <a:pPr lvl="1"/>
            <a:r>
              <a:rPr lang="en-US" sz="1600" b="1" dirty="0"/>
              <a:t>VISIT LOCAL OFFICES AND WORK WITH STAFFERS</a:t>
            </a:r>
          </a:p>
          <a:p>
            <a:pPr lvl="1"/>
            <a:r>
              <a:rPr lang="en-US" sz="1600" b="1" dirty="0"/>
              <a:t>FOLLOW-UP: WRITE A THANK YOU NOTE</a:t>
            </a:r>
          </a:p>
          <a:p>
            <a:pPr lvl="1"/>
            <a:endParaRPr lang="en-US" b="1" dirty="0"/>
          </a:p>
          <a:p>
            <a:pPr marL="20574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DCFD5-424E-3BBA-374D-3C25ACAC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130301"/>
            <a:ext cx="4572000" cy="4305299"/>
          </a:xfrm>
        </p:spPr>
        <p:txBody>
          <a:bodyPr>
            <a:normAutofit/>
          </a:bodyPr>
          <a:lstStyle/>
          <a:p>
            <a:r>
              <a:rPr lang="en-US" sz="1800" b="1" dirty="0"/>
              <a:t>DON’T</a:t>
            </a:r>
          </a:p>
          <a:p>
            <a:pPr lvl="1"/>
            <a:r>
              <a:rPr lang="en-US" sz="1600" b="1" dirty="0"/>
              <a:t>DISMISS STAFF</a:t>
            </a:r>
          </a:p>
          <a:p>
            <a:pPr lvl="1"/>
            <a:r>
              <a:rPr lang="en-US" sz="1600" b="1" dirty="0"/>
              <a:t>MONOPOLIZE THE MEETING</a:t>
            </a:r>
          </a:p>
          <a:p>
            <a:pPr lvl="1"/>
            <a:r>
              <a:rPr lang="en-US" sz="1600" b="1" dirty="0"/>
              <a:t>TALK LOUDLY OR UNPROFESSIONALLY</a:t>
            </a:r>
          </a:p>
          <a:p>
            <a:pPr lvl="1"/>
            <a:r>
              <a:rPr lang="en-US" sz="1600" b="1" dirty="0"/>
              <a:t>CONFUSE THE LEGISLATIVE ISSUE </a:t>
            </a:r>
          </a:p>
          <a:p>
            <a:pPr lvl="1"/>
            <a:r>
              <a:rPr lang="en-US" sz="1600" b="1" dirty="0"/>
              <a:t>LACK BREVITY</a:t>
            </a:r>
          </a:p>
          <a:p>
            <a:pPr lvl="1"/>
            <a:r>
              <a:rPr lang="en-US" sz="1600" b="1" dirty="0"/>
              <a:t>BE AFRAID TO SAY “I DON’T KNOW” “I’LL GET BACK WITH YOU”</a:t>
            </a:r>
          </a:p>
          <a:p>
            <a:pPr lvl="1"/>
            <a:r>
              <a:rPr lang="en-US" sz="1600" b="1" dirty="0"/>
              <a:t>BE CONFRONTATIONSL OR ARGUMENTATIVE</a:t>
            </a:r>
          </a:p>
          <a:p>
            <a:pPr lvl="1"/>
            <a:r>
              <a:rPr lang="en-US" sz="1600" b="1" dirty="0"/>
              <a:t>USE INAPPROPRIATE LANGUAGE</a:t>
            </a:r>
          </a:p>
          <a:p>
            <a:pPr lvl="1"/>
            <a:r>
              <a:rPr lang="en-US" sz="1600" b="1" dirty="0"/>
              <a:t>PROVIDE FALSE INFORMATION</a:t>
            </a:r>
          </a:p>
          <a:p>
            <a:pPr lvl="1"/>
            <a:r>
              <a:rPr lang="en-US" sz="1600" b="1" dirty="0"/>
              <a:t>FAIL TO FOLLOW UP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28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34466</TotalTime>
  <Words>508</Words>
  <Application>Microsoft Office PowerPoint</Application>
  <PresentationFormat>Widescreen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Google Sans</vt:lpstr>
      <vt:lpstr>Wingdings</vt:lpstr>
      <vt:lpstr>Diamond Grid 16x9</vt:lpstr>
      <vt:lpstr>American Legion Department of Ohio  Legislative Training</vt:lpstr>
      <vt:lpstr>Learning Objectives</vt:lpstr>
      <vt:lpstr>A Legionnaires Guide to Meeting with Lawmakers</vt:lpstr>
      <vt:lpstr>OHIO LEGISLATURE</vt:lpstr>
      <vt:lpstr>OHIO LEGISLATURE</vt:lpstr>
      <vt:lpstr>OHIO LEGISLATIVE REPORT</vt:lpstr>
      <vt:lpstr>FEDERAL CONGRESSIONAL LEGISLATION</vt:lpstr>
      <vt:lpstr>AMERICAN LEGION  NATIONAL LEGISLATIVE DIVISION  (NLD) WASHINGTON D.C.</vt:lpstr>
      <vt:lpstr>INTERACTING WITH STATE LEGISLATORS AND MEMBERS OF CONGRESS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Membership Plan</dc:title>
  <dc:creator>Thomas Simons</dc:creator>
  <cp:lastModifiedBy>Suzette Heller</cp:lastModifiedBy>
  <cp:revision>346</cp:revision>
  <cp:lastPrinted>2020-09-19T00:15:38Z</cp:lastPrinted>
  <dcterms:created xsi:type="dcterms:W3CDTF">2016-05-31T18:19:44Z</dcterms:created>
  <dcterms:modified xsi:type="dcterms:W3CDTF">2026-01-17T15:09:56Z</dcterms:modified>
</cp:coreProperties>
</file>