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4" r:id="rId1"/>
  </p:sldMasterIdLst>
  <p:notesMasterIdLst>
    <p:notesMasterId r:id="rId15"/>
  </p:notesMasterIdLst>
  <p:sldIdLst>
    <p:sldId id="256" r:id="rId2"/>
    <p:sldId id="257" r:id="rId3"/>
    <p:sldId id="268" r:id="rId4"/>
    <p:sldId id="258" r:id="rId5"/>
    <p:sldId id="259" r:id="rId6"/>
    <p:sldId id="260" r:id="rId7"/>
    <p:sldId id="261" r:id="rId8"/>
    <p:sldId id="262" r:id="rId9"/>
    <p:sldId id="263" r:id="rId10"/>
    <p:sldId id="264" r:id="rId11"/>
    <p:sldId id="265" r:id="rId12"/>
    <p:sldId id="266" r:id="rId13"/>
    <p:sldId id="267" r:id="rId1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liam Genochio" initials="WG" lastIdx="1" clrIdx="0">
    <p:extLst>
      <p:ext uri="{19B8F6BF-5375-455C-9EA6-DF929625EA0E}">
        <p15:presenceInfo xmlns:p15="http://schemas.microsoft.com/office/powerpoint/2012/main" userId="William Genochi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notesViewPr>
    <p:cSldViewPr snapToGrid="0">
      <p:cViewPr varScale="1">
        <p:scale>
          <a:sx n="88" d="100"/>
          <a:sy n="88" d="100"/>
        </p:scale>
        <p:origin x="3821" y="6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nochio, William, VBACLE" userId="2ef655ee-4d46-4cb7-b5d9-8a97e03de3a2" providerId="ADAL" clId="{9DDA7BC5-C79D-433B-A201-DE8A44E5155D}"/>
    <pc:docChg chg="modSld">
      <pc:chgData name="Genochio, William, VBACLE" userId="2ef655ee-4d46-4cb7-b5d9-8a97e03de3a2" providerId="ADAL" clId="{9DDA7BC5-C79D-433B-A201-DE8A44E5155D}" dt="2023-09-16T14:51:33.806" v="24" actId="20577"/>
      <pc:docMkLst>
        <pc:docMk/>
      </pc:docMkLst>
      <pc:sldChg chg="modSp mod">
        <pc:chgData name="Genochio, William, VBACLE" userId="2ef655ee-4d46-4cb7-b5d9-8a97e03de3a2" providerId="ADAL" clId="{9DDA7BC5-C79D-433B-A201-DE8A44E5155D}" dt="2023-09-16T14:51:33.806" v="24" actId="20577"/>
        <pc:sldMkLst>
          <pc:docMk/>
          <pc:sldMk cId="4199813594" sldId="256"/>
        </pc:sldMkLst>
      </pc:sldChg>
    </pc:docChg>
  </pc:docChgLst>
  <pc:docChgLst>
    <pc:chgData name="William Genochio" userId="4a794b83-a77a-4098-954b-c45dd060fc9b" providerId="ADAL" clId="{17F15F65-36FC-423C-B995-607EEBBE2CD4}"/>
    <pc:docChg chg="custSel modSld">
      <pc:chgData name="William Genochio" userId="4a794b83-a77a-4098-954b-c45dd060fc9b" providerId="ADAL" clId="{17F15F65-36FC-423C-B995-607EEBBE2CD4}" dt="2022-09-15T18:24:37.174" v="19" actId="33524"/>
      <pc:docMkLst>
        <pc:docMk/>
      </pc:docMkLst>
      <pc:sldChg chg="addSp delSp modSp mod">
        <pc:chgData name="William Genochio" userId="4a794b83-a77a-4098-954b-c45dd060fc9b" providerId="ADAL" clId="{17F15F65-36FC-423C-B995-607EEBBE2CD4}" dt="2022-09-15T18:24:30.134" v="18" actId="20577"/>
        <pc:sldMkLst>
          <pc:docMk/>
          <pc:sldMk cId="4199813594" sldId="256"/>
        </pc:sldMkLst>
      </pc:sldChg>
      <pc:sldChg chg="modSp mod">
        <pc:chgData name="William Genochio" userId="4a794b83-a77a-4098-954b-c45dd060fc9b" providerId="ADAL" clId="{17F15F65-36FC-423C-B995-607EEBBE2CD4}" dt="2022-09-15T18:24:37.174" v="19" actId="33524"/>
        <pc:sldMkLst>
          <pc:docMk/>
          <pc:sldMk cId="2948031540" sldId="257"/>
        </pc:sldMkLst>
      </pc:sldChg>
    </pc:docChg>
  </pc:docChgLst>
  <pc:docChgLst>
    <pc:chgData name="Reese, Jessica N." userId="4724ae6c-764b-4be7-bf6c-ac5e91905563" providerId="ADAL" clId="{B276ED60-8F5D-4571-B80A-AF52A4082E8E}"/>
    <pc:docChg chg="modSld">
      <pc:chgData name="Reese, Jessica N." userId="4724ae6c-764b-4be7-bf6c-ac5e91905563" providerId="ADAL" clId="{B276ED60-8F5D-4571-B80A-AF52A4082E8E}" dt="2024-07-30T15:17:42.113" v="16" actId="20577"/>
      <pc:docMkLst>
        <pc:docMk/>
      </pc:docMkLst>
      <pc:sldChg chg="modSp mod">
        <pc:chgData name="Reese, Jessica N." userId="4724ae6c-764b-4be7-bf6c-ac5e91905563" providerId="ADAL" clId="{B276ED60-8F5D-4571-B80A-AF52A4082E8E}" dt="2024-07-30T15:17:42.113" v="16" actId="20577"/>
        <pc:sldMkLst>
          <pc:docMk/>
          <pc:sldMk cId="4199813594" sldId="256"/>
        </pc:sldMkLst>
      </pc:sldChg>
    </pc:docChg>
  </pc:docChgLst>
  <pc:docChgLst>
    <pc:chgData name="Genochio, William, VBACLE" userId="2ef655ee-4d46-4cb7-b5d9-8a97e03de3a2" providerId="ADAL" clId="{4B3D6240-9F98-4167-977B-8AAD7C7502AB}"/>
    <pc:docChg chg="modSld">
      <pc:chgData name="Genochio, William, VBACLE" userId="2ef655ee-4d46-4cb7-b5d9-8a97e03de3a2" providerId="ADAL" clId="{4B3D6240-9F98-4167-977B-8AAD7C7502AB}" dt="2025-09-03T12:21:30.736" v="62" actId="1076"/>
      <pc:docMkLst>
        <pc:docMk/>
      </pc:docMkLst>
      <pc:sldChg chg="modSp mod">
        <pc:chgData name="Genochio, William, VBACLE" userId="2ef655ee-4d46-4cb7-b5d9-8a97e03de3a2" providerId="ADAL" clId="{4B3D6240-9F98-4167-977B-8AAD7C7502AB}" dt="2025-09-03T12:21:30.736" v="62" actId="1076"/>
        <pc:sldMkLst>
          <pc:docMk/>
          <pc:sldMk cId="4199813594" sldId="256"/>
        </pc:sldMkLst>
        <pc:spChg chg="mod">
          <ac:chgData name="Genochio, William, VBACLE" userId="2ef655ee-4d46-4cb7-b5d9-8a97e03de3a2" providerId="ADAL" clId="{4B3D6240-9F98-4167-977B-8AAD7C7502AB}" dt="2025-09-03T12:21:30.736" v="62" actId="1076"/>
          <ac:spMkLst>
            <pc:docMk/>
            <pc:sldMk cId="4199813594" sldId="256"/>
            <ac:spMk id="3" creationId="{E57D4E48-0DE0-4337-B7AB-13040813996F}"/>
          </ac:spMkLst>
        </pc:spChg>
      </pc:sldChg>
    </pc:docChg>
  </pc:docChgLst>
  <pc:docChgLst>
    <pc:chgData name="William Genochio" userId="4a794b83-a77a-4098-954b-c45dd060fc9b" providerId="ADAL" clId="{52615266-3267-4CB0-B074-C3A72D5F5CDC}"/>
    <pc:docChg chg="custSel modSld">
      <pc:chgData name="William Genochio" userId="4a794b83-a77a-4098-954b-c45dd060fc9b" providerId="ADAL" clId="{52615266-3267-4CB0-B074-C3A72D5F5CDC}" dt="2021-08-16T13:52:18.015" v="0" actId="478"/>
      <pc:docMkLst>
        <pc:docMk/>
      </pc:docMkLst>
      <pc:sldChg chg="delSp mod">
        <pc:chgData name="William Genochio" userId="4a794b83-a77a-4098-954b-c45dd060fc9b" providerId="ADAL" clId="{52615266-3267-4CB0-B074-C3A72D5F5CDC}" dt="2021-08-16T13:52:18.015" v="0" actId="478"/>
        <pc:sldMkLst>
          <pc:docMk/>
          <pc:sldMk cId="4199813594" sldId="256"/>
        </pc:sldMkLst>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18-08-21T14:15:27.582" idx="1">
    <p:pos x="10" y="10"/>
    <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3219214-18BA-41FB-A508-297DE45CFDC3}" type="datetimeFigureOut">
              <a:rPr lang="en-US" smtClean="0"/>
              <a:t>09/03/2025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5EFC0FD-99CC-46E1-8EDA-5A2B99A3733A}" type="slidenum">
              <a:rPr lang="en-US" smtClean="0"/>
              <a:t>‹#›</a:t>
            </a:fld>
            <a:endParaRPr lang="en-US"/>
          </a:p>
        </p:txBody>
      </p:sp>
    </p:spTree>
    <p:extLst>
      <p:ext uri="{BB962C8B-B14F-4D97-AF65-F5344CB8AC3E}">
        <p14:creationId xmlns:p14="http://schemas.microsoft.com/office/powerpoint/2010/main" val="36592788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Headaches if migraines are they prostrating what do you have to do during a migraine or headache, have you missed work due to headaches or migraines.</a:t>
            </a:r>
          </a:p>
        </p:txBody>
      </p:sp>
      <p:sp>
        <p:nvSpPr>
          <p:cNvPr id="4" name="Slide Number Placeholder 3"/>
          <p:cNvSpPr>
            <a:spLocks noGrp="1"/>
          </p:cNvSpPr>
          <p:nvPr>
            <p:ph type="sldNum" sz="quarter" idx="10"/>
          </p:nvPr>
        </p:nvSpPr>
        <p:spPr/>
        <p:txBody>
          <a:bodyPr/>
          <a:lstStyle/>
          <a:p>
            <a:fld id="{F5EFC0FD-99CC-46E1-8EDA-5A2B99A3733A}" type="slidenum">
              <a:rPr lang="en-US" smtClean="0"/>
              <a:t>4</a:t>
            </a:fld>
            <a:endParaRPr lang="en-US"/>
          </a:p>
        </p:txBody>
      </p:sp>
    </p:spTree>
    <p:extLst>
      <p:ext uri="{BB962C8B-B14F-4D97-AF65-F5344CB8AC3E}">
        <p14:creationId xmlns:p14="http://schemas.microsoft.com/office/powerpoint/2010/main" val="2432040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B61BEF0D-F0BB-DE4B-95CE-6DB70DBA9567}" type="datetimeFigureOut">
              <a:rPr lang="en-US" smtClean="0"/>
              <a:pPr/>
              <a:t>09/03/2025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9535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09/03/2025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06727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B61BEF0D-F0BB-DE4B-95CE-6DB70DBA9567}" type="datetimeFigureOut">
              <a:rPr lang="en-US" smtClean="0"/>
              <a:pPr/>
              <a:t>09/03/2025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180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09/03/2025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2096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B61BEF0D-F0BB-DE4B-95CE-6DB70DBA9567}" type="datetimeFigureOut">
              <a:rPr lang="en-US" smtClean="0"/>
              <a:pPr/>
              <a:t>09/03/2025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4596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B61BEF0D-F0BB-DE4B-95CE-6DB70DBA9567}" type="datetimeFigureOut">
              <a:rPr lang="en-US" smtClean="0"/>
              <a:pPr/>
              <a:t>09/03/2025</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1573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B61BEF0D-F0BB-DE4B-95CE-6DB70DBA9567}" type="datetimeFigureOut">
              <a:rPr lang="en-US" smtClean="0"/>
              <a:pPr/>
              <a:t>09/03/2025</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49678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09/03/2025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0115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B61BEF0D-F0BB-DE4B-95CE-6DB70DBA9567}" type="datetimeFigureOut">
              <a:rPr lang="en-US" smtClean="0"/>
              <a:pPr/>
              <a:t>09/03/2025</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7960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09/03/2025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5144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B61BEF0D-F0BB-DE4B-95CE-6DB70DBA9567}" type="datetimeFigureOut">
              <a:rPr lang="en-US" smtClean="0"/>
              <a:pPr/>
              <a:t>09/03/2025</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08220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B61BEF0D-F0BB-DE4B-95CE-6DB70DBA9567}" type="datetimeFigureOut">
              <a:rPr lang="en-US" smtClean="0"/>
              <a:pPr/>
              <a:t>09/03/2025</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7258536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hyperlink" Target="https://www.law.cornell.edu/definitions/index.php?width=840&amp;height=800&amp;iframe=true&amp;def_id=68151b14b96b1f9d6a5001f77141bd14&amp;term_occur=2&amp;term_src=Title:38:Chapter:I:Part:3:Subpart:A:Subjgrp:68:3.301" TargetMode="External"/><Relationship Id="rId3" Type="http://schemas.openxmlformats.org/officeDocument/2006/relationships/hyperlink" Target="https://www.law.cornell.edu/definitions/index.php?width=840&amp;height=800&amp;iframe=true&amp;def_id=c7dfec778c26fd4ccc4fa691f49d94c1&amp;term_occur=1&amp;term_src=Title:38:Chapter:I:Part:3:Subpart:A:Subjgrp:68:3.301" TargetMode="External"/><Relationship Id="rId7" Type="http://schemas.openxmlformats.org/officeDocument/2006/relationships/hyperlink" Target="https://www.law.cornell.edu/uscode/text/38/105" TargetMode="External"/><Relationship Id="rId2" Type="http://schemas.openxmlformats.org/officeDocument/2006/relationships/hyperlink" Target="https://www.merriam-webster.com/dictionary/inherent" TargetMode="External"/><Relationship Id="rId1" Type="http://schemas.openxmlformats.org/officeDocument/2006/relationships/slideLayout" Target="../slideLayouts/slideLayout5.xml"/><Relationship Id="rId6" Type="http://schemas.openxmlformats.org/officeDocument/2006/relationships/hyperlink" Target="https://www.law.cornell.edu/definitions/index.php?width=840&amp;height=800&amp;iframe=true&amp;def_id=92bf974ab8ab67aa1d2cc9184b146644&amp;term_occur=1&amp;term_src=Title:38:Chapter:I:Part:3:Subpart:A:Subjgrp:68:3.301" TargetMode="External"/><Relationship Id="rId5" Type="http://schemas.openxmlformats.org/officeDocument/2006/relationships/hyperlink" Target="https://www.law.cornell.edu/definitions/index.php?width=840&amp;height=800&amp;iframe=true&amp;def_id=e015766473f0d4dd57eceb10b1dc1817&amp;term_occur=1&amp;term_src=Title:38:Chapter:I:Part:3:Subpart:A:Subjgrp:68:3.301" TargetMode="External"/><Relationship Id="rId10" Type="http://schemas.openxmlformats.org/officeDocument/2006/relationships/hyperlink" Target="https://www.law.cornell.edu/uscode/text/38/1521" TargetMode="External"/><Relationship Id="rId4" Type="http://schemas.openxmlformats.org/officeDocument/2006/relationships/hyperlink" Target="https://www.law.cornell.edu/definitions/index.php?width=840&amp;height=800&amp;iframe=true&amp;def_id=68151b14b96b1f9d6a5001f77141bd14&amp;term_occur=1&amp;term_src=Title:38:Chapter:I:Part:3:Subpart:A:Subjgrp:68:3.301" TargetMode="External"/><Relationship Id="rId9" Type="http://schemas.openxmlformats.org/officeDocument/2006/relationships/hyperlink" Target="https://www.law.cornell.edu/definitions/index.php?width=840&amp;height=800&amp;iframe=true&amp;def_id=e015766473f0d4dd57eceb10b1dc1817&amp;term_occur=2&amp;term_src=Title:38:Chapter:I:Part:3:Subpart:A:Subjgrp:68:3.301"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9.xml"/><Relationship Id="rId4" Type="http://schemas.openxmlformats.org/officeDocument/2006/relationships/image" Target="../media/image7.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3" name="Rectangle 182">
            <a:extLst>
              <a:ext uri="{FF2B5EF4-FFF2-40B4-BE49-F238E27FC236}">
                <a16:creationId xmlns:a16="http://schemas.microsoft.com/office/drawing/2014/main" id="{970A98CA-71CF-41CD-937B-850795886A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5" name="Group 184">
            <a:extLst>
              <a:ext uri="{FF2B5EF4-FFF2-40B4-BE49-F238E27FC236}">
                <a16:creationId xmlns:a16="http://schemas.microsoft.com/office/drawing/2014/main" id="{6F326EE7-A508-4EF7-AFBF-63D7A596E9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86" name="Freeform 5">
              <a:extLst>
                <a:ext uri="{FF2B5EF4-FFF2-40B4-BE49-F238E27FC236}">
                  <a16:creationId xmlns:a16="http://schemas.microsoft.com/office/drawing/2014/main" id="{E5D2B1BD-1F12-4523-A9CC-D3186D5426C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7" name="Freeform 6">
              <a:extLst>
                <a:ext uri="{FF2B5EF4-FFF2-40B4-BE49-F238E27FC236}">
                  <a16:creationId xmlns:a16="http://schemas.microsoft.com/office/drawing/2014/main" id="{741741D2-ED67-4813-83F3-5EB418BB692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8" name="Freeform 7">
              <a:extLst>
                <a:ext uri="{FF2B5EF4-FFF2-40B4-BE49-F238E27FC236}">
                  <a16:creationId xmlns:a16="http://schemas.microsoft.com/office/drawing/2014/main" id="{FF2A87CA-AEEF-44CB-AE35-AA98FE9B442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9" name="Freeform 8">
              <a:extLst>
                <a:ext uri="{FF2B5EF4-FFF2-40B4-BE49-F238E27FC236}">
                  <a16:creationId xmlns:a16="http://schemas.microsoft.com/office/drawing/2014/main" id="{651423C2-A694-4809-8972-E7C432E60E9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0" name="Freeform 9">
              <a:extLst>
                <a:ext uri="{FF2B5EF4-FFF2-40B4-BE49-F238E27FC236}">
                  <a16:creationId xmlns:a16="http://schemas.microsoft.com/office/drawing/2014/main" id="{B49B31D5-A22A-4C8A-8516-3DEEFAF4698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1" name="Freeform 10">
              <a:extLst>
                <a:ext uri="{FF2B5EF4-FFF2-40B4-BE49-F238E27FC236}">
                  <a16:creationId xmlns:a16="http://schemas.microsoft.com/office/drawing/2014/main" id="{177DF76B-4383-4F06-8125-43E9162D275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2" name="Freeform 11">
              <a:extLst>
                <a:ext uri="{FF2B5EF4-FFF2-40B4-BE49-F238E27FC236}">
                  <a16:creationId xmlns:a16="http://schemas.microsoft.com/office/drawing/2014/main" id="{1F488673-3613-4D34-BF97-A4B6ADA63CA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3" name="Freeform 12">
              <a:extLst>
                <a:ext uri="{FF2B5EF4-FFF2-40B4-BE49-F238E27FC236}">
                  <a16:creationId xmlns:a16="http://schemas.microsoft.com/office/drawing/2014/main" id="{26877494-71D4-4879-8E63-55A8239AB4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4" name="Freeform 13">
              <a:extLst>
                <a:ext uri="{FF2B5EF4-FFF2-40B4-BE49-F238E27FC236}">
                  <a16:creationId xmlns:a16="http://schemas.microsoft.com/office/drawing/2014/main" id="{8DC06A40-DE2B-41AF-A528-2E900DD560F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5" name="Freeform 14">
              <a:extLst>
                <a:ext uri="{FF2B5EF4-FFF2-40B4-BE49-F238E27FC236}">
                  <a16:creationId xmlns:a16="http://schemas.microsoft.com/office/drawing/2014/main" id="{768B663C-FBC1-4556-9328-EAF4995DC27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6" name="Freeform 15">
              <a:extLst>
                <a:ext uri="{FF2B5EF4-FFF2-40B4-BE49-F238E27FC236}">
                  <a16:creationId xmlns:a16="http://schemas.microsoft.com/office/drawing/2014/main" id="{2BD7EBB2-5F33-4651-9A8D-22BB0EFEC6C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7" name="Freeform 16">
              <a:extLst>
                <a:ext uri="{FF2B5EF4-FFF2-40B4-BE49-F238E27FC236}">
                  <a16:creationId xmlns:a16="http://schemas.microsoft.com/office/drawing/2014/main" id="{515B1D80-2CCA-480A-9E73-5AE4D385DC3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8" name="Freeform 17">
              <a:extLst>
                <a:ext uri="{FF2B5EF4-FFF2-40B4-BE49-F238E27FC236}">
                  <a16:creationId xmlns:a16="http://schemas.microsoft.com/office/drawing/2014/main" id="{FDBE8DEF-819D-4AA7-8815-52EB22ACF0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9" name="Freeform 18">
              <a:extLst>
                <a:ext uri="{FF2B5EF4-FFF2-40B4-BE49-F238E27FC236}">
                  <a16:creationId xmlns:a16="http://schemas.microsoft.com/office/drawing/2014/main" id="{AE90681D-42FE-4C0F-80CA-EA05785E0B1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0" name="Freeform 19">
              <a:extLst>
                <a:ext uri="{FF2B5EF4-FFF2-40B4-BE49-F238E27FC236}">
                  <a16:creationId xmlns:a16="http://schemas.microsoft.com/office/drawing/2014/main" id="{FA86AD07-319B-411F-AC45-AA52F8D3C3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1" name="Freeform 20">
              <a:extLst>
                <a:ext uri="{FF2B5EF4-FFF2-40B4-BE49-F238E27FC236}">
                  <a16:creationId xmlns:a16="http://schemas.microsoft.com/office/drawing/2014/main" id="{C859D20C-F34C-48EB-BE36-9CEE77C2C01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2" name="Freeform 21">
              <a:extLst>
                <a:ext uri="{FF2B5EF4-FFF2-40B4-BE49-F238E27FC236}">
                  <a16:creationId xmlns:a16="http://schemas.microsoft.com/office/drawing/2014/main" id="{E65C4ECC-A417-4C0C-B0DA-45536454BAE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3" name="Freeform 22">
              <a:extLst>
                <a:ext uri="{FF2B5EF4-FFF2-40B4-BE49-F238E27FC236}">
                  <a16:creationId xmlns:a16="http://schemas.microsoft.com/office/drawing/2014/main" id="{CC6F4AC2-FAA9-45AD-A4BC-8237BCE702A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4" name="Freeform 23">
              <a:extLst>
                <a:ext uri="{FF2B5EF4-FFF2-40B4-BE49-F238E27FC236}">
                  <a16:creationId xmlns:a16="http://schemas.microsoft.com/office/drawing/2014/main" id="{4A9DE6F0-4620-4084-B281-FE044DB2C88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06" name="Rectangle 205">
            <a:extLst>
              <a:ext uri="{FF2B5EF4-FFF2-40B4-BE49-F238E27FC236}">
                <a16:creationId xmlns:a16="http://schemas.microsoft.com/office/drawing/2014/main" id="{57FEE73E-FB69-4E9E-BF08-78CA188625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39" y="0"/>
            <a:ext cx="12191695" cy="4197925"/>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5" name="Picture 4" descr="Logo&#10;&#10;Description automatically generated">
            <a:extLst>
              <a:ext uri="{FF2B5EF4-FFF2-40B4-BE49-F238E27FC236}">
                <a16:creationId xmlns:a16="http://schemas.microsoft.com/office/drawing/2014/main" id="{F0C10283-F527-2861-0C83-E7D650A9BB1C}"/>
              </a:ext>
            </a:extLst>
          </p:cNvPr>
          <p:cNvPicPr>
            <a:picLocks noChangeAspect="1"/>
          </p:cNvPicPr>
          <p:nvPr/>
        </p:nvPicPr>
        <p:blipFill>
          <a:blip r:embed="rId2"/>
          <a:stretch>
            <a:fillRect/>
          </a:stretch>
        </p:blipFill>
        <p:spPr>
          <a:xfrm>
            <a:off x="80960" y="308834"/>
            <a:ext cx="5973588" cy="3584152"/>
          </a:xfrm>
          <a:prstGeom prst="rect">
            <a:avLst/>
          </a:prstGeom>
          <a:ln w="12700">
            <a:noFill/>
          </a:ln>
        </p:spPr>
      </p:pic>
      <p:pic>
        <p:nvPicPr>
          <p:cNvPr id="6" name="Picture 5" descr="Logo&#10;&#10;Description automatically generated">
            <a:extLst>
              <a:ext uri="{FF2B5EF4-FFF2-40B4-BE49-F238E27FC236}">
                <a16:creationId xmlns:a16="http://schemas.microsoft.com/office/drawing/2014/main" id="{67BA81EC-1DA5-4285-B1DF-9DB773D9FC21}"/>
              </a:ext>
            </a:extLst>
          </p:cNvPr>
          <p:cNvPicPr>
            <a:picLocks noChangeAspect="1"/>
          </p:cNvPicPr>
          <p:nvPr/>
        </p:nvPicPr>
        <p:blipFill rotWithShape="1">
          <a:blip r:embed="rId3"/>
          <a:srcRect t="15974" r="-2" b="15960"/>
          <a:stretch/>
        </p:blipFill>
        <p:spPr>
          <a:xfrm>
            <a:off x="6152472" y="80815"/>
            <a:ext cx="5935816" cy="4040190"/>
          </a:xfrm>
          <a:prstGeom prst="rect">
            <a:avLst/>
          </a:prstGeom>
          <a:ln w="12700">
            <a:noFill/>
          </a:ln>
        </p:spPr>
      </p:pic>
      <p:grpSp>
        <p:nvGrpSpPr>
          <p:cNvPr id="208" name="Group 207">
            <a:extLst>
              <a:ext uri="{FF2B5EF4-FFF2-40B4-BE49-F238E27FC236}">
                <a16:creationId xmlns:a16="http://schemas.microsoft.com/office/drawing/2014/main" id="{9D45FA45-1472-4C71-BA56-6BFB628AD0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4206292"/>
            <a:ext cx="12192755" cy="1771275"/>
            <a:chOff x="1" y="3893141"/>
            <a:chExt cx="12192755" cy="1771275"/>
          </a:xfrm>
        </p:grpSpPr>
        <p:sp>
          <p:nvSpPr>
            <p:cNvPr id="209" name="Isosceles Triangle 39">
              <a:extLst>
                <a:ext uri="{FF2B5EF4-FFF2-40B4-BE49-F238E27FC236}">
                  <a16:creationId xmlns:a16="http://schemas.microsoft.com/office/drawing/2014/main" id="{72B03240-6F06-45A1-9634-C4D45839D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Rectangle 209">
              <a:extLst>
                <a:ext uri="{FF2B5EF4-FFF2-40B4-BE49-F238E27FC236}">
                  <a16:creationId xmlns:a16="http://schemas.microsoft.com/office/drawing/2014/main" id="{43366D9C-D995-48FE-B2BD-ECE2EE2A4C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 y="3893141"/>
              <a:ext cx="12192755" cy="14202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0BE876BC-6EED-4780-A562-21488D0E5374}"/>
              </a:ext>
            </a:extLst>
          </p:cNvPr>
          <p:cNvSpPr>
            <a:spLocks noGrp="1"/>
          </p:cNvSpPr>
          <p:nvPr>
            <p:ph type="ctrTitle"/>
          </p:nvPr>
        </p:nvSpPr>
        <p:spPr>
          <a:xfrm>
            <a:off x="1683982" y="4293388"/>
            <a:ext cx="8833655" cy="727748"/>
          </a:xfrm>
        </p:spPr>
        <p:txBody>
          <a:bodyPr>
            <a:normAutofit/>
          </a:bodyPr>
          <a:lstStyle/>
          <a:p>
            <a:r>
              <a:rPr lang="en-US" sz="2800" dirty="0"/>
              <a:t>How to interview a veteran to maximize their claim with the VA</a:t>
            </a:r>
          </a:p>
        </p:txBody>
      </p:sp>
      <p:sp>
        <p:nvSpPr>
          <p:cNvPr id="3" name="Subtitle 2">
            <a:extLst>
              <a:ext uri="{FF2B5EF4-FFF2-40B4-BE49-F238E27FC236}">
                <a16:creationId xmlns:a16="http://schemas.microsoft.com/office/drawing/2014/main" id="{E57D4E48-0DE0-4337-B7AB-13040813996F}"/>
              </a:ext>
            </a:extLst>
          </p:cNvPr>
          <p:cNvSpPr>
            <a:spLocks noGrp="1"/>
          </p:cNvSpPr>
          <p:nvPr>
            <p:ph type="subTitle" idx="1"/>
          </p:nvPr>
        </p:nvSpPr>
        <p:spPr>
          <a:xfrm>
            <a:off x="1683983" y="5123597"/>
            <a:ext cx="8833654" cy="522636"/>
          </a:xfrm>
        </p:spPr>
        <p:txBody>
          <a:bodyPr>
            <a:normAutofit/>
          </a:bodyPr>
          <a:lstStyle/>
          <a:p>
            <a:pPr>
              <a:lnSpc>
                <a:spcPct val="90000"/>
              </a:lnSpc>
            </a:pPr>
            <a:r>
              <a:rPr lang="en-US" dirty="0"/>
              <a:t>Nicole Reese, Department Service Officer, Cleveland VA Regional Office</a:t>
            </a:r>
          </a:p>
          <a:p>
            <a:pPr>
              <a:lnSpc>
                <a:spcPct val="90000"/>
              </a:lnSpc>
            </a:pPr>
            <a:endParaRPr lang="en-US" sz="1200" dirty="0"/>
          </a:p>
        </p:txBody>
      </p:sp>
    </p:spTree>
    <p:extLst>
      <p:ext uri="{BB962C8B-B14F-4D97-AF65-F5344CB8AC3E}">
        <p14:creationId xmlns:p14="http://schemas.microsoft.com/office/powerpoint/2010/main" val="4199813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EE937E-5349-431E-A3FB-6165149EF7AE}"/>
              </a:ext>
            </a:extLst>
          </p:cNvPr>
          <p:cNvSpPr>
            <a:spLocks noGrp="1"/>
          </p:cNvSpPr>
          <p:nvPr>
            <p:ph type="title"/>
          </p:nvPr>
        </p:nvSpPr>
        <p:spPr/>
        <p:txBody>
          <a:bodyPr/>
          <a:lstStyle/>
          <a:p>
            <a:r>
              <a:rPr lang="en-US" dirty="0"/>
              <a:t>Other conditions and </a:t>
            </a:r>
            <a:br>
              <a:rPr lang="en-US" dirty="0"/>
            </a:br>
            <a:r>
              <a:rPr lang="en-US" dirty="0"/>
              <a:t>Preexisting </a:t>
            </a:r>
          </a:p>
        </p:txBody>
      </p:sp>
      <p:sp>
        <p:nvSpPr>
          <p:cNvPr id="3" name="Text Placeholder 2">
            <a:extLst>
              <a:ext uri="{FF2B5EF4-FFF2-40B4-BE49-F238E27FC236}">
                <a16:creationId xmlns:a16="http://schemas.microsoft.com/office/drawing/2014/main" id="{C3065D7C-19E6-4D9C-9B4D-6B0BE39E7B33}"/>
              </a:ext>
            </a:extLst>
          </p:cNvPr>
          <p:cNvSpPr>
            <a:spLocks noGrp="1"/>
          </p:cNvSpPr>
          <p:nvPr>
            <p:ph type="body" idx="1"/>
          </p:nvPr>
        </p:nvSpPr>
        <p:spPr/>
        <p:txBody>
          <a:bodyPr/>
          <a:lstStyle/>
          <a:p>
            <a:r>
              <a:rPr lang="en-US" dirty="0"/>
              <a:t>Conditions 	</a:t>
            </a:r>
          </a:p>
        </p:txBody>
      </p:sp>
      <p:sp>
        <p:nvSpPr>
          <p:cNvPr id="4" name="Content Placeholder 3">
            <a:extLst>
              <a:ext uri="{FF2B5EF4-FFF2-40B4-BE49-F238E27FC236}">
                <a16:creationId xmlns:a16="http://schemas.microsoft.com/office/drawing/2014/main" id="{6440CE46-F914-429D-B4C6-12461A265A3A}"/>
              </a:ext>
            </a:extLst>
          </p:cNvPr>
          <p:cNvSpPr>
            <a:spLocks noGrp="1"/>
          </p:cNvSpPr>
          <p:nvPr>
            <p:ph sz="half" idx="2"/>
          </p:nvPr>
        </p:nvSpPr>
        <p:spPr/>
        <p:txBody>
          <a:bodyPr>
            <a:normAutofit fontScale="77500" lnSpcReduction="20000"/>
          </a:bodyPr>
          <a:lstStyle/>
          <a:p>
            <a:r>
              <a:rPr lang="en-US" dirty="0"/>
              <a:t>Mental disorders </a:t>
            </a:r>
          </a:p>
          <a:p>
            <a:r>
              <a:rPr lang="en-US" dirty="0"/>
              <a:t>Sleep Apnea </a:t>
            </a:r>
          </a:p>
          <a:p>
            <a:r>
              <a:rPr lang="en-US" dirty="0"/>
              <a:t>Gerd, Acid Reflux</a:t>
            </a:r>
          </a:p>
          <a:p>
            <a:r>
              <a:rPr lang="en-US" dirty="0"/>
              <a:t>ED </a:t>
            </a:r>
          </a:p>
          <a:p>
            <a:r>
              <a:rPr lang="en-US" dirty="0"/>
              <a:t>Diabetes  </a:t>
            </a:r>
          </a:p>
          <a:p>
            <a:endParaRPr lang="en-US" dirty="0"/>
          </a:p>
        </p:txBody>
      </p:sp>
      <p:sp>
        <p:nvSpPr>
          <p:cNvPr id="5" name="Text Placeholder 4">
            <a:extLst>
              <a:ext uri="{FF2B5EF4-FFF2-40B4-BE49-F238E27FC236}">
                <a16:creationId xmlns:a16="http://schemas.microsoft.com/office/drawing/2014/main" id="{AB583E9D-4741-40CB-9EE9-BA35BD799F76}"/>
              </a:ext>
            </a:extLst>
          </p:cNvPr>
          <p:cNvSpPr>
            <a:spLocks noGrp="1"/>
          </p:cNvSpPr>
          <p:nvPr>
            <p:ph type="body" sz="quarter" idx="3"/>
          </p:nvPr>
        </p:nvSpPr>
        <p:spPr/>
        <p:txBody>
          <a:bodyPr/>
          <a:lstStyle/>
          <a:p>
            <a:r>
              <a:rPr lang="en-US" dirty="0"/>
              <a:t>Preexisting conditions</a:t>
            </a:r>
          </a:p>
        </p:txBody>
      </p:sp>
      <p:sp>
        <p:nvSpPr>
          <p:cNvPr id="6" name="Content Placeholder 5">
            <a:extLst>
              <a:ext uri="{FF2B5EF4-FFF2-40B4-BE49-F238E27FC236}">
                <a16:creationId xmlns:a16="http://schemas.microsoft.com/office/drawing/2014/main" id="{295E5438-F474-4DB2-AD68-D2A46C26C284}"/>
              </a:ext>
            </a:extLst>
          </p:cNvPr>
          <p:cNvSpPr>
            <a:spLocks noGrp="1"/>
          </p:cNvSpPr>
          <p:nvPr>
            <p:ph sz="quarter" idx="4"/>
          </p:nvPr>
        </p:nvSpPr>
        <p:spPr/>
        <p:txBody>
          <a:bodyPr>
            <a:normAutofit fontScale="77500" lnSpcReduction="20000"/>
          </a:bodyPr>
          <a:lstStyle/>
          <a:p>
            <a:r>
              <a:rPr lang="en-US" dirty="0"/>
              <a:t>Conditions that the veteran had at the time of enlistment and noted on the entrance exam can be service connected. If proof that the condition worsened </a:t>
            </a:r>
            <a:r>
              <a:rPr lang="en-US" u="sng" dirty="0"/>
              <a:t>beyond normal progression </a:t>
            </a:r>
            <a:r>
              <a:rPr lang="en-US" dirty="0"/>
              <a:t>or if service aggravated the preexisting condition. A medical NEXUS statement will help justify the connection. </a:t>
            </a:r>
          </a:p>
        </p:txBody>
      </p:sp>
      <p:pic>
        <p:nvPicPr>
          <p:cNvPr id="7" name="Picture 6">
            <a:extLst>
              <a:ext uri="{FF2B5EF4-FFF2-40B4-BE49-F238E27FC236}">
                <a16:creationId xmlns:a16="http://schemas.microsoft.com/office/drawing/2014/main" id="{332A8ED9-3225-4888-801B-BD17E945FCCC}"/>
              </a:ext>
            </a:extLst>
          </p:cNvPr>
          <p:cNvPicPr>
            <a:picLocks noChangeAspect="1"/>
          </p:cNvPicPr>
          <p:nvPr/>
        </p:nvPicPr>
        <p:blipFill>
          <a:blip r:embed="rId2"/>
          <a:stretch>
            <a:fillRect/>
          </a:stretch>
        </p:blipFill>
        <p:spPr>
          <a:xfrm>
            <a:off x="10557361" y="0"/>
            <a:ext cx="1567770" cy="1567770"/>
          </a:xfrm>
          <a:prstGeom prst="rect">
            <a:avLst/>
          </a:prstGeom>
        </p:spPr>
      </p:pic>
    </p:spTree>
    <p:extLst>
      <p:ext uri="{BB962C8B-B14F-4D97-AF65-F5344CB8AC3E}">
        <p14:creationId xmlns:p14="http://schemas.microsoft.com/office/powerpoint/2010/main" val="2889630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83319-5C9B-4F2E-8171-B0B8B1B57428}"/>
              </a:ext>
            </a:extLst>
          </p:cNvPr>
          <p:cNvSpPr>
            <a:spLocks noGrp="1"/>
          </p:cNvSpPr>
          <p:nvPr>
            <p:ph type="title"/>
          </p:nvPr>
        </p:nvSpPr>
        <p:spPr/>
        <p:txBody>
          <a:bodyPr/>
          <a:lstStyle/>
          <a:p>
            <a:r>
              <a:rPr lang="en-US" dirty="0"/>
              <a:t>Secondary Conditions</a:t>
            </a:r>
          </a:p>
        </p:txBody>
      </p:sp>
      <p:sp>
        <p:nvSpPr>
          <p:cNvPr id="3" name="Text Placeholder 2">
            <a:extLst>
              <a:ext uri="{FF2B5EF4-FFF2-40B4-BE49-F238E27FC236}">
                <a16:creationId xmlns:a16="http://schemas.microsoft.com/office/drawing/2014/main" id="{3A9A738B-6F02-4C4E-B6EA-9540BB6CF41E}"/>
              </a:ext>
            </a:extLst>
          </p:cNvPr>
          <p:cNvSpPr>
            <a:spLocks noGrp="1"/>
          </p:cNvSpPr>
          <p:nvPr>
            <p:ph type="body" idx="1"/>
          </p:nvPr>
        </p:nvSpPr>
        <p:spPr/>
        <p:txBody>
          <a:bodyPr/>
          <a:lstStyle/>
          <a:p>
            <a:r>
              <a:rPr lang="en-US" dirty="0"/>
              <a:t>Secondary conditions </a:t>
            </a:r>
          </a:p>
        </p:txBody>
      </p:sp>
      <p:sp>
        <p:nvSpPr>
          <p:cNvPr id="4" name="Content Placeholder 3">
            <a:extLst>
              <a:ext uri="{FF2B5EF4-FFF2-40B4-BE49-F238E27FC236}">
                <a16:creationId xmlns:a16="http://schemas.microsoft.com/office/drawing/2014/main" id="{FDF56A44-9EE1-4CC0-A6B3-8E0CF5917358}"/>
              </a:ext>
            </a:extLst>
          </p:cNvPr>
          <p:cNvSpPr>
            <a:spLocks noGrp="1"/>
          </p:cNvSpPr>
          <p:nvPr>
            <p:ph sz="half" idx="2"/>
          </p:nvPr>
        </p:nvSpPr>
        <p:spPr/>
        <p:txBody>
          <a:bodyPr>
            <a:normAutofit fontScale="92500" lnSpcReduction="10000"/>
          </a:bodyPr>
          <a:lstStyle/>
          <a:p>
            <a:r>
              <a:rPr lang="en-US" dirty="0"/>
              <a:t>These are a direct result of a service-connected disability. The veteran is SC for a back condition and is now having issues with his left hip. </a:t>
            </a:r>
          </a:p>
          <a:p>
            <a:r>
              <a:rPr lang="en-US" dirty="0"/>
              <a:t>In basic terms – the veteran wouldn’t have condition B if he didn’t have condition A</a:t>
            </a:r>
          </a:p>
        </p:txBody>
      </p:sp>
      <p:sp>
        <p:nvSpPr>
          <p:cNvPr id="5" name="Text Placeholder 4">
            <a:extLst>
              <a:ext uri="{FF2B5EF4-FFF2-40B4-BE49-F238E27FC236}">
                <a16:creationId xmlns:a16="http://schemas.microsoft.com/office/drawing/2014/main" id="{FC578E8B-7DA0-46A8-B64D-CC166A1EA21A}"/>
              </a:ext>
            </a:extLst>
          </p:cNvPr>
          <p:cNvSpPr>
            <a:spLocks noGrp="1"/>
          </p:cNvSpPr>
          <p:nvPr>
            <p:ph type="body" sz="quarter" idx="3"/>
          </p:nvPr>
        </p:nvSpPr>
        <p:spPr/>
        <p:txBody>
          <a:bodyPr/>
          <a:lstStyle/>
          <a:p>
            <a:r>
              <a:rPr lang="en-US" dirty="0"/>
              <a:t>How to connect</a:t>
            </a:r>
          </a:p>
        </p:txBody>
      </p:sp>
      <p:sp>
        <p:nvSpPr>
          <p:cNvPr id="6" name="Content Placeholder 5">
            <a:extLst>
              <a:ext uri="{FF2B5EF4-FFF2-40B4-BE49-F238E27FC236}">
                <a16:creationId xmlns:a16="http://schemas.microsoft.com/office/drawing/2014/main" id="{A9187691-2FAC-438F-B053-B94F9EB0A066}"/>
              </a:ext>
            </a:extLst>
          </p:cNvPr>
          <p:cNvSpPr>
            <a:spLocks noGrp="1"/>
          </p:cNvSpPr>
          <p:nvPr>
            <p:ph sz="quarter" idx="4"/>
          </p:nvPr>
        </p:nvSpPr>
        <p:spPr/>
        <p:txBody>
          <a:bodyPr>
            <a:normAutofit fontScale="92500" lnSpcReduction="10000"/>
          </a:bodyPr>
          <a:lstStyle/>
          <a:p>
            <a:r>
              <a:rPr lang="en-US" dirty="0"/>
              <a:t>The veteran would have to obtain medical opinion that the left hip is caused by the service connected back. Due to adjusted gait, restricted posture, etc.. The doctor should also state that it is as likely as not that the veteran's left hip is due to his SC back condition</a:t>
            </a:r>
          </a:p>
        </p:txBody>
      </p:sp>
      <p:pic>
        <p:nvPicPr>
          <p:cNvPr id="7" name="Picture 6">
            <a:extLst>
              <a:ext uri="{FF2B5EF4-FFF2-40B4-BE49-F238E27FC236}">
                <a16:creationId xmlns:a16="http://schemas.microsoft.com/office/drawing/2014/main" id="{EF287CC4-E66A-4B7A-8488-594B4D9200BE}"/>
              </a:ext>
            </a:extLst>
          </p:cNvPr>
          <p:cNvPicPr>
            <a:picLocks noChangeAspect="1"/>
          </p:cNvPicPr>
          <p:nvPr/>
        </p:nvPicPr>
        <p:blipFill>
          <a:blip r:embed="rId2"/>
          <a:stretch>
            <a:fillRect/>
          </a:stretch>
        </p:blipFill>
        <p:spPr>
          <a:xfrm>
            <a:off x="10557361" y="0"/>
            <a:ext cx="1567770" cy="1567770"/>
          </a:xfrm>
          <a:prstGeom prst="rect">
            <a:avLst/>
          </a:prstGeom>
        </p:spPr>
      </p:pic>
    </p:spTree>
    <p:extLst>
      <p:ext uri="{BB962C8B-B14F-4D97-AF65-F5344CB8AC3E}">
        <p14:creationId xmlns:p14="http://schemas.microsoft.com/office/powerpoint/2010/main" val="34895756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DC0E2-25F2-495C-87C7-29D6BB44AFF1}"/>
              </a:ext>
            </a:extLst>
          </p:cNvPr>
          <p:cNvSpPr>
            <a:spLocks noGrp="1"/>
          </p:cNvSpPr>
          <p:nvPr>
            <p:ph type="title"/>
          </p:nvPr>
        </p:nvSpPr>
        <p:spPr/>
        <p:txBody>
          <a:bodyPr/>
          <a:lstStyle/>
          <a:p>
            <a:r>
              <a:rPr lang="en-US" dirty="0"/>
              <a:t>What can not be service connected </a:t>
            </a:r>
          </a:p>
        </p:txBody>
      </p:sp>
      <p:sp>
        <p:nvSpPr>
          <p:cNvPr id="3" name="Text Placeholder 2">
            <a:extLst>
              <a:ext uri="{FF2B5EF4-FFF2-40B4-BE49-F238E27FC236}">
                <a16:creationId xmlns:a16="http://schemas.microsoft.com/office/drawing/2014/main" id="{30914C66-18F2-4905-A7C0-E20954600558}"/>
              </a:ext>
            </a:extLst>
          </p:cNvPr>
          <p:cNvSpPr>
            <a:spLocks noGrp="1"/>
          </p:cNvSpPr>
          <p:nvPr>
            <p:ph type="body" idx="1"/>
          </p:nvPr>
        </p:nvSpPr>
        <p:spPr>
          <a:xfrm>
            <a:off x="5125137" y="433963"/>
            <a:ext cx="6265088" cy="685800"/>
          </a:xfrm>
        </p:spPr>
        <p:txBody>
          <a:bodyPr/>
          <a:lstStyle/>
          <a:p>
            <a:r>
              <a:rPr lang="en-US" dirty="0"/>
              <a:t>Disease that are considered congenital </a:t>
            </a:r>
          </a:p>
        </p:txBody>
      </p:sp>
      <p:sp>
        <p:nvSpPr>
          <p:cNvPr id="4" name="Content Placeholder 3">
            <a:extLst>
              <a:ext uri="{FF2B5EF4-FFF2-40B4-BE49-F238E27FC236}">
                <a16:creationId xmlns:a16="http://schemas.microsoft.com/office/drawing/2014/main" id="{77E34D98-C9C8-4DF4-AD82-F24BEFD519DA}"/>
              </a:ext>
            </a:extLst>
          </p:cNvPr>
          <p:cNvSpPr>
            <a:spLocks noGrp="1"/>
          </p:cNvSpPr>
          <p:nvPr>
            <p:ph sz="half" idx="2"/>
          </p:nvPr>
        </p:nvSpPr>
        <p:spPr>
          <a:xfrm>
            <a:off x="5125137" y="1204636"/>
            <a:ext cx="6264350" cy="1696853"/>
          </a:xfrm>
        </p:spPr>
        <p:txBody>
          <a:bodyPr>
            <a:normAutofit fontScale="25000" lnSpcReduction="20000"/>
          </a:bodyPr>
          <a:lstStyle/>
          <a:p>
            <a:pPr fontAlgn="base"/>
            <a:r>
              <a:rPr lang="en-US" sz="5600" b="1" dirty="0"/>
              <a:t>Definition of </a:t>
            </a:r>
            <a:r>
              <a:rPr lang="en-US" sz="5600" b="1" cap="small" dirty="0"/>
              <a:t>congenital</a:t>
            </a:r>
            <a:endParaRPr lang="en-US" sz="5600" b="1" dirty="0"/>
          </a:p>
          <a:p>
            <a:r>
              <a:rPr lang="en-US" sz="5600" b="1" dirty="0"/>
              <a:t>1a</a:t>
            </a:r>
            <a:r>
              <a:rPr lang="en-US" sz="5600" dirty="0"/>
              <a:t> </a:t>
            </a:r>
            <a:r>
              <a:rPr lang="en-US" sz="5600" b="1" dirty="0"/>
              <a:t>: </a:t>
            </a:r>
            <a:r>
              <a:rPr lang="en-US" sz="5600" dirty="0"/>
              <a:t>existing at or dating from birth </a:t>
            </a:r>
            <a:r>
              <a:rPr lang="en-US" sz="5600" i="1" dirty="0"/>
              <a:t>congenital</a:t>
            </a:r>
            <a:r>
              <a:rPr lang="en-US" sz="5600" dirty="0"/>
              <a:t> deafness</a:t>
            </a:r>
          </a:p>
          <a:p>
            <a:r>
              <a:rPr lang="en-US" sz="5600" b="1" dirty="0"/>
              <a:t>b</a:t>
            </a:r>
            <a:r>
              <a:rPr lang="en-US" sz="5600" dirty="0"/>
              <a:t> </a:t>
            </a:r>
            <a:r>
              <a:rPr lang="en-US" sz="5600" b="1" dirty="0"/>
              <a:t>: </a:t>
            </a:r>
            <a:r>
              <a:rPr lang="en-US" sz="5600" dirty="0"/>
              <a:t>constituting an essential characteristic </a:t>
            </a:r>
            <a:r>
              <a:rPr lang="en-US" sz="5600" b="1" dirty="0"/>
              <a:t>: </a:t>
            </a:r>
            <a:r>
              <a:rPr lang="en-US" sz="5600" cap="small" dirty="0">
                <a:hlinkClick r:id="rId2"/>
              </a:rPr>
              <a:t>inherent</a:t>
            </a:r>
            <a:r>
              <a:rPr lang="en-US" sz="5600" dirty="0"/>
              <a:t> </a:t>
            </a:r>
            <a:r>
              <a:rPr lang="en-US" sz="5600" i="1" dirty="0"/>
              <a:t>congenital</a:t>
            </a:r>
            <a:r>
              <a:rPr lang="en-US" sz="5600" dirty="0"/>
              <a:t> fear of snakes</a:t>
            </a:r>
          </a:p>
          <a:p>
            <a:r>
              <a:rPr lang="en-US" sz="5600" b="1" dirty="0"/>
              <a:t>c</a:t>
            </a:r>
            <a:r>
              <a:rPr lang="en-US" sz="5600" dirty="0"/>
              <a:t> </a:t>
            </a:r>
            <a:r>
              <a:rPr lang="en-US" sz="5600" b="1" dirty="0"/>
              <a:t>: </a:t>
            </a:r>
            <a:r>
              <a:rPr lang="en-US" sz="5600" dirty="0"/>
              <a:t>acquired during development in the uterus and not through heredity </a:t>
            </a:r>
            <a:r>
              <a:rPr lang="en-US" sz="5600" i="1" dirty="0"/>
              <a:t>congenital</a:t>
            </a:r>
            <a:r>
              <a:rPr lang="en-US" sz="5600" dirty="0"/>
              <a:t> syphilis</a:t>
            </a:r>
          </a:p>
          <a:p>
            <a:r>
              <a:rPr lang="en-US" sz="5600" dirty="0"/>
              <a:t>38 CFR 3.303</a:t>
            </a:r>
          </a:p>
          <a:p>
            <a:pPr marL="0" indent="0">
              <a:buNone/>
            </a:pPr>
            <a:endParaRPr lang="en-US" dirty="0"/>
          </a:p>
        </p:txBody>
      </p:sp>
      <p:sp>
        <p:nvSpPr>
          <p:cNvPr id="5" name="Text Placeholder 4">
            <a:extLst>
              <a:ext uri="{FF2B5EF4-FFF2-40B4-BE49-F238E27FC236}">
                <a16:creationId xmlns:a16="http://schemas.microsoft.com/office/drawing/2014/main" id="{D85791B6-5736-4672-ACC5-F9384037B228}"/>
              </a:ext>
            </a:extLst>
          </p:cNvPr>
          <p:cNvSpPr>
            <a:spLocks noGrp="1"/>
          </p:cNvSpPr>
          <p:nvPr>
            <p:ph type="body" sz="quarter" idx="3"/>
          </p:nvPr>
        </p:nvSpPr>
        <p:spPr>
          <a:xfrm>
            <a:off x="5125137" y="3251263"/>
            <a:ext cx="6264414" cy="685800"/>
          </a:xfrm>
        </p:spPr>
        <p:txBody>
          <a:bodyPr/>
          <a:lstStyle/>
          <a:p>
            <a:r>
              <a:rPr lang="en-US" dirty="0"/>
              <a:t>Willful misconduct </a:t>
            </a:r>
          </a:p>
        </p:txBody>
      </p:sp>
      <p:sp>
        <p:nvSpPr>
          <p:cNvPr id="6" name="Content Placeholder 5">
            <a:extLst>
              <a:ext uri="{FF2B5EF4-FFF2-40B4-BE49-F238E27FC236}">
                <a16:creationId xmlns:a16="http://schemas.microsoft.com/office/drawing/2014/main" id="{0AAF9539-14C7-4E32-9B14-B1330168DF26}"/>
              </a:ext>
            </a:extLst>
          </p:cNvPr>
          <p:cNvSpPr>
            <a:spLocks noGrp="1"/>
          </p:cNvSpPr>
          <p:nvPr>
            <p:ph sz="quarter" idx="4"/>
          </p:nvPr>
        </p:nvSpPr>
        <p:spPr>
          <a:xfrm>
            <a:off x="5125137" y="3735960"/>
            <a:ext cx="6265588" cy="2978875"/>
          </a:xfrm>
        </p:spPr>
        <p:txBody>
          <a:bodyPr>
            <a:normAutofit fontScale="25000" lnSpcReduction="20000"/>
          </a:bodyPr>
          <a:lstStyle/>
          <a:p>
            <a:r>
              <a:rPr lang="en-US" sz="5600" b="1" dirty="0"/>
              <a:t>3.301 Line of duty and misconduct.</a:t>
            </a:r>
          </a:p>
          <a:p>
            <a:r>
              <a:rPr lang="en-US" sz="5600" b="1" dirty="0"/>
              <a:t>(a)</a:t>
            </a:r>
            <a:r>
              <a:rPr lang="en-US" sz="5600" b="1" i="1" dirty="0"/>
              <a:t>Line of duty.</a:t>
            </a:r>
            <a:r>
              <a:rPr lang="en-US" sz="5600" dirty="0"/>
              <a:t> Direct service connection may be granted only when a disability or cause of death was incurred or aggravated in</a:t>
            </a:r>
            <a:r>
              <a:rPr lang="en-US" sz="5600" dirty="0">
                <a:hlinkClick r:id="rId3" tooltip="in line of duty"/>
              </a:rPr>
              <a:t> line of duty</a:t>
            </a:r>
            <a:r>
              <a:rPr lang="en-US" sz="5600" dirty="0"/>
              <a:t>, and not the result of the </a:t>
            </a:r>
            <a:r>
              <a:rPr lang="en-US" sz="5600" dirty="0">
                <a:hlinkClick r:id="rId4" tooltip="veteran"/>
              </a:rPr>
              <a:t>veteran</a:t>
            </a:r>
            <a:r>
              <a:rPr lang="en-US" sz="5600" dirty="0"/>
              <a:t>'s own </a:t>
            </a:r>
            <a:r>
              <a:rPr lang="en-US" sz="5600" dirty="0">
                <a:hlinkClick r:id="rId5" tooltip="willful misconduct"/>
              </a:rPr>
              <a:t>willful misconduct</a:t>
            </a:r>
            <a:r>
              <a:rPr lang="en-US" sz="5600" dirty="0"/>
              <a:t> or, for </a:t>
            </a:r>
            <a:r>
              <a:rPr lang="en-US" sz="5600" dirty="0">
                <a:hlinkClick r:id="rId6" tooltip="claims"/>
              </a:rPr>
              <a:t>claims</a:t>
            </a:r>
            <a:r>
              <a:rPr lang="en-US" sz="5600" dirty="0"/>
              <a:t> filed after October 31, 1990, the result of his or her abuse of alcohol or drugs.</a:t>
            </a:r>
          </a:p>
          <a:p>
            <a:r>
              <a:rPr lang="en-US" sz="5600" dirty="0"/>
              <a:t>(Authority: </a:t>
            </a:r>
            <a:r>
              <a:rPr lang="en-US" sz="5600" dirty="0">
                <a:hlinkClick r:id="rId7" tooltip="38 U.S.C. 105"/>
              </a:rPr>
              <a:t>38 U.S.C. 105</a:t>
            </a:r>
            <a:r>
              <a:rPr lang="en-US" sz="5600" dirty="0"/>
              <a:t>)</a:t>
            </a:r>
          </a:p>
          <a:p>
            <a:r>
              <a:rPr lang="en-US" sz="5600" b="1" dirty="0"/>
              <a:t>(b)</a:t>
            </a:r>
            <a:r>
              <a:rPr lang="en-US" sz="5600" b="1" i="1" dirty="0"/>
              <a:t>Willful misconduct.</a:t>
            </a:r>
            <a:r>
              <a:rPr lang="en-US" sz="5600" dirty="0"/>
              <a:t> Disability pension is not payable for any condition due to the </a:t>
            </a:r>
            <a:r>
              <a:rPr lang="en-US" sz="5600" dirty="0">
                <a:hlinkClick r:id="rId8" tooltip="veteran"/>
              </a:rPr>
              <a:t>veteran</a:t>
            </a:r>
            <a:r>
              <a:rPr lang="en-US" sz="5600" dirty="0"/>
              <a:t>'s own </a:t>
            </a:r>
            <a:r>
              <a:rPr lang="en-US" sz="5600" dirty="0">
                <a:hlinkClick r:id="rId9" tooltip="willful misconduct"/>
              </a:rPr>
              <a:t>willful misconduct</a:t>
            </a:r>
            <a:r>
              <a:rPr lang="en-US" sz="5600" dirty="0"/>
              <a:t>.</a:t>
            </a:r>
          </a:p>
          <a:p>
            <a:r>
              <a:rPr lang="en-US" sz="5600" dirty="0"/>
              <a:t>(Authority: </a:t>
            </a:r>
            <a:r>
              <a:rPr lang="en-US" sz="5600" dirty="0">
                <a:hlinkClick r:id="rId10" tooltip="38 U.S.C. 1521"/>
              </a:rPr>
              <a:t>38 U.S.C. 1521</a:t>
            </a:r>
            <a:r>
              <a:rPr lang="en-US" sz="5600" dirty="0"/>
              <a:t>)</a:t>
            </a:r>
          </a:p>
          <a:p>
            <a:endParaRPr lang="en-US" dirty="0"/>
          </a:p>
        </p:txBody>
      </p:sp>
    </p:spTree>
    <p:extLst>
      <p:ext uri="{BB962C8B-B14F-4D97-AF65-F5344CB8AC3E}">
        <p14:creationId xmlns:p14="http://schemas.microsoft.com/office/powerpoint/2010/main" val="3626693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F25D9EEC-24EA-4FED-9057-A7DF621841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 name="Group 46">
            <a:extLst>
              <a:ext uri="{FF2B5EF4-FFF2-40B4-BE49-F238E27FC236}">
                <a16:creationId xmlns:a16="http://schemas.microsoft.com/office/drawing/2014/main" id="{EE6BBC07-CF0C-4EE5-8031-F879DB97AE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8" name="Freeform 5">
              <a:extLst>
                <a:ext uri="{FF2B5EF4-FFF2-40B4-BE49-F238E27FC236}">
                  <a16:creationId xmlns:a16="http://schemas.microsoft.com/office/drawing/2014/main" id="{5FC103D5-034F-4011-9560-2E228DFE0C2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6">
              <a:extLst>
                <a:ext uri="{FF2B5EF4-FFF2-40B4-BE49-F238E27FC236}">
                  <a16:creationId xmlns:a16="http://schemas.microsoft.com/office/drawing/2014/main" id="{11FE8C8C-C4F2-4450-90C0-C136E650FFE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7">
              <a:extLst>
                <a:ext uri="{FF2B5EF4-FFF2-40B4-BE49-F238E27FC236}">
                  <a16:creationId xmlns:a16="http://schemas.microsoft.com/office/drawing/2014/main" id="{66B1E0A0-D6AB-4F4D-8774-61E1AC6BB6D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8">
              <a:extLst>
                <a:ext uri="{FF2B5EF4-FFF2-40B4-BE49-F238E27FC236}">
                  <a16:creationId xmlns:a16="http://schemas.microsoft.com/office/drawing/2014/main" id="{6CF0FF91-67FE-4CC2-A118-115BB484E9C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9">
              <a:extLst>
                <a:ext uri="{FF2B5EF4-FFF2-40B4-BE49-F238E27FC236}">
                  <a16:creationId xmlns:a16="http://schemas.microsoft.com/office/drawing/2014/main" id="{2EB9BBD9-6E53-4580-8BC8-11B6A152718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0">
              <a:extLst>
                <a:ext uri="{FF2B5EF4-FFF2-40B4-BE49-F238E27FC236}">
                  <a16:creationId xmlns:a16="http://schemas.microsoft.com/office/drawing/2014/main" id="{6B291C4A-C071-4454-B1F6-2184217440D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1">
              <a:extLst>
                <a:ext uri="{FF2B5EF4-FFF2-40B4-BE49-F238E27FC236}">
                  <a16:creationId xmlns:a16="http://schemas.microsoft.com/office/drawing/2014/main" id="{D5422271-E1E2-4DE1-BB33-24B25A75CEE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2">
              <a:extLst>
                <a:ext uri="{FF2B5EF4-FFF2-40B4-BE49-F238E27FC236}">
                  <a16:creationId xmlns:a16="http://schemas.microsoft.com/office/drawing/2014/main" id="{329EDDB5-2B0D-43CE-92ED-A6A778FF6C6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13">
              <a:extLst>
                <a:ext uri="{FF2B5EF4-FFF2-40B4-BE49-F238E27FC236}">
                  <a16:creationId xmlns:a16="http://schemas.microsoft.com/office/drawing/2014/main" id="{10A1194D-A997-4FE9-9CB0-57581AE3D7C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14">
              <a:extLst>
                <a:ext uri="{FF2B5EF4-FFF2-40B4-BE49-F238E27FC236}">
                  <a16:creationId xmlns:a16="http://schemas.microsoft.com/office/drawing/2014/main" id="{B521952F-D6C8-40F1-8316-AD9DF2123EA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15">
              <a:extLst>
                <a:ext uri="{FF2B5EF4-FFF2-40B4-BE49-F238E27FC236}">
                  <a16:creationId xmlns:a16="http://schemas.microsoft.com/office/drawing/2014/main" id="{5E16DE89-464A-4358-9B60-0F1FD5F7990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16">
              <a:extLst>
                <a:ext uri="{FF2B5EF4-FFF2-40B4-BE49-F238E27FC236}">
                  <a16:creationId xmlns:a16="http://schemas.microsoft.com/office/drawing/2014/main" id="{388E9B73-C067-4408-BC0D-612FD21E303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17">
              <a:extLst>
                <a:ext uri="{FF2B5EF4-FFF2-40B4-BE49-F238E27FC236}">
                  <a16:creationId xmlns:a16="http://schemas.microsoft.com/office/drawing/2014/main" id="{FE2A6E28-A041-456A-AE80-B5D826895B7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18">
              <a:extLst>
                <a:ext uri="{FF2B5EF4-FFF2-40B4-BE49-F238E27FC236}">
                  <a16:creationId xmlns:a16="http://schemas.microsoft.com/office/drawing/2014/main" id="{CA16A224-CC99-413E-963F-1D42F679695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Freeform 19">
              <a:extLst>
                <a:ext uri="{FF2B5EF4-FFF2-40B4-BE49-F238E27FC236}">
                  <a16:creationId xmlns:a16="http://schemas.microsoft.com/office/drawing/2014/main" id="{65AFF0E6-A7FE-4D59-A3A7-1547BD9A6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3" name="Freeform 20">
              <a:extLst>
                <a:ext uri="{FF2B5EF4-FFF2-40B4-BE49-F238E27FC236}">
                  <a16:creationId xmlns:a16="http://schemas.microsoft.com/office/drawing/2014/main" id="{E8BB7079-6A4E-40A9-A365-21930624FF8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4" name="Freeform 21">
              <a:extLst>
                <a:ext uri="{FF2B5EF4-FFF2-40B4-BE49-F238E27FC236}">
                  <a16:creationId xmlns:a16="http://schemas.microsoft.com/office/drawing/2014/main" id="{670069B7-6B28-4C65-8785-C2C0430EB71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5" name="Freeform 22">
              <a:extLst>
                <a:ext uri="{FF2B5EF4-FFF2-40B4-BE49-F238E27FC236}">
                  <a16:creationId xmlns:a16="http://schemas.microsoft.com/office/drawing/2014/main" id="{E874764B-497F-440C-B294-4E31DDB8621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6" name="Freeform 23">
              <a:extLst>
                <a:ext uri="{FF2B5EF4-FFF2-40B4-BE49-F238E27FC236}">
                  <a16:creationId xmlns:a16="http://schemas.microsoft.com/office/drawing/2014/main" id="{AA56C61D-2933-436F-9707-E5EC7E610E8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pic>
        <p:nvPicPr>
          <p:cNvPr id="10" name="Picture 9">
            <a:extLst>
              <a:ext uri="{FF2B5EF4-FFF2-40B4-BE49-F238E27FC236}">
                <a16:creationId xmlns:a16="http://schemas.microsoft.com/office/drawing/2014/main" id="{8D655B3D-86F4-454F-8CB3-B98C08922396}"/>
              </a:ext>
            </a:extLst>
          </p:cNvPr>
          <p:cNvPicPr>
            <a:picLocks noChangeAspect="1"/>
          </p:cNvPicPr>
          <p:nvPr/>
        </p:nvPicPr>
        <p:blipFill rotWithShape="1">
          <a:blip r:embed="rId2"/>
          <a:srcRect l="5973" r="5129"/>
          <a:stretch/>
        </p:blipFill>
        <p:spPr>
          <a:xfrm>
            <a:off x="20" y="227"/>
            <a:ext cx="6096591" cy="6858000"/>
          </a:xfrm>
          <a:prstGeom prst="rect">
            <a:avLst/>
          </a:prstGeom>
          <a:ln w="9525">
            <a:noFill/>
          </a:ln>
        </p:spPr>
      </p:pic>
      <p:grpSp>
        <p:nvGrpSpPr>
          <p:cNvPr id="68" name="Group 67">
            <a:extLst>
              <a:ext uri="{FF2B5EF4-FFF2-40B4-BE49-F238E27FC236}">
                <a16:creationId xmlns:a16="http://schemas.microsoft.com/office/drawing/2014/main" id="{C823590F-2DA6-407F-920B-C16D7DF273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12791" y="1186483"/>
            <a:ext cx="4473771" cy="4477933"/>
            <a:chOff x="807084" y="1186483"/>
            <a:chExt cx="4473771" cy="4477933"/>
          </a:xfrm>
        </p:grpSpPr>
        <p:sp>
          <p:nvSpPr>
            <p:cNvPr id="69" name="Rectangle 68">
              <a:extLst>
                <a:ext uri="{FF2B5EF4-FFF2-40B4-BE49-F238E27FC236}">
                  <a16:creationId xmlns:a16="http://schemas.microsoft.com/office/drawing/2014/main" id="{BA6740CE-4890-4FA2-A0EE-33F5749130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607" y="1186483"/>
              <a:ext cx="4472724"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Isosceles Triangle 39">
              <a:extLst>
                <a:ext uri="{FF2B5EF4-FFF2-40B4-BE49-F238E27FC236}">
                  <a16:creationId xmlns:a16="http://schemas.microsoft.com/office/drawing/2014/main" id="{55A58F2C-2C22-43AC-8FD0-21AA09DC2A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840353"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a:extLst>
                <a:ext uri="{FF2B5EF4-FFF2-40B4-BE49-F238E27FC236}">
                  <a16:creationId xmlns:a16="http://schemas.microsoft.com/office/drawing/2014/main" id="{ABC59081-7EE3-45DC-A228-2D08ED227C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084" y="1991156"/>
              <a:ext cx="4473771"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 name="Title 6">
            <a:extLst>
              <a:ext uri="{FF2B5EF4-FFF2-40B4-BE49-F238E27FC236}">
                <a16:creationId xmlns:a16="http://schemas.microsoft.com/office/drawing/2014/main" id="{8E2CB37B-42D4-4C98-B252-BD38ED89C69D}"/>
              </a:ext>
            </a:extLst>
          </p:cNvPr>
          <p:cNvSpPr>
            <a:spLocks noGrp="1"/>
          </p:cNvSpPr>
          <p:nvPr>
            <p:ph type="ctrTitle"/>
          </p:nvPr>
        </p:nvSpPr>
        <p:spPr>
          <a:xfrm>
            <a:off x="7001122" y="2074730"/>
            <a:ext cx="4299456" cy="2053921"/>
          </a:xfrm>
        </p:spPr>
        <p:txBody>
          <a:bodyPr>
            <a:normAutofit/>
          </a:bodyPr>
          <a:lstStyle/>
          <a:p>
            <a:r>
              <a:rPr lang="en-US" sz="5000" dirty="0"/>
              <a:t>Questions?????</a:t>
            </a:r>
          </a:p>
        </p:txBody>
      </p:sp>
    </p:spTree>
    <p:extLst>
      <p:ext uri="{BB962C8B-B14F-4D97-AF65-F5344CB8AC3E}">
        <p14:creationId xmlns:p14="http://schemas.microsoft.com/office/powerpoint/2010/main" val="3751885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451FA-10AA-46EC-9323-59364D201CCA}"/>
              </a:ext>
            </a:extLst>
          </p:cNvPr>
          <p:cNvSpPr>
            <a:spLocks noGrp="1"/>
          </p:cNvSpPr>
          <p:nvPr>
            <p:ph type="title"/>
          </p:nvPr>
        </p:nvSpPr>
        <p:spPr>
          <a:xfrm>
            <a:off x="888631" y="2349925"/>
            <a:ext cx="3498979" cy="2456442"/>
          </a:xfrm>
        </p:spPr>
        <p:txBody>
          <a:bodyPr/>
          <a:lstStyle/>
          <a:p>
            <a:r>
              <a:rPr lang="en-US"/>
              <a:t>Interviewing the veteran </a:t>
            </a:r>
            <a:endParaRPr lang="en-US" dirty="0"/>
          </a:p>
        </p:txBody>
      </p:sp>
      <p:sp>
        <p:nvSpPr>
          <p:cNvPr id="4" name="Content Placeholder 3">
            <a:extLst>
              <a:ext uri="{FF2B5EF4-FFF2-40B4-BE49-F238E27FC236}">
                <a16:creationId xmlns:a16="http://schemas.microsoft.com/office/drawing/2014/main" id="{E91C1BF4-AFF1-49A9-BCCD-268BB726FC32}"/>
              </a:ext>
            </a:extLst>
          </p:cNvPr>
          <p:cNvSpPr>
            <a:spLocks noGrp="1"/>
          </p:cNvSpPr>
          <p:nvPr>
            <p:ph idx="1"/>
          </p:nvPr>
        </p:nvSpPr>
        <p:spPr>
          <a:xfrm>
            <a:off x="5118447" y="803186"/>
            <a:ext cx="6281873" cy="5248622"/>
          </a:xfrm>
        </p:spPr>
        <p:txBody>
          <a:bodyPr>
            <a:normAutofit/>
          </a:bodyPr>
          <a:lstStyle/>
          <a:p>
            <a:r>
              <a:rPr lang="en-US" dirty="0"/>
              <a:t>Start each interview by greeting the veteran and introducing yourself. </a:t>
            </a:r>
          </a:p>
          <a:p>
            <a:r>
              <a:rPr lang="en-US" dirty="0"/>
              <a:t>When talking with the veteran ask if he has filed a claim with the VA, he may even tell you directly (I have or Have not yet filed or what's the point they will deny me anyway.)</a:t>
            </a:r>
          </a:p>
          <a:p>
            <a:r>
              <a:rPr lang="en-US" dirty="0"/>
              <a:t>Encourage the veteran to file a claim with the VA.  The American Legion has trained Post Service Officers and Department Service Officers here to assist them in the process. </a:t>
            </a:r>
          </a:p>
          <a:p>
            <a:r>
              <a:rPr lang="en-US" dirty="0"/>
              <a:t>Remind them that if they don’t apply, they are denied. </a:t>
            </a:r>
          </a:p>
          <a:p>
            <a:endParaRPr lang="en-US" dirty="0"/>
          </a:p>
        </p:txBody>
      </p:sp>
      <p:pic>
        <p:nvPicPr>
          <p:cNvPr id="7" name="Picture 6">
            <a:extLst>
              <a:ext uri="{FF2B5EF4-FFF2-40B4-BE49-F238E27FC236}">
                <a16:creationId xmlns:a16="http://schemas.microsoft.com/office/drawing/2014/main" id="{9969726D-6EAB-4E1C-857A-1360791130E2}"/>
              </a:ext>
            </a:extLst>
          </p:cNvPr>
          <p:cNvPicPr>
            <a:picLocks noChangeAspect="1"/>
          </p:cNvPicPr>
          <p:nvPr/>
        </p:nvPicPr>
        <p:blipFill>
          <a:blip r:embed="rId2"/>
          <a:stretch>
            <a:fillRect/>
          </a:stretch>
        </p:blipFill>
        <p:spPr>
          <a:xfrm>
            <a:off x="10557361" y="0"/>
            <a:ext cx="1567770" cy="1567770"/>
          </a:xfrm>
          <a:prstGeom prst="rect">
            <a:avLst/>
          </a:prstGeom>
        </p:spPr>
      </p:pic>
      <p:pic>
        <p:nvPicPr>
          <p:cNvPr id="36" name="Picture 35">
            <a:extLst>
              <a:ext uri="{FF2B5EF4-FFF2-40B4-BE49-F238E27FC236}">
                <a16:creationId xmlns:a16="http://schemas.microsoft.com/office/drawing/2014/main" id="{F001C675-4B0D-4917-86C7-C0C4DF856A6E}"/>
              </a:ext>
            </a:extLst>
          </p:cNvPr>
          <p:cNvPicPr>
            <a:picLocks noChangeAspect="1"/>
          </p:cNvPicPr>
          <p:nvPr/>
        </p:nvPicPr>
        <p:blipFill>
          <a:blip r:embed="rId2"/>
          <a:stretch>
            <a:fillRect/>
          </a:stretch>
        </p:blipFill>
        <p:spPr>
          <a:xfrm>
            <a:off x="10624230" y="19301"/>
            <a:ext cx="1567770" cy="1567770"/>
          </a:xfrm>
          <a:prstGeom prst="rect">
            <a:avLst/>
          </a:prstGeom>
        </p:spPr>
      </p:pic>
    </p:spTree>
    <p:extLst>
      <p:ext uri="{BB962C8B-B14F-4D97-AF65-F5344CB8AC3E}">
        <p14:creationId xmlns:p14="http://schemas.microsoft.com/office/powerpoint/2010/main" val="2948031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65AA84-AB60-4E18-9A23-3BDF34D10A2E}"/>
              </a:ext>
            </a:extLst>
          </p:cNvPr>
          <p:cNvSpPr>
            <a:spLocks noGrp="1"/>
          </p:cNvSpPr>
          <p:nvPr>
            <p:ph type="title"/>
          </p:nvPr>
        </p:nvSpPr>
        <p:spPr/>
        <p:txBody>
          <a:bodyPr/>
          <a:lstStyle/>
          <a:p>
            <a:r>
              <a:rPr lang="en-US" dirty="0"/>
              <a:t>Basic Interviewing tips</a:t>
            </a:r>
          </a:p>
        </p:txBody>
      </p:sp>
      <p:sp>
        <p:nvSpPr>
          <p:cNvPr id="3" name="Content Placeholder 2">
            <a:extLst>
              <a:ext uri="{FF2B5EF4-FFF2-40B4-BE49-F238E27FC236}">
                <a16:creationId xmlns:a16="http://schemas.microsoft.com/office/drawing/2014/main" id="{B9FE0747-3577-4502-96F1-CBB561910120}"/>
              </a:ext>
            </a:extLst>
          </p:cNvPr>
          <p:cNvSpPr>
            <a:spLocks noGrp="1"/>
          </p:cNvSpPr>
          <p:nvPr>
            <p:ph idx="1"/>
          </p:nvPr>
        </p:nvSpPr>
        <p:spPr/>
        <p:txBody>
          <a:bodyPr>
            <a:normAutofit/>
          </a:bodyPr>
          <a:lstStyle/>
          <a:p>
            <a:r>
              <a:rPr lang="en-US" dirty="0"/>
              <a:t>The best way to learn how to help a veteran is to LISTEN</a:t>
            </a:r>
          </a:p>
          <a:p>
            <a:pPr lvl="1"/>
            <a:r>
              <a:rPr lang="en-US" dirty="0"/>
              <a:t>What brought the veteran to you today?</a:t>
            </a:r>
          </a:p>
          <a:p>
            <a:pPr lvl="1"/>
            <a:r>
              <a:rPr lang="en-US" dirty="0"/>
              <a:t>Watch their body language, tone, and emotion – those can clue you into other concerns for discussion</a:t>
            </a:r>
          </a:p>
          <a:p>
            <a:pPr lvl="1"/>
            <a:r>
              <a:rPr lang="en-US" dirty="0"/>
              <a:t>Be an active listener and ask clarifying questions</a:t>
            </a:r>
          </a:p>
          <a:p>
            <a:pPr lvl="1"/>
            <a:r>
              <a:rPr lang="en-US" dirty="0"/>
              <a:t>Provide brief but accurate descriptions of the next steps in the process</a:t>
            </a:r>
          </a:p>
          <a:p>
            <a:pPr lvl="1"/>
            <a:r>
              <a:rPr lang="en-US" dirty="0"/>
              <a:t>Is this a new claim?  Is this a previously denied claim? </a:t>
            </a:r>
          </a:p>
          <a:p>
            <a:pPr lvl="1"/>
            <a:r>
              <a:rPr lang="en-US" dirty="0"/>
              <a:t>Never promise $, or service connection %, or state that the veteran “should be at ___ %” – this is the easiest way to lose a veteran’s trust with you. </a:t>
            </a:r>
          </a:p>
          <a:p>
            <a:pPr lvl="1"/>
            <a:r>
              <a:rPr lang="en-US" dirty="0"/>
              <a:t>However, after a denial if evidence proves the rating was not accurate – we can argue an appeal after the fact.  </a:t>
            </a:r>
          </a:p>
          <a:p>
            <a:pPr marL="457200" lvl="1" indent="0">
              <a:buNone/>
            </a:pPr>
            <a:endParaRPr lang="en-US" dirty="0"/>
          </a:p>
        </p:txBody>
      </p:sp>
    </p:spTree>
    <p:extLst>
      <p:ext uri="{BB962C8B-B14F-4D97-AF65-F5344CB8AC3E}">
        <p14:creationId xmlns:p14="http://schemas.microsoft.com/office/powerpoint/2010/main" val="2470559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1B9B6-054D-484B-A6EE-E8726FAD6954}"/>
              </a:ext>
            </a:extLst>
          </p:cNvPr>
          <p:cNvSpPr>
            <a:spLocks noGrp="1"/>
          </p:cNvSpPr>
          <p:nvPr>
            <p:ph type="title"/>
          </p:nvPr>
        </p:nvSpPr>
        <p:spPr/>
        <p:txBody>
          <a:bodyPr/>
          <a:lstStyle/>
          <a:p>
            <a:r>
              <a:rPr lang="en-US" dirty="0"/>
              <a:t>Where to start</a:t>
            </a:r>
            <a:br>
              <a:rPr lang="en-US" dirty="0"/>
            </a:br>
            <a:r>
              <a:rPr lang="en-US" dirty="0"/>
              <a:t>The Head </a:t>
            </a:r>
          </a:p>
        </p:txBody>
      </p:sp>
      <p:sp>
        <p:nvSpPr>
          <p:cNvPr id="4" name="Content Placeholder 3">
            <a:extLst>
              <a:ext uri="{FF2B5EF4-FFF2-40B4-BE49-F238E27FC236}">
                <a16:creationId xmlns:a16="http://schemas.microsoft.com/office/drawing/2014/main" id="{102B5B26-9CE7-4353-996B-F4385D55D6CE}"/>
              </a:ext>
            </a:extLst>
          </p:cNvPr>
          <p:cNvSpPr>
            <a:spLocks noGrp="1"/>
          </p:cNvSpPr>
          <p:nvPr>
            <p:ph idx="1"/>
          </p:nvPr>
        </p:nvSpPr>
        <p:spPr/>
        <p:txBody>
          <a:bodyPr>
            <a:noAutofit/>
          </a:bodyPr>
          <a:lstStyle/>
          <a:p>
            <a:pPr marL="0" indent="0">
              <a:buNone/>
            </a:pPr>
            <a:r>
              <a:rPr lang="en-US" sz="2800" dirty="0"/>
              <a:t>Start at the top and work your way to down:</a:t>
            </a:r>
          </a:p>
          <a:p>
            <a:pPr marL="0" indent="0">
              <a:buNone/>
            </a:pPr>
            <a:r>
              <a:rPr lang="en-US" sz="2800" dirty="0"/>
              <a:t>Head: Headaches, Migraines TBI, Concussions, Lacerations to include painful scars.</a:t>
            </a:r>
          </a:p>
          <a:p>
            <a:pPr marL="0" indent="0">
              <a:buNone/>
            </a:pPr>
            <a:r>
              <a:rPr lang="en-US" sz="2800" dirty="0"/>
              <a:t>Eyes: </a:t>
            </a:r>
          </a:p>
          <a:p>
            <a:pPr marL="0" indent="0">
              <a:buNone/>
            </a:pPr>
            <a:r>
              <a:rPr lang="en-US" sz="2800" dirty="0"/>
              <a:t>Ears: Hearing loss and or Tinnitus (what was your Job)</a:t>
            </a:r>
          </a:p>
          <a:p>
            <a:pPr marL="0" indent="0">
              <a:buNone/>
            </a:pPr>
            <a:r>
              <a:rPr lang="en-US" sz="2800" dirty="0"/>
              <a:t>Mouth and nose: Loss of taste smell, trauma to the teeth</a:t>
            </a:r>
          </a:p>
        </p:txBody>
      </p:sp>
      <p:pic>
        <p:nvPicPr>
          <p:cNvPr id="8" name="Picture 7">
            <a:extLst>
              <a:ext uri="{FF2B5EF4-FFF2-40B4-BE49-F238E27FC236}">
                <a16:creationId xmlns:a16="http://schemas.microsoft.com/office/drawing/2014/main" id="{1F95F6E2-BA4E-4F46-97CA-BC150E795406}"/>
              </a:ext>
            </a:extLst>
          </p:cNvPr>
          <p:cNvPicPr>
            <a:picLocks noChangeAspect="1"/>
          </p:cNvPicPr>
          <p:nvPr/>
        </p:nvPicPr>
        <p:blipFill>
          <a:blip r:embed="rId3"/>
          <a:stretch>
            <a:fillRect/>
          </a:stretch>
        </p:blipFill>
        <p:spPr>
          <a:xfrm>
            <a:off x="10557361" y="0"/>
            <a:ext cx="1567770" cy="1567770"/>
          </a:xfrm>
          <a:prstGeom prst="rect">
            <a:avLst/>
          </a:prstGeom>
        </p:spPr>
      </p:pic>
    </p:spTree>
    <p:extLst>
      <p:ext uri="{BB962C8B-B14F-4D97-AF65-F5344CB8AC3E}">
        <p14:creationId xmlns:p14="http://schemas.microsoft.com/office/powerpoint/2010/main" val="4049812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81608-1186-4B81-A601-1AE62B7E5896}"/>
              </a:ext>
            </a:extLst>
          </p:cNvPr>
          <p:cNvSpPr>
            <a:spLocks noGrp="1"/>
          </p:cNvSpPr>
          <p:nvPr>
            <p:ph type="title"/>
          </p:nvPr>
        </p:nvSpPr>
        <p:spPr/>
        <p:txBody>
          <a:bodyPr/>
          <a:lstStyle/>
          <a:p>
            <a:r>
              <a:rPr lang="en-US" dirty="0"/>
              <a:t>Neck, shoulder and back </a:t>
            </a:r>
          </a:p>
        </p:txBody>
      </p:sp>
      <p:sp>
        <p:nvSpPr>
          <p:cNvPr id="3" name="Text Placeholder 2">
            <a:extLst>
              <a:ext uri="{FF2B5EF4-FFF2-40B4-BE49-F238E27FC236}">
                <a16:creationId xmlns:a16="http://schemas.microsoft.com/office/drawing/2014/main" id="{9A4AE315-43A1-4954-B32A-C1F0CFBDC7D3}"/>
              </a:ext>
            </a:extLst>
          </p:cNvPr>
          <p:cNvSpPr>
            <a:spLocks noGrp="1"/>
          </p:cNvSpPr>
          <p:nvPr>
            <p:ph type="body" idx="1"/>
          </p:nvPr>
        </p:nvSpPr>
        <p:spPr/>
        <p:txBody>
          <a:bodyPr/>
          <a:lstStyle/>
          <a:p>
            <a:r>
              <a:rPr lang="en-US" dirty="0"/>
              <a:t>Neck and Shoulder</a:t>
            </a:r>
          </a:p>
        </p:txBody>
      </p:sp>
      <p:sp>
        <p:nvSpPr>
          <p:cNvPr id="4" name="Content Placeholder 3">
            <a:extLst>
              <a:ext uri="{FF2B5EF4-FFF2-40B4-BE49-F238E27FC236}">
                <a16:creationId xmlns:a16="http://schemas.microsoft.com/office/drawing/2014/main" id="{82AED76A-A577-44FF-89F1-91A59A235339}"/>
              </a:ext>
            </a:extLst>
          </p:cNvPr>
          <p:cNvSpPr>
            <a:spLocks noGrp="1"/>
          </p:cNvSpPr>
          <p:nvPr>
            <p:ph sz="half" idx="2"/>
          </p:nvPr>
        </p:nvSpPr>
        <p:spPr/>
        <p:txBody>
          <a:bodyPr/>
          <a:lstStyle/>
          <a:p>
            <a:r>
              <a:rPr lang="en-US" dirty="0"/>
              <a:t>Neck: Whiplash, trauma to the neck during work, of PT </a:t>
            </a:r>
          </a:p>
          <a:p>
            <a:r>
              <a:rPr lang="en-US" dirty="0"/>
              <a:t>Shoulders: Surgeries while in service, injury to the shoulder (sprain, dislocation, arthritis, tendonitis).</a:t>
            </a:r>
          </a:p>
          <a:p>
            <a:pPr marL="0" indent="0">
              <a:buNone/>
            </a:pPr>
            <a:endParaRPr lang="en-US" dirty="0"/>
          </a:p>
        </p:txBody>
      </p:sp>
      <p:sp>
        <p:nvSpPr>
          <p:cNvPr id="5" name="Text Placeholder 4">
            <a:extLst>
              <a:ext uri="{FF2B5EF4-FFF2-40B4-BE49-F238E27FC236}">
                <a16:creationId xmlns:a16="http://schemas.microsoft.com/office/drawing/2014/main" id="{3CF5BFB4-2863-42E3-8619-C96182534D9C}"/>
              </a:ext>
            </a:extLst>
          </p:cNvPr>
          <p:cNvSpPr>
            <a:spLocks noGrp="1"/>
          </p:cNvSpPr>
          <p:nvPr>
            <p:ph type="body" sz="quarter" idx="3"/>
          </p:nvPr>
        </p:nvSpPr>
        <p:spPr/>
        <p:txBody>
          <a:bodyPr/>
          <a:lstStyle/>
          <a:p>
            <a:r>
              <a:rPr lang="en-US" dirty="0"/>
              <a:t>Back 		</a:t>
            </a:r>
          </a:p>
        </p:txBody>
      </p:sp>
      <p:sp>
        <p:nvSpPr>
          <p:cNvPr id="6" name="Content Placeholder 5">
            <a:extLst>
              <a:ext uri="{FF2B5EF4-FFF2-40B4-BE49-F238E27FC236}">
                <a16:creationId xmlns:a16="http://schemas.microsoft.com/office/drawing/2014/main" id="{2FC218DF-34F4-4DA1-9478-B704EE51341F}"/>
              </a:ext>
            </a:extLst>
          </p:cNvPr>
          <p:cNvSpPr>
            <a:spLocks noGrp="1"/>
          </p:cNvSpPr>
          <p:nvPr>
            <p:ph sz="quarter" idx="4"/>
          </p:nvPr>
        </p:nvSpPr>
        <p:spPr/>
        <p:txBody>
          <a:bodyPr/>
          <a:lstStyle/>
          <a:p>
            <a:r>
              <a:rPr lang="en-US" dirty="0"/>
              <a:t>Back: this includes the upper and lower back this is claimed as one issue but separate from the neck which can be rated separately. </a:t>
            </a:r>
          </a:p>
          <a:p>
            <a:r>
              <a:rPr lang="en-US" dirty="0"/>
              <a:t>Strains, bulging disk, arthritis, Sciatic, DDD, etc.)</a:t>
            </a:r>
          </a:p>
        </p:txBody>
      </p:sp>
      <p:pic>
        <p:nvPicPr>
          <p:cNvPr id="8" name="Picture 7" descr="A picture containing text, map&#10;&#10;Description generated with very high confidence">
            <a:extLst>
              <a:ext uri="{FF2B5EF4-FFF2-40B4-BE49-F238E27FC236}">
                <a16:creationId xmlns:a16="http://schemas.microsoft.com/office/drawing/2014/main" id="{FFF0D3F1-733C-4B2D-9F30-4DC91BBDAC61}"/>
              </a:ext>
            </a:extLst>
          </p:cNvPr>
          <p:cNvPicPr>
            <a:picLocks noChangeAspect="1"/>
          </p:cNvPicPr>
          <p:nvPr/>
        </p:nvPicPr>
        <p:blipFill>
          <a:blip r:embed="rId2"/>
          <a:stretch>
            <a:fillRect/>
          </a:stretch>
        </p:blipFill>
        <p:spPr>
          <a:xfrm>
            <a:off x="8250860" y="2745736"/>
            <a:ext cx="1696854" cy="1696854"/>
          </a:xfrm>
          <a:prstGeom prst="rect">
            <a:avLst/>
          </a:prstGeom>
        </p:spPr>
      </p:pic>
      <p:pic>
        <p:nvPicPr>
          <p:cNvPr id="9" name="Picture 8">
            <a:extLst>
              <a:ext uri="{FF2B5EF4-FFF2-40B4-BE49-F238E27FC236}">
                <a16:creationId xmlns:a16="http://schemas.microsoft.com/office/drawing/2014/main" id="{F621A0BE-B81F-4433-A3A5-129C6BF78E5E}"/>
              </a:ext>
            </a:extLst>
          </p:cNvPr>
          <p:cNvPicPr>
            <a:picLocks noChangeAspect="1"/>
          </p:cNvPicPr>
          <p:nvPr/>
        </p:nvPicPr>
        <p:blipFill>
          <a:blip r:embed="rId3"/>
          <a:stretch>
            <a:fillRect/>
          </a:stretch>
        </p:blipFill>
        <p:spPr>
          <a:xfrm>
            <a:off x="10557361" y="0"/>
            <a:ext cx="1567770" cy="1567770"/>
          </a:xfrm>
          <a:prstGeom prst="rect">
            <a:avLst/>
          </a:prstGeom>
        </p:spPr>
      </p:pic>
    </p:spTree>
    <p:extLst>
      <p:ext uri="{BB962C8B-B14F-4D97-AF65-F5344CB8AC3E}">
        <p14:creationId xmlns:p14="http://schemas.microsoft.com/office/powerpoint/2010/main" val="570037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EAF5A-44BF-4B59-87CE-D3A691DC1B7F}"/>
              </a:ext>
            </a:extLst>
          </p:cNvPr>
          <p:cNvSpPr>
            <a:spLocks noGrp="1"/>
          </p:cNvSpPr>
          <p:nvPr>
            <p:ph type="title"/>
          </p:nvPr>
        </p:nvSpPr>
        <p:spPr/>
        <p:txBody>
          <a:bodyPr/>
          <a:lstStyle/>
          <a:p>
            <a:r>
              <a:rPr lang="en-US" dirty="0"/>
              <a:t>Hips</a:t>
            </a:r>
          </a:p>
        </p:txBody>
      </p:sp>
      <p:sp>
        <p:nvSpPr>
          <p:cNvPr id="3" name="Text Placeholder 2">
            <a:extLst>
              <a:ext uri="{FF2B5EF4-FFF2-40B4-BE49-F238E27FC236}">
                <a16:creationId xmlns:a16="http://schemas.microsoft.com/office/drawing/2014/main" id="{828CDB5E-7BEC-47EC-A181-4C70263C18AA}"/>
              </a:ext>
            </a:extLst>
          </p:cNvPr>
          <p:cNvSpPr>
            <a:spLocks noGrp="1"/>
          </p:cNvSpPr>
          <p:nvPr>
            <p:ph type="body" idx="1"/>
          </p:nvPr>
        </p:nvSpPr>
        <p:spPr/>
        <p:txBody>
          <a:bodyPr/>
          <a:lstStyle/>
          <a:p>
            <a:r>
              <a:rPr lang="en-US" dirty="0"/>
              <a:t>Hips</a:t>
            </a:r>
          </a:p>
        </p:txBody>
      </p:sp>
      <p:sp>
        <p:nvSpPr>
          <p:cNvPr id="4" name="Content Placeholder 3">
            <a:extLst>
              <a:ext uri="{FF2B5EF4-FFF2-40B4-BE49-F238E27FC236}">
                <a16:creationId xmlns:a16="http://schemas.microsoft.com/office/drawing/2014/main" id="{DBA30392-5FDA-4ACD-94F6-4FA6774C2C4E}"/>
              </a:ext>
            </a:extLst>
          </p:cNvPr>
          <p:cNvSpPr>
            <a:spLocks noGrp="1"/>
          </p:cNvSpPr>
          <p:nvPr>
            <p:ph sz="half" idx="2"/>
          </p:nvPr>
        </p:nvSpPr>
        <p:spPr/>
        <p:txBody>
          <a:bodyPr/>
          <a:lstStyle/>
          <a:p>
            <a:r>
              <a:rPr lang="en-US" dirty="0"/>
              <a:t>DJD, trauma to the hip</a:t>
            </a:r>
          </a:p>
          <a:p>
            <a:r>
              <a:rPr lang="en-US" dirty="0"/>
              <a:t>If the veteran make jumps while in the service</a:t>
            </a:r>
          </a:p>
          <a:p>
            <a:r>
              <a:rPr lang="en-US" dirty="0"/>
              <a:t>Dislocations of the hip</a:t>
            </a:r>
          </a:p>
        </p:txBody>
      </p:sp>
      <p:pic>
        <p:nvPicPr>
          <p:cNvPr id="8" name="Content Placeholder 7" descr="A picture containing outdoor, sky, water&#10;&#10;Description generated with very high confidence">
            <a:extLst>
              <a:ext uri="{FF2B5EF4-FFF2-40B4-BE49-F238E27FC236}">
                <a16:creationId xmlns:a16="http://schemas.microsoft.com/office/drawing/2014/main" id="{8465D7D0-166C-4268-B443-9E4269C45100}"/>
              </a:ext>
            </a:extLst>
          </p:cNvPr>
          <p:cNvPicPr>
            <a:picLocks noGrp="1" noChangeAspect="1"/>
          </p:cNvPicPr>
          <p:nvPr>
            <p:ph sz="quarter" idx="4"/>
          </p:nvPr>
        </p:nvPicPr>
        <p:blipFill>
          <a:blip r:embed="rId2"/>
          <a:stretch>
            <a:fillRect/>
          </a:stretch>
        </p:blipFill>
        <p:spPr>
          <a:xfrm>
            <a:off x="5390166" y="2916344"/>
            <a:ext cx="5734627" cy="3816135"/>
          </a:xfrm>
        </p:spPr>
      </p:pic>
      <p:pic>
        <p:nvPicPr>
          <p:cNvPr id="9" name="Picture 8">
            <a:extLst>
              <a:ext uri="{FF2B5EF4-FFF2-40B4-BE49-F238E27FC236}">
                <a16:creationId xmlns:a16="http://schemas.microsoft.com/office/drawing/2014/main" id="{432C42AC-5966-49CB-859B-1B028FF17DB5}"/>
              </a:ext>
            </a:extLst>
          </p:cNvPr>
          <p:cNvPicPr>
            <a:picLocks noChangeAspect="1"/>
          </p:cNvPicPr>
          <p:nvPr/>
        </p:nvPicPr>
        <p:blipFill>
          <a:blip r:embed="rId3"/>
          <a:stretch>
            <a:fillRect/>
          </a:stretch>
        </p:blipFill>
        <p:spPr>
          <a:xfrm>
            <a:off x="10557361" y="0"/>
            <a:ext cx="1567770" cy="1567770"/>
          </a:xfrm>
          <a:prstGeom prst="rect">
            <a:avLst/>
          </a:prstGeom>
        </p:spPr>
      </p:pic>
    </p:spTree>
    <p:extLst>
      <p:ext uri="{BB962C8B-B14F-4D97-AF65-F5344CB8AC3E}">
        <p14:creationId xmlns:p14="http://schemas.microsoft.com/office/powerpoint/2010/main" val="281741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45D8E-095B-4585-868C-CE264145A340}"/>
              </a:ext>
            </a:extLst>
          </p:cNvPr>
          <p:cNvSpPr>
            <a:spLocks noGrp="1"/>
          </p:cNvSpPr>
          <p:nvPr>
            <p:ph type="title"/>
          </p:nvPr>
        </p:nvSpPr>
        <p:spPr/>
        <p:txBody>
          <a:bodyPr/>
          <a:lstStyle/>
          <a:p>
            <a:r>
              <a:rPr lang="en-US" dirty="0"/>
              <a:t>Legs and ankles </a:t>
            </a:r>
          </a:p>
        </p:txBody>
      </p:sp>
      <p:sp>
        <p:nvSpPr>
          <p:cNvPr id="3" name="Text Placeholder 2">
            <a:extLst>
              <a:ext uri="{FF2B5EF4-FFF2-40B4-BE49-F238E27FC236}">
                <a16:creationId xmlns:a16="http://schemas.microsoft.com/office/drawing/2014/main" id="{038CFC9B-407F-4781-9BED-24474AB595CD}"/>
              </a:ext>
            </a:extLst>
          </p:cNvPr>
          <p:cNvSpPr>
            <a:spLocks noGrp="1"/>
          </p:cNvSpPr>
          <p:nvPr>
            <p:ph type="body" idx="1"/>
          </p:nvPr>
        </p:nvSpPr>
        <p:spPr/>
        <p:txBody>
          <a:bodyPr/>
          <a:lstStyle/>
          <a:p>
            <a:r>
              <a:rPr lang="en-US" dirty="0"/>
              <a:t>Legs	</a:t>
            </a:r>
          </a:p>
        </p:txBody>
      </p:sp>
      <p:sp>
        <p:nvSpPr>
          <p:cNvPr id="4" name="Content Placeholder 3">
            <a:extLst>
              <a:ext uri="{FF2B5EF4-FFF2-40B4-BE49-F238E27FC236}">
                <a16:creationId xmlns:a16="http://schemas.microsoft.com/office/drawing/2014/main" id="{5C30A5E8-396A-4661-B430-37B823C3CBF1}"/>
              </a:ext>
            </a:extLst>
          </p:cNvPr>
          <p:cNvSpPr>
            <a:spLocks noGrp="1"/>
          </p:cNvSpPr>
          <p:nvPr>
            <p:ph sz="half" idx="2"/>
          </p:nvPr>
        </p:nvSpPr>
        <p:spPr/>
        <p:txBody>
          <a:bodyPr>
            <a:normAutofit lnSpcReduction="10000"/>
          </a:bodyPr>
          <a:lstStyle/>
          <a:p>
            <a:r>
              <a:rPr lang="en-US" dirty="0"/>
              <a:t>Trauma to the legs to include knee injuries.</a:t>
            </a:r>
          </a:p>
          <a:p>
            <a:r>
              <a:rPr lang="en-US" dirty="0"/>
              <a:t>Bursitis, arthritis, surgery, torn ligaments or tendons</a:t>
            </a:r>
          </a:p>
          <a:p>
            <a:r>
              <a:rPr lang="en-US" dirty="0"/>
              <a:t>Painful motion, limited motion  </a:t>
            </a:r>
          </a:p>
        </p:txBody>
      </p:sp>
      <p:sp>
        <p:nvSpPr>
          <p:cNvPr id="5" name="Text Placeholder 4">
            <a:extLst>
              <a:ext uri="{FF2B5EF4-FFF2-40B4-BE49-F238E27FC236}">
                <a16:creationId xmlns:a16="http://schemas.microsoft.com/office/drawing/2014/main" id="{AE543528-CF97-4CB0-8DB4-38524D72935C}"/>
              </a:ext>
            </a:extLst>
          </p:cNvPr>
          <p:cNvSpPr>
            <a:spLocks noGrp="1"/>
          </p:cNvSpPr>
          <p:nvPr>
            <p:ph type="body" sz="quarter" idx="3"/>
          </p:nvPr>
        </p:nvSpPr>
        <p:spPr/>
        <p:txBody>
          <a:bodyPr/>
          <a:lstStyle/>
          <a:p>
            <a:r>
              <a:rPr lang="en-US" dirty="0"/>
              <a:t>Ankles	</a:t>
            </a:r>
          </a:p>
        </p:txBody>
      </p:sp>
      <p:sp>
        <p:nvSpPr>
          <p:cNvPr id="6" name="Content Placeholder 5">
            <a:extLst>
              <a:ext uri="{FF2B5EF4-FFF2-40B4-BE49-F238E27FC236}">
                <a16:creationId xmlns:a16="http://schemas.microsoft.com/office/drawing/2014/main" id="{00B38E18-4631-498B-8557-9B6F595732F0}"/>
              </a:ext>
            </a:extLst>
          </p:cNvPr>
          <p:cNvSpPr>
            <a:spLocks noGrp="1"/>
          </p:cNvSpPr>
          <p:nvPr>
            <p:ph sz="quarter" idx="4"/>
          </p:nvPr>
        </p:nvSpPr>
        <p:spPr/>
        <p:txBody>
          <a:bodyPr>
            <a:normAutofit lnSpcReduction="10000"/>
          </a:bodyPr>
          <a:lstStyle/>
          <a:p>
            <a:r>
              <a:rPr lang="en-US" dirty="0"/>
              <a:t>Broken, twisted, dislocated </a:t>
            </a:r>
          </a:p>
          <a:p>
            <a:r>
              <a:rPr lang="en-US" dirty="0"/>
              <a:t>Arthritis</a:t>
            </a:r>
          </a:p>
          <a:p>
            <a:r>
              <a:rPr lang="en-US" dirty="0"/>
              <a:t>Painful motion, limited motion </a:t>
            </a:r>
          </a:p>
          <a:p>
            <a:r>
              <a:rPr lang="en-US" dirty="0"/>
              <a:t>Dislocation, surgery</a:t>
            </a:r>
          </a:p>
        </p:txBody>
      </p:sp>
      <p:pic>
        <p:nvPicPr>
          <p:cNvPr id="8" name="Picture 7">
            <a:extLst>
              <a:ext uri="{FF2B5EF4-FFF2-40B4-BE49-F238E27FC236}">
                <a16:creationId xmlns:a16="http://schemas.microsoft.com/office/drawing/2014/main" id="{7915BE01-9763-49B2-98DF-A9B1FBFD44CB}"/>
              </a:ext>
            </a:extLst>
          </p:cNvPr>
          <p:cNvPicPr>
            <a:picLocks noChangeAspect="1"/>
          </p:cNvPicPr>
          <p:nvPr/>
        </p:nvPicPr>
        <p:blipFill>
          <a:blip r:embed="rId2"/>
          <a:stretch>
            <a:fillRect/>
          </a:stretch>
        </p:blipFill>
        <p:spPr>
          <a:xfrm>
            <a:off x="8821109" y="2783916"/>
            <a:ext cx="3135541" cy="3135541"/>
          </a:xfrm>
          <a:prstGeom prst="rect">
            <a:avLst/>
          </a:prstGeom>
        </p:spPr>
      </p:pic>
      <p:pic>
        <p:nvPicPr>
          <p:cNvPr id="12" name="Picture 11">
            <a:extLst>
              <a:ext uri="{FF2B5EF4-FFF2-40B4-BE49-F238E27FC236}">
                <a16:creationId xmlns:a16="http://schemas.microsoft.com/office/drawing/2014/main" id="{C7669C4C-B7F1-4D26-8DED-4B0D863F42EA}"/>
              </a:ext>
            </a:extLst>
          </p:cNvPr>
          <p:cNvPicPr>
            <a:picLocks noChangeAspect="1"/>
          </p:cNvPicPr>
          <p:nvPr/>
        </p:nvPicPr>
        <p:blipFill>
          <a:blip r:embed="rId3"/>
          <a:stretch>
            <a:fillRect/>
          </a:stretch>
        </p:blipFill>
        <p:spPr>
          <a:xfrm>
            <a:off x="10557361" y="0"/>
            <a:ext cx="1567770" cy="1567770"/>
          </a:xfrm>
          <a:prstGeom prst="rect">
            <a:avLst/>
          </a:prstGeom>
        </p:spPr>
      </p:pic>
    </p:spTree>
    <p:extLst>
      <p:ext uri="{BB962C8B-B14F-4D97-AF65-F5344CB8AC3E}">
        <p14:creationId xmlns:p14="http://schemas.microsoft.com/office/powerpoint/2010/main" val="481175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0B46D094-9D10-45BD-BE9D-E4AFE2FE30B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16" name="Freeform 5">
              <a:extLst>
                <a:ext uri="{FF2B5EF4-FFF2-40B4-BE49-F238E27FC236}">
                  <a16:creationId xmlns:a16="http://schemas.microsoft.com/office/drawing/2014/main" id="{55076C24-1C31-4A38-A3E7-9F78F38C2E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6">
              <a:extLst>
                <a:ext uri="{FF2B5EF4-FFF2-40B4-BE49-F238E27FC236}">
                  <a16:creationId xmlns:a16="http://schemas.microsoft.com/office/drawing/2014/main" id="{90A2F46D-431F-494E-B76D-74CEC14262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7">
              <a:extLst>
                <a:ext uri="{FF2B5EF4-FFF2-40B4-BE49-F238E27FC236}">
                  <a16:creationId xmlns:a16="http://schemas.microsoft.com/office/drawing/2014/main" id="{57B72B1F-4125-4F46-8D06-808E368B2A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8">
              <a:extLst>
                <a:ext uri="{FF2B5EF4-FFF2-40B4-BE49-F238E27FC236}">
                  <a16:creationId xmlns:a16="http://schemas.microsoft.com/office/drawing/2014/main" id="{7C16EC32-C009-4130-ADB8-9DFD03CEC6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9">
              <a:extLst>
                <a:ext uri="{FF2B5EF4-FFF2-40B4-BE49-F238E27FC236}">
                  <a16:creationId xmlns:a16="http://schemas.microsoft.com/office/drawing/2014/main" id="{CA06AC4F-231A-406A-83AF-BF4F1603D3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0">
              <a:extLst>
                <a:ext uri="{FF2B5EF4-FFF2-40B4-BE49-F238E27FC236}">
                  <a16:creationId xmlns:a16="http://schemas.microsoft.com/office/drawing/2014/main" id="{244FAADB-573E-4112-BE8C-B88C470E4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1">
              <a:extLst>
                <a:ext uri="{FF2B5EF4-FFF2-40B4-BE49-F238E27FC236}">
                  <a16:creationId xmlns:a16="http://schemas.microsoft.com/office/drawing/2014/main" id="{CF38BC08-F82D-4258-8E44-11B2C9E4E1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2">
              <a:extLst>
                <a:ext uri="{FF2B5EF4-FFF2-40B4-BE49-F238E27FC236}">
                  <a16:creationId xmlns:a16="http://schemas.microsoft.com/office/drawing/2014/main" id="{EF763D22-10EE-4D7D-95EE-5F4DB723D3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3">
              <a:extLst>
                <a:ext uri="{FF2B5EF4-FFF2-40B4-BE49-F238E27FC236}">
                  <a16:creationId xmlns:a16="http://schemas.microsoft.com/office/drawing/2014/main" id="{81EA7FDE-0B97-4DDD-AF65-F352834E6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4">
              <a:extLst>
                <a:ext uri="{FF2B5EF4-FFF2-40B4-BE49-F238E27FC236}">
                  <a16:creationId xmlns:a16="http://schemas.microsoft.com/office/drawing/2014/main" id="{CC18534F-EC75-4CF4-BBAC-0EF150873F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5">
              <a:extLst>
                <a:ext uri="{FF2B5EF4-FFF2-40B4-BE49-F238E27FC236}">
                  <a16:creationId xmlns:a16="http://schemas.microsoft.com/office/drawing/2014/main" id="{71BB5232-2C83-41EB-B62B-E54AC93F2E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6">
              <a:extLst>
                <a:ext uri="{FF2B5EF4-FFF2-40B4-BE49-F238E27FC236}">
                  <a16:creationId xmlns:a16="http://schemas.microsoft.com/office/drawing/2014/main" id="{2598F724-C32E-4B91-9B85-60C89DBB8C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7">
              <a:extLst>
                <a:ext uri="{FF2B5EF4-FFF2-40B4-BE49-F238E27FC236}">
                  <a16:creationId xmlns:a16="http://schemas.microsoft.com/office/drawing/2014/main" id="{D5D4FBFD-ACE3-46D2-8E97-E8EABE735C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8">
              <a:extLst>
                <a:ext uri="{FF2B5EF4-FFF2-40B4-BE49-F238E27FC236}">
                  <a16:creationId xmlns:a16="http://schemas.microsoft.com/office/drawing/2014/main" id="{54A3C901-AFD0-41D3-85E5-87D0E1C9D3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9">
              <a:extLst>
                <a:ext uri="{FF2B5EF4-FFF2-40B4-BE49-F238E27FC236}">
                  <a16:creationId xmlns:a16="http://schemas.microsoft.com/office/drawing/2014/main" id="{485F3E8E-CD09-44EB-AC73-1834A8D504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0">
              <a:extLst>
                <a:ext uri="{FF2B5EF4-FFF2-40B4-BE49-F238E27FC236}">
                  <a16:creationId xmlns:a16="http://schemas.microsoft.com/office/drawing/2014/main" id="{3BDFC1A4-51E7-46A6-8A0D-50476BCF56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21">
              <a:extLst>
                <a:ext uri="{FF2B5EF4-FFF2-40B4-BE49-F238E27FC236}">
                  <a16:creationId xmlns:a16="http://schemas.microsoft.com/office/drawing/2014/main" id="{A561BC1B-C5E2-45AA-B72B-03AF3216C4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22">
              <a:extLst>
                <a:ext uri="{FF2B5EF4-FFF2-40B4-BE49-F238E27FC236}">
                  <a16:creationId xmlns:a16="http://schemas.microsoft.com/office/drawing/2014/main" id="{4C0779C6-0F80-48B1-AD32-CC10D00CEC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23">
              <a:extLst>
                <a:ext uri="{FF2B5EF4-FFF2-40B4-BE49-F238E27FC236}">
                  <a16:creationId xmlns:a16="http://schemas.microsoft.com/office/drawing/2014/main" id="{73702193-6A56-4A74-84AD-94F530FEDFB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6" name="Group 35">
            <a:extLst>
              <a:ext uri="{FF2B5EF4-FFF2-40B4-BE49-F238E27FC236}">
                <a16:creationId xmlns:a16="http://schemas.microsoft.com/office/drawing/2014/main" id="{86AEFF79-03FD-4BC0-8A67-25CAFCFDCDA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69293" y="1186483"/>
            <a:ext cx="8848345" cy="4477933"/>
            <a:chOff x="1669293" y="1186483"/>
            <a:chExt cx="8848345" cy="4477933"/>
          </a:xfrm>
        </p:grpSpPr>
        <p:sp>
          <p:nvSpPr>
            <p:cNvPr id="37" name="Rectangle 36">
              <a:extLst>
                <a:ext uri="{FF2B5EF4-FFF2-40B4-BE49-F238E27FC236}">
                  <a16:creationId xmlns:a16="http://schemas.microsoft.com/office/drawing/2014/main" id="{CB66FC33-38F1-4E8E-8474-AF1F5673BA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8" name="Isosceles Triangle 37">
              <a:extLst>
                <a:ext uri="{FF2B5EF4-FFF2-40B4-BE49-F238E27FC236}">
                  <a16:creationId xmlns:a16="http://schemas.microsoft.com/office/drawing/2014/main" id="{32E0DAC0-8D22-4A77-8AA9-169781B2EB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9" name="Rectangle 38">
              <a:extLst>
                <a:ext uri="{FF2B5EF4-FFF2-40B4-BE49-F238E27FC236}">
                  <a16:creationId xmlns:a16="http://schemas.microsoft.com/office/drawing/2014/main" id="{828C2492-9737-4D83-8CBD-93EA6D0717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useBgFill="1">
        <p:nvSpPr>
          <p:cNvPr id="41" name="Rectangle 40">
            <a:extLst>
              <a:ext uri="{FF2B5EF4-FFF2-40B4-BE49-F238E27FC236}">
                <a16:creationId xmlns:a16="http://schemas.microsoft.com/office/drawing/2014/main" id="{D6013793-0127-451F-B968-83F8B833F1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42">
            <a:extLst>
              <a:ext uri="{FF2B5EF4-FFF2-40B4-BE49-F238E27FC236}">
                <a16:creationId xmlns:a16="http://schemas.microsoft.com/office/drawing/2014/main" id="{76F0DFAB-2722-44F5-8EE6-06BE3E2F93A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4" name="Freeform 5">
              <a:extLst>
                <a:ext uri="{FF2B5EF4-FFF2-40B4-BE49-F238E27FC236}">
                  <a16:creationId xmlns:a16="http://schemas.microsoft.com/office/drawing/2014/main" id="{50E923C5-8965-4070-B9F6-BA6CFAD1074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29674" y="1298404"/>
              <a:ext cx="9702800" cy="5573512"/>
            </a:xfrm>
            <a:custGeom>
              <a:avLst/>
              <a:gdLst>
                <a:gd name="T0" fmla="*/ 1752 w 2038"/>
                <a:gd name="T1" fmla="*/ 1169 h 1169"/>
                <a:gd name="T2" fmla="*/ 1487 w 2038"/>
                <a:gd name="T3" fmla="*/ 334 h 1169"/>
                <a:gd name="T4" fmla="*/ 860 w 2038"/>
                <a:gd name="T5" fmla="*/ 22 h 1169"/>
                <a:gd name="T6" fmla="*/ 199 w 2038"/>
                <a:gd name="T7" fmla="*/ 318 h 1169"/>
                <a:gd name="T8" fmla="*/ 399 w 2038"/>
                <a:gd name="T9" fmla="*/ 1165 h 1169"/>
              </a:gdLst>
              <a:ahLst/>
              <a:cxnLst>
                <a:cxn ang="0">
                  <a:pos x="T0" y="T1"/>
                </a:cxn>
                <a:cxn ang="0">
                  <a:pos x="T2" y="T3"/>
                </a:cxn>
                <a:cxn ang="0">
                  <a:pos x="T4" y="T5"/>
                </a:cxn>
                <a:cxn ang="0">
                  <a:pos x="T6" y="T7"/>
                </a:cxn>
                <a:cxn ang="0">
                  <a:pos x="T8" y="T9"/>
                </a:cxn>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5" name="Freeform 6">
              <a:extLst>
                <a:ext uri="{FF2B5EF4-FFF2-40B4-BE49-F238E27FC236}">
                  <a16:creationId xmlns:a16="http://schemas.microsoft.com/office/drawing/2014/main" id="{C198B6E6-5CE6-4846-99F0-D89B0A5B11F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70451" y="2018236"/>
              <a:ext cx="7373938" cy="4848892"/>
            </a:xfrm>
            <a:custGeom>
              <a:avLst/>
              <a:gdLst>
                <a:gd name="T0" fmla="*/ 1025 w 1549"/>
                <a:gd name="T1" fmla="*/ 1016 h 1017"/>
                <a:gd name="T2" fmla="*/ 1443 w 1549"/>
                <a:gd name="T3" fmla="*/ 592 h 1017"/>
                <a:gd name="T4" fmla="*/ 782 w 1549"/>
                <a:gd name="T5" fmla="*/ 53 h 1017"/>
                <a:gd name="T6" fmla="*/ 150 w 1549"/>
                <a:gd name="T7" fmla="*/ 329 h 1017"/>
                <a:gd name="T8" fmla="*/ 477 w 1549"/>
                <a:gd name="T9" fmla="*/ 1017 h 1017"/>
              </a:gdLst>
              <a:ahLst/>
              <a:cxnLst>
                <a:cxn ang="0">
                  <a:pos x="T0" y="T1"/>
                </a:cxn>
                <a:cxn ang="0">
                  <a:pos x="T2" y="T3"/>
                </a:cxn>
                <a:cxn ang="0">
                  <a:pos x="T4" y="T5"/>
                </a:cxn>
                <a:cxn ang="0">
                  <a:pos x="T6" y="T7"/>
                </a:cxn>
                <a:cxn ang="0">
                  <a:pos x="T8" y="T9"/>
                </a:cxn>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6" name="Freeform 7">
              <a:extLst>
                <a:ext uri="{FF2B5EF4-FFF2-40B4-BE49-F238E27FC236}">
                  <a16:creationId xmlns:a16="http://schemas.microsoft.com/office/drawing/2014/main" id="{725DCBF4-8E2D-463C-9016-C2CD5DF9500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51351" y="1788400"/>
              <a:ext cx="8035925" cy="5083516"/>
            </a:xfrm>
            <a:custGeom>
              <a:avLst/>
              <a:gdLst>
                <a:gd name="T0" fmla="*/ 1302 w 1688"/>
                <a:gd name="T1" fmla="*/ 1066 h 1066"/>
                <a:gd name="T2" fmla="*/ 1613 w 1688"/>
                <a:gd name="T3" fmla="*/ 850 h 1066"/>
                <a:gd name="T4" fmla="*/ 1517 w 1688"/>
                <a:gd name="T5" fmla="*/ 471 h 1066"/>
                <a:gd name="T6" fmla="*/ 798 w 1688"/>
                <a:gd name="T7" fmla="*/ 28 h 1066"/>
                <a:gd name="T8" fmla="*/ 181 w 1688"/>
                <a:gd name="T9" fmla="*/ 333 h 1066"/>
                <a:gd name="T10" fmla="*/ 420 w 1688"/>
                <a:gd name="T11" fmla="*/ 1066 h 1066"/>
              </a:gdLst>
              <a:ahLst/>
              <a:cxnLst>
                <a:cxn ang="0">
                  <a:pos x="T0" y="T1"/>
                </a:cxn>
                <a:cxn ang="0">
                  <a:pos x="T2" y="T3"/>
                </a:cxn>
                <a:cxn ang="0">
                  <a:pos x="T4" y="T5"/>
                </a:cxn>
                <a:cxn ang="0">
                  <a:pos x="T6" y="T7"/>
                </a:cxn>
                <a:cxn ang="0">
                  <a:pos x="T8" y="T9"/>
                </a:cxn>
                <a:cxn ang="0">
                  <a:pos x="T10" y="T11"/>
                </a:cxn>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Freeform 8">
              <a:extLst>
                <a:ext uri="{FF2B5EF4-FFF2-40B4-BE49-F238E27FC236}">
                  <a16:creationId xmlns:a16="http://schemas.microsoft.com/office/drawing/2014/main" id="{91539C01-FF7F-407F-8A28-E3DC0991C9C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49842"/>
              <a:ext cx="10334625" cy="6322075"/>
            </a:xfrm>
            <a:custGeom>
              <a:avLst/>
              <a:gdLst>
                <a:gd name="T0" fmla="*/ 1873 w 2171"/>
                <a:gd name="T1" fmla="*/ 1326 h 1326"/>
                <a:gd name="T2" fmla="*/ 1609 w 2171"/>
                <a:gd name="T3" fmla="*/ 473 h 1326"/>
                <a:gd name="T4" fmla="*/ 880 w 2171"/>
                <a:gd name="T5" fmla="*/ 63 h 1326"/>
                <a:gd name="T6" fmla="*/ 0 w 2171"/>
                <a:gd name="T7" fmla="*/ 423 h 1326"/>
              </a:gdLst>
              <a:ahLst/>
              <a:cxnLst>
                <a:cxn ang="0">
                  <a:pos x="T0" y="T1"/>
                </a:cxn>
                <a:cxn ang="0">
                  <a:pos x="T2" y="T3"/>
                </a:cxn>
                <a:cxn ang="0">
                  <a:pos x="T4" y="T5"/>
                </a:cxn>
                <a:cxn ang="0">
                  <a:pos x="T6" y="T7"/>
                </a:cxn>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8" name="Freeform 9">
              <a:extLst>
                <a:ext uri="{FF2B5EF4-FFF2-40B4-BE49-F238E27FC236}">
                  <a16:creationId xmlns:a16="http://schemas.microsoft.com/office/drawing/2014/main" id="{5FE24956-4001-40FB-A4C6-FC494931B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6186246"/>
              <a:ext cx="504825" cy="681527"/>
            </a:xfrm>
            <a:custGeom>
              <a:avLst/>
              <a:gdLst>
                <a:gd name="T0" fmla="*/ 0 w 106"/>
                <a:gd name="T1" fmla="*/ 0 h 143"/>
                <a:gd name="T2" fmla="*/ 106 w 106"/>
                <a:gd name="T3" fmla="*/ 143 h 143"/>
              </a:gdLst>
              <a:ahLst/>
              <a:cxnLst>
                <a:cxn ang="0">
                  <a:pos x="T0" y="T1"/>
                </a:cxn>
                <a:cxn ang="0">
                  <a:pos x="T2" y="T3"/>
                </a:cxn>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9" name="Freeform 10">
              <a:extLst>
                <a:ext uri="{FF2B5EF4-FFF2-40B4-BE49-F238E27FC236}">
                  <a16:creationId xmlns:a16="http://schemas.microsoft.com/office/drawing/2014/main" id="{E33BCAA4-1E0E-4DAB-A868-BF93FF6FBD0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1881"/>
              <a:ext cx="11091863" cy="6923796"/>
            </a:xfrm>
            <a:custGeom>
              <a:avLst/>
              <a:gdLst>
                <a:gd name="T0" fmla="*/ 2046 w 2330"/>
                <a:gd name="T1" fmla="*/ 1452 h 1452"/>
                <a:gd name="T2" fmla="*/ 1813 w 2330"/>
                <a:gd name="T3" fmla="*/ 601 h 1452"/>
                <a:gd name="T4" fmla="*/ 956 w 2330"/>
                <a:gd name="T5" fmla="*/ 97 h 1452"/>
                <a:gd name="T6" fmla="*/ 0 w 2330"/>
                <a:gd name="T7" fmla="*/ 366 h 1452"/>
              </a:gdLst>
              <a:ahLst/>
              <a:cxnLst>
                <a:cxn ang="0">
                  <a:pos x="T0" y="T1"/>
                </a:cxn>
                <a:cxn ang="0">
                  <a:pos x="T2" y="T3"/>
                </a:cxn>
                <a:cxn ang="0">
                  <a:pos x="T4" y="T5"/>
                </a:cxn>
                <a:cxn ang="0">
                  <a:pos x="T6" y="T7"/>
                </a:cxn>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0" name="Freeform 11">
              <a:extLst>
                <a:ext uri="{FF2B5EF4-FFF2-40B4-BE49-F238E27FC236}">
                  <a16:creationId xmlns:a16="http://schemas.microsoft.com/office/drawing/2014/main" id="{2A1039C7-0FAD-4E2E-AB7A-0B8CFAA8D59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426601" y="5579"/>
              <a:ext cx="5788025" cy="6847184"/>
            </a:xfrm>
            <a:custGeom>
              <a:avLst/>
              <a:gdLst>
                <a:gd name="T0" fmla="*/ 1094 w 1216"/>
                <a:gd name="T1" fmla="*/ 1436 h 1436"/>
                <a:gd name="T2" fmla="*/ 709 w 1216"/>
                <a:gd name="T3" fmla="*/ 551 h 1436"/>
                <a:gd name="T4" fmla="*/ 0 w 1216"/>
                <a:gd name="T5" fmla="*/ 0 h 1436"/>
              </a:gdLst>
              <a:ahLst/>
              <a:cxnLst>
                <a:cxn ang="0">
                  <a:pos x="T0" y="T1"/>
                </a:cxn>
                <a:cxn ang="0">
                  <a:pos x="T2" y="T3"/>
                </a:cxn>
                <a:cxn ang="0">
                  <a:pos x="T4" y="T5"/>
                </a:cxn>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1" name="Freeform 12">
              <a:extLst>
                <a:ext uri="{FF2B5EF4-FFF2-40B4-BE49-F238E27FC236}">
                  <a16:creationId xmlns:a16="http://schemas.microsoft.com/office/drawing/2014/main" id="{8B79DAF1-6F35-4C8A-9A59-9376C575324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1057275" cy="614491"/>
            </a:xfrm>
            <a:custGeom>
              <a:avLst/>
              <a:gdLst>
                <a:gd name="T0" fmla="*/ 222 w 222"/>
                <a:gd name="T1" fmla="*/ 0 h 129"/>
                <a:gd name="T2" fmla="*/ 0 w 222"/>
                <a:gd name="T3" fmla="*/ 129 h 129"/>
              </a:gdLst>
              <a:ahLst/>
              <a:cxnLst>
                <a:cxn ang="0">
                  <a:pos x="T0" y="T1"/>
                </a:cxn>
                <a:cxn ang="0">
                  <a:pos x="T2" y="T3"/>
                </a:cxn>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2" name="Freeform 13">
              <a:extLst>
                <a:ext uri="{FF2B5EF4-FFF2-40B4-BE49-F238E27FC236}">
                  <a16:creationId xmlns:a16="http://schemas.microsoft.com/office/drawing/2014/main" id="{D9BC8B7B-DEEE-4105-BD56-0DB278457FD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821889" y="5579"/>
              <a:ext cx="5588000" cy="6866337"/>
            </a:xfrm>
            <a:custGeom>
              <a:avLst/>
              <a:gdLst>
                <a:gd name="T0" fmla="*/ 1067 w 1174"/>
                <a:gd name="T1" fmla="*/ 1440 h 1440"/>
                <a:gd name="T2" fmla="*/ 698 w 1174"/>
                <a:gd name="T3" fmla="*/ 577 h 1440"/>
                <a:gd name="T4" fmla="*/ 0 w 1174"/>
                <a:gd name="T5" fmla="*/ 0 h 1440"/>
              </a:gdLst>
              <a:ahLst/>
              <a:cxnLst>
                <a:cxn ang="0">
                  <a:pos x="T0" y="T1"/>
                </a:cxn>
                <a:cxn ang="0">
                  <a:pos x="T2" y="T3"/>
                </a:cxn>
                <a:cxn ang="0">
                  <a:pos x="T4" y="T5"/>
                </a:cxn>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3" name="Freeform 14">
              <a:extLst>
                <a:ext uri="{FF2B5EF4-FFF2-40B4-BE49-F238E27FC236}">
                  <a16:creationId xmlns:a16="http://schemas.microsoft.com/office/drawing/2014/main" id="{4B93893E-2775-4562-8398-5A5B4D4C905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3701" y="790"/>
              <a:ext cx="595313" cy="352734"/>
            </a:xfrm>
            <a:custGeom>
              <a:avLst/>
              <a:gdLst>
                <a:gd name="T0" fmla="*/ 125 w 125"/>
                <a:gd name="T1" fmla="*/ 0 h 74"/>
                <a:gd name="T2" fmla="*/ 0 w 125"/>
                <a:gd name="T3" fmla="*/ 74 h 74"/>
              </a:gdLst>
              <a:ahLst/>
              <a:cxnLst>
                <a:cxn ang="0">
                  <a:pos x="T0" y="T1"/>
                </a:cxn>
                <a:cxn ang="0">
                  <a:pos x="T2" y="T3"/>
                </a:cxn>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4" name="Freeform 15">
              <a:extLst>
                <a:ext uri="{FF2B5EF4-FFF2-40B4-BE49-F238E27FC236}">
                  <a16:creationId xmlns:a16="http://schemas.microsoft.com/office/drawing/2014/main" id="{C6BA2A94-5B33-4FBB-B587-D6540887C8F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012389" y="5579"/>
              <a:ext cx="5497513" cy="6866337"/>
            </a:xfrm>
            <a:custGeom>
              <a:avLst/>
              <a:gdLst>
                <a:gd name="T0" fmla="*/ 1056 w 1155"/>
                <a:gd name="T1" fmla="*/ 1440 h 1440"/>
                <a:gd name="T2" fmla="*/ 686 w 1155"/>
                <a:gd name="T3" fmla="*/ 580 h 1440"/>
                <a:gd name="T4" fmla="*/ 0 w 1155"/>
                <a:gd name="T5" fmla="*/ 0 h 1440"/>
              </a:gdLst>
              <a:ahLst/>
              <a:cxnLst>
                <a:cxn ang="0">
                  <a:pos x="T0" y="T1"/>
                </a:cxn>
                <a:cxn ang="0">
                  <a:pos x="T2" y="T3"/>
                </a:cxn>
                <a:cxn ang="0">
                  <a:pos x="T4" y="T5"/>
                </a:cxn>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5" name="Freeform 16">
              <a:extLst>
                <a:ext uri="{FF2B5EF4-FFF2-40B4-BE49-F238E27FC236}">
                  <a16:creationId xmlns:a16="http://schemas.microsoft.com/office/drawing/2014/main" id="{417DC48F-B11C-450E-84BB-3088E89046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1" y="5579"/>
              <a:ext cx="357188" cy="213875"/>
            </a:xfrm>
            <a:custGeom>
              <a:avLst/>
              <a:gdLst>
                <a:gd name="T0" fmla="*/ 75 w 75"/>
                <a:gd name="T1" fmla="*/ 0 h 45"/>
                <a:gd name="T2" fmla="*/ 0 w 75"/>
                <a:gd name="T3" fmla="*/ 45 h 45"/>
              </a:gdLst>
              <a:ahLst/>
              <a:cxnLst>
                <a:cxn ang="0">
                  <a:pos x="T0" y="T1"/>
                </a:cxn>
                <a:cxn ang="0">
                  <a:pos x="T2" y="T3"/>
                </a:cxn>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6" name="Freeform 17">
              <a:extLst>
                <a:ext uri="{FF2B5EF4-FFF2-40B4-BE49-F238E27FC236}">
                  <a16:creationId xmlns:a16="http://schemas.microsoft.com/office/drawing/2014/main" id="{FC63DEBD-7A5D-442B-AD34-651D5312BBF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210826" y="790"/>
              <a:ext cx="5522913" cy="6871126"/>
            </a:xfrm>
            <a:custGeom>
              <a:avLst/>
              <a:gdLst>
                <a:gd name="T0" fmla="*/ 1053 w 1160"/>
                <a:gd name="T1" fmla="*/ 1441 h 1441"/>
                <a:gd name="T2" fmla="*/ 705 w 1160"/>
                <a:gd name="T3" fmla="*/ 599 h 1441"/>
                <a:gd name="T4" fmla="*/ 0 w 1160"/>
                <a:gd name="T5" fmla="*/ 0 h 1441"/>
              </a:gdLst>
              <a:ahLst/>
              <a:cxnLst>
                <a:cxn ang="0">
                  <a:pos x="T0" y="T1"/>
                </a:cxn>
                <a:cxn ang="0">
                  <a:pos x="T2" y="T3"/>
                </a:cxn>
                <a:cxn ang="0">
                  <a:pos x="T4" y="T5"/>
                </a:cxn>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7" name="Freeform 18">
              <a:extLst>
                <a:ext uri="{FF2B5EF4-FFF2-40B4-BE49-F238E27FC236}">
                  <a16:creationId xmlns:a16="http://schemas.microsoft.com/office/drawing/2014/main" id="{32A57351-797F-4FBC-BDB7-57662ACD728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463239" y="5579"/>
              <a:ext cx="5413375" cy="6866337"/>
            </a:xfrm>
            <a:custGeom>
              <a:avLst/>
              <a:gdLst>
                <a:gd name="T0" fmla="*/ 1040 w 1137"/>
                <a:gd name="T1" fmla="*/ 1440 h 1440"/>
                <a:gd name="T2" fmla="*/ 698 w 1137"/>
                <a:gd name="T3" fmla="*/ 611 h 1440"/>
                <a:gd name="T4" fmla="*/ 0 w 1137"/>
                <a:gd name="T5" fmla="*/ 0 h 1440"/>
              </a:gdLst>
              <a:ahLst/>
              <a:cxnLst>
                <a:cxn ang="0">
                  <a:pos x="T0" y="T1"/>
                </a:cxn>
                <a:cxn ang="0">
                  <a:pos x="T2" y="T3"/>
                </a:cxn>
                <a:cxn ang="0">
                  <a:pos x="T4" y="T5"/>
                </a:cxn>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8" name="Freeform 19">
              <a:extLst>
                <a:ext uri="{FF2B5EF4-FFF2-40B4-BE49-F238E27FC236}">
                  <a16:creationId xmlns:a16="http://schemas.microsoft.com/office/drawing/2014/main" id="{78EAAD41-CBD0-42FF-B0E7-24B5080FE0A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6877576" y="5579"/>
              <a:ext cx="5037138" cy="6861550"/>
            </a:xfrm>
            <a:custGeom>
              <a:avLst/>
              <a:gdLst>
                <a:gd name="T0" fmla="*/ 1011 w 1058"/>
                <a:gd name="T1" fmla="*/ 1439 h 1439"/>
                <a:gd name="T2" fmla="*/ 648 w 1058"/>
                <a:gd name="T3" fmla="*/ 617 h 1439"/>
                <a:gd name="T4" fmla="*/ 0 w 1058"/>
                <a:gd name="T5" fmla="*/ 0 h 1439"/>
              </a:gdLst>
              <a:ahLst/>
              <a:cxnLst>
                <a:cxn ang="0">
                  <a:pos x="T0" y="T1"/>
                </a:cxn>
                <a:cxn ang="0">
                  <a:pos x="T2" y="T3"/>
                </a:cxn>
                <a:cxn ang="0">
                  <a:pos x="T4" y="T5"/>
                </a:cxn>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9" name="Freeform 20">
              <a:extLst>
                <a:ext uri="{FF2B5EF4-FFF2-40B4-BE49-F238E27FC236}">
                  <a16:creationId xmlns:a16="http://schemas.microsoft.com/office/drawing/2014/main" id="{FC6B644C-C837-47FC-85FE-25AC1555424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768289" y="5579"/>
              <a:ext cx="3417888" cy="2742066"/>
            </a:xfrm>
            <a:custGeom>
              <a:avLst/>
              <a:gdLst>
                <a:gd name="T0" fmla="*/ 718 w 718"/>
                <a:gd name="T1" fmla="*/ 575 h 575"/>
                <a:gd name="T2" fmla="*/ 0 w 718"/>
                <a:gd name="T3" fmla="*/ 0 h 575"/>
              </a:gdLst>
              <a:ahLst/>
              <a:cxnLst>
                <a:cxn ang="0">
                  <a:pos x="T0" y="T1"/>
                </a:cxn>
                <a:cxn ang="0">
                  <a:pos x="T2" y="T3"/>
                </a:cxn>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0" name="Freeform 21">
              <a:extLst>
                <a:ext uri="{FF2B5EF4-FFF2-40B4-BE49-F238E27FC236}">
                  <a16:creationId xmlns:a16="http://schemas.microsoft.com/office/drawing/2014/main" id="{B5E77980-0DFF-4855-AA8F-824E5F7DC91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9235014" y="10367"/>
              <a:ext cx="2951163" cy="2555325"/>
            </a:xfrm>
            <a:custGeom>
              <a:avLst/>
              <a:gdLst>
                <a:gd name="T0" fmla="*/ 620 w 620"/>
                <a:gd name="T1" fmla="*/ 536 h 536"/>
                <a:gd name="T2" fmla="*/ 0 w 620"/>
                <a:gd name="T3" fmla="*/ 0 h 536"/>
              </a:gdLst>
              <a:ahLst/>
              <a:cxnLst>
                <a:cxn ang="0">
                  <a:pos x="T0" y="T1"/>
                </a:cxn>
                <a:cxn ang="0">
                  <a:pos x="T2" y="T3"/>
                </a:cxn>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1" name="Freeform 22">
              <a:extLst>
                <a:ext uri="{FF2B5EF4-FFF2-40B4-BE49-F238E27FC236}">
                  <a16:creationId xmlns:a16="http://schemas.microsoft.com/office/drawing/2014/main" id="{CAD24396-A6E6-497F-ACD3-EAEACFAEF8D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20826" y="5579"/>
              <a:ext cx="2165350" cy="1358265"/>
            </a:xfrm>
            <a:custGeom>
              <a:avLst/>
              <a:gdLst>
                <a:gd name="T0" fmla="*/ 0 w 455"/>
                <a:gd name="T1" fmla="*/ 0 h 285"/>
                <a:gd name="T2" fmla="*/ 455 w 455"/>
                <a:gd name="T3" fmla="*/ 285 h 285"/>
              </a:gdLst>
              <a:ahLst/>
              <a:cxnLst>
                <a:cxn ang="0">
                  <a:pos x="T0" y="T1"/>
                </a:cxn>
                <a:cxn ang="0">
                  <a:pos x="T2" y="T3"/>
                </a:cxn>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2" name="Freeform 23">
              <a:extLst>
                <a:ext uri="{FF2B5EF4-FFF2-40B4-BE49-F238E27FC236}">
                  <a16:creationId xmlns:a16="http://schemas.microsoft.com/office/drawing/2014/main" id="{00278377-6E15-4D6F-9191-1B93133793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90826" y="5579"/>
              <a:ext cx="895350" cy="534687"/>
            </a:xfrm>
            <a:custGeom>
              <a:avLst/>
              <a:gdLst>
                <a:gd name="T0" fmla="*/ 0 w 188"/>
                <a:gd name="T1" fmla="*/ 0 h 112"/>
                <a:gd name="T2" fmla="*/ 188 w 188"/>
                <a:gd name="T3" fmla="*/ 112 h 112"/>
              </a:gdLst>
              <a:ahLst/>
              <a:cxnLst>
                <a:cxn ang="0">
                  <a:pos x="T0" y="T1"/>
                </a:cxn>
                <a:cxn ang="0">
                  <a:pos x="T2" y="T3"/>
                </a:cxn>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64" name="Rectangle 63">
            <a:extLst>
              <a:ext uri="{FF2B5EF4-FFF2-40B4-BE49-F238E27FC236}">
                <a16:creationId xmlns:a16="http://schemas.microsoft.com/office/drawing/2014/main" id="{A45CD24E-951B-4319-A4AD-CB5A4D03B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39" y="0"/>
            <a:ext cx="6097907" cy="6858000"/>
          </a:xfrm>
          <a:prstGeom prst="rect">
            <a:avLst/>
          </a:prstGeom>
          <a:solidFill>
            <a:schemeClr val="bg1"/>
          </a:solidFill>
          <a:ln w="9525">
            <a:solidFill>
              <a:schemeClr val="tx1">
                <a:alpha val="2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pic>
        <p:nvPicPr>
          <p:cNvPr id="7" name="Picture 6">
            <a:extLst>
              <a:ext uri="{FF2B5EF4-FFF2-40B4-BE49-F238E27FC236}">
                <a16:creationId xmlns:a16="http://schemas.microsoft.com/office/drawing/2014/main" id="{3D1FA9B7-BC54-4405-97F4-08D685C2C365}"/>
              </a:ext>
            </a:extLst>
          </p:cNvPr>
          <p:cNvPicPr>
            <a:picLocks noChangeAspect="1"/>
          </p:cNvPicPr>
          <p:nvPr/>
        </p:nvPicPr>
        <p:blipFill>
          <a:blip r:embed="rId2"/>
          <a:stretch>
            <a:fillRect/>
          </a:stretch>
        </p:blipFill>
        <p:spPr>
          <a:xfrm>
            <a:off x="321157" y="513188"/>
            <a:ext cx="2567600" cy="2567600"/>
          </a:xfrm>
          <a:prstGeom prst="rect">
            <a:avLst/>
          </a:prstGeom>
          <a:ln w="9525">
            <a:noFill/>
          </a:ln>
        </p:spPr>
      </p:pic>
      <p:pic>
        <p:nvPicPr>
          <p:cNvPr id="10" name="Content Placeholder 9">
            <a:extLst>
              <a:ext uri="{FF2B5EF4-FFF2-40B4-BE49-F238E27FC236}">
                <a16:creationId xmlns:a16="http://schemas.microsoft.com/office/drawing/2014/main" id="{CFEB8D64-3344-43A3-AB2E-C38B8AD7133E}"/>
              </a:ext>
            </a:extLst>
          </p:cNvPr>
          <p:cNvPicPr>
            <a:picLocks noGrp="1" noChangeAspect="1"/>
          </p:cNvPicPr>
          <p:nvPr>
            <p:ph sz="half" idx="4294967295"/>
          </p:nvPr>
        </p:nvPicPr>
        <p:blipFill>
          <a:blip r:embed="rId3"/>
          <a:stretch>
            <a:fillRect/>
          </a:stretch>
        </p:blipFill>
        <p:spPr>
          <a:xfrm>
            <a:off x="3207852" y="450479"/>
            <a:ext cx="2561650" cy="2693017"/>
          </a:xfrm>
          <a:prstGeom prst="rect">
            <a:avLst/>
          </a:prstGeom>
          <a:ln w="9525">
            <a:noFill/>
          </a:ln>
        </p:spPr>
      </p:pic>
      <p:pic>
        <p:nvPicPr>
          <p:cNvPr id="9" name="Content Placeholder 8" descr="A picture containing dog, floor, indoor, clothing&#10;&#10;Description generated with high confidence">
            <a:extLst>
              <a:ext uri="{FF2B5EF4-FFF2-40B4-BE49-F238E27FC236}">
                <a16:creationId xmlns:a16="http://schemas.microsoft.com/office/drawing/2014/main" id="{D4D5F170-2EFF-4FCC-BA53-E99B7859E520}"/>
              </a:ext>
            </a:extLst>
          </p:cNvPr>
          <p:cNvPicPr>
            <a:picLocks noGrp="1" noChangeAspect="1"/>
          </p:cNvPicPr>
          <p:nvPr>
            <p:ph type="pic" idx="1"/>
          </p:nvPr>
        </p:nvPicPr>
        <p:blipFill rotWithShape="1">
          <a:blip r:embed="rId4"/>
          <a:srcRect l="28489" r="28489"/>
          <a:stretch/>
        </p:blipFill>
        <p:spPr>
          <a:xfrm>
            <a:off x="2040305" y="3589865"/>
            <a:ext cx="2002235" cy="2954121"/>
          </a:xfrm>
          <a:prstGeom prst="rect">
            <a:avLst/>
          </a:prstGeom>
          <a:ln w="9525">
            <a:noFill/>
          </a:ln>
        </p:spPr>
      </p:pic>
      <p:grpSp>
        <p:nvGrpSpPr>
          <p:cNvPr id="66" name="Group 65">
            <a:extLst>
              <a:ext uri="{FF2B5EF4-FFF2-40B4-BE49-F238E27FC236}">
                <a16:creationId xmlns:a16="http://schemas.microsoft.com/office/drawing/2014/main" id="{040C517A-74BC-4053-B15B-E9E3935820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12791" y="1186483"/>
            <a:ext cx="4473771" cy="4477933"/>
            <a:chOff x="807084" y="1186483"/>
            <a:chExt cx="4473771" cy="4477933"/>
          </a:xfrm>
        </p:grpSpPr>
        <p:sp>
          <p:nvSpPr>
            <p:cNvPr id="67" name="Rectangle 66">
              <a:extLst>
                <a:ext uri="{FF2B5EF4-FFF2-40B4-BE49-F238E27FC236}">
                  <a16:creationId xmlns:a16="http://schemas.microsoft.com/office/drawing/2014/main" id="{E56C4C0C-366E-458C-A32E-600537E561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607" y="1186483"/>
              <a:ext cx="4472724"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Isosceles Triangle 39">
              <a:extLst>
                <a:ext uri="{FF2B5EF4-FFF2-40B4-BE49-F238E27FC236}">
                  <a16:creationId xmlns:a16="http://schemas.microsoft.com/office/drawing/2014/main" id="{0B9937F4-FF3E-4684-BCD8-E7824EAF5F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840353"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ectangle 68">
              <a:extLst>
                <a:ext uri="{FF2B5EF4-FFF2-40B4-BE49-F238E27FC236}">
                  <a16:creationId xmlns:a16="http://schemas.microsoft.com/office/drawing/2014/main" id="{E85BE306-9E50-47BB-B8A8-8A18CA68EB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7084" y="1991156"/>
              <a:ext cx="4473771"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202149E4-F4A9-4568-84FA-BF3C9BEF39AB}"/>
              </a:ext>
            </a:extLst>
          </p:cNvPr>
          <p:cNvSpPr>
            <a:spLocks noGrp="1"/>
          </p:cNvSpPr>
          <p:nvPr>
            <p:ph type="title"/>
          </p:nvPr>
        </p:nvSpPr>
        <p:spPr>
          <a:xfrm>
            <a:off x="7001122" y="2074730"/>
            <a:ext cx="4299456" cy="2053921"/>
          </a:xfrm>
        </p:spPr>
        <p:txBody>
          <a:bodyPr vert="horz" lIns="228600" tIns="228600" rIns="228600" bIns="0" rtlCol="0" anchor="b">
            <a:normAutofit/>
          </a:bodyPr>
          <a:lstStyle/>
          <a:p>
            <a:pPr>
              <a:lnSpc>
                <a:spcPct val="80000"/>
              </a:lnSpc>
            </a:pPr>
            <a:r>
              <a:rPr lang="en-US" sz="5400"/>
              <a:t>Feet</a:t>
            </a:r>
          </a:p>
        </p:txBody>
      </p:sp>
      <p:sp>
        <p:nvSpPr>
          <p:cNvPr id="3" name="Text Placeholder 2">
            <a:extLst>
              <a:ext uri="{FF2B5EF4-FFF2-40B4-BE49-F238E27FC236}">
                <a16:creationId xmlns:a16="http://schemas.microsoft.com/office/drawing/2014/main" id="{C0B3F590-54EC-4500-A509-DB04424108C3}"/>
              </a:ext>
            </a:extLst>
          </p:cNvPr>
          <p:cNvSpPr>
            <a:spLocks noGrp="1"/>
          </p:cNvSpPr>
          <p:nvPr>
            <p:ph type="body" sz="half" idx="2"/>
          </p:nvPr>
        </p:nvSpPr>
        <p:spPr>
          <a:xfrm>
            <a:off x="7001123" y="4210684"/>
            <a:ext cx="4299455" cy="1019937"/>
          </a:xfrm>
        </p:spPr>
        <p:txBody>
          <a:bodyPr vert="horz" lIns="91440" tIns="0" rIns="91440" bIns="45720" rtlCol="0">
            <a:normAutofit/>
          </a:bodyPr>
          <a:lstStyle/>
          <a:p>
            <a:pPr>
              <a:lnSpc>
                <a:spcPct val="100000"/>
              </a:lnSpc>
            </a:pPr>
            <a:r>
              <a:rPr lang="en-US" dirty="0"/>
              <a:t>	</a:t>
            </a:r>
          </a:p>
        </p:txBody>
      </p:sp>
    </p:spTree>
    <p:extLst>
      <p:ext uri="{BB962C8B-B14F-4D97-AF65-F5344CB8AC3E}">
        <p14:creationId xmlns:p14="http://schemas.microsoft.com/office/powerpoint/2010/main" val="2740834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1261B-882F-4C83-B73F-69FC02713588}"/>
              </a:ext>
            </a:extLst>
          </p:cNvPr>
          <p:cNvSpPr>
            <a:spLocks noGrp="1"/>
          </p:cNvSpPr>
          <p:nvPr>
            <p:ph type="title"/>
          </p:nvPr>
        </p:nvSpPr>
        <p:spPr/>
        <p:txBody>
          <a:bodyPr/>
          <a:lstStyle/>
          <a:p>
            <a:r>
              <a:rPr lang="en-US" dirty="0"/>
              <a:t>Remember </a:t>
            </a:r>
          </a:p>
        </p:txBody>
      </p:sp>
      <p:sp>
        <p:nvSpPr>
          <p:cNvPr id="3" name="Text Placeholder 2">
            <a:extLst>
              <a:ext uri="{FF2B5EF4-FFF2-40B4-BE49-F238E27FC236}">
                <a16:creationId xmlns:a16="http://schemas.microsoft.com/office/drawing/2014/main" id="{6C621DDA-EBD6-48BC-A3E6-AC7077668113}"/>
              </a:ext>
            </a:extLst>
          </p:cNvPr>
          <p:cNvSpPr>
            <a:spLocks noGrp="1"/>
          </p:cNvSpPr>
          <p:nvPr>
            <p:ph type="body" idx="1"/>
          </p:nvPr>
        </p:nvSpPr>
        <p:spPr/>
        <p:txBody>
          <a:bodyPr/>
          <a:lstStyle/>
          <a:p>
            <a:r>
              <a:rPr lang="en-US" dirty="0"/>
              <a:t>Three things are needed to service connect </a:t>
            </a:r>
          </a:p>
        </p:txBody>
      </p:sp>
      <p:sp>
        <p:nvSpPr>
          <p:cNvPr id="4" name="Content Placeholder 3">
            <a:extLst>
              <a:ext uri="{FF2B5EF4-FFF2-40B4-BE49-F238E27FC236}">
                <a16:creationId xmlns:a16="http://schemas.microsoft.com/office/drawing/2014/main" id="{4CFCB449-F115-4DDE-BE50-7539532B8D30}"/>
              </a:ext>
            </a:extLst>
          </p:cNvPr>
          <p:cNvSpPr>
            <a:spLocks noGrp="1"/>
          </p:cNvSpPr>
          <p:nvPr>
            <p:ph sz="half" idx="2"/>
          </p:nvPr>
        </p:nvSpPr>
        <p:spPr/>
        <p:txBody>
          <a:bodyPr>
            <a:normAutofit/>
          </a:bodyPr>
          <a:lstStyle/>
          <a:p>
            <a:r>
              <a:rPr lang="en-US" dirty="0"/>
              <a:t>An Event in Service </a:t>
            </a:r>
          </a:p>
          <a:p>
            <a:r>
              <a:rPr lang="en-US" dirty="0"/>
              <a:t>A Current Diagnosis </a:t>
            </a:r>
          </a:p>
          <a:p>
            <a:r>
              <a:rPr lang="en-US" dirty="0"/>
              <a:t>And a medical opinion linking the Event and Diagnosis to Service. </a:t>
            </a:r>
          </a:p>
        </p:txBody>
      </p:sp>
      <p:sp>
        <p:nvSpPr>
          <p:cNvPr id="5" name="Text Placeholder 4">
            <a:extLst>
              <a:ext uri="{FF2B5EF4-FFF2-40B4-BE49-F238E27FC236}">
                <a16:creationId xmlns:a16="http://schemas.microsoft.com/office/drawing/2014/main" id="{62251CAE-794D-4EF2-AF59-9ADCEEA91228}"/>
              </a:ext>
            </a:extLst>
          </p:cNvPr>
          <p:cNvSpPr>
            <a:spLocks noGrp="1"/>
          </p:cNvSpPr>
          <p:nvPr>
            <p:ph type="body" sz="quarter" idx="3"/>
          </p:nvPr>
        </p:nvSpPr>
        <p:spPr/>
        <p:txBody>
          <a:bodyPr/>
          <a:lstStyle/>
          <a:p>
            <a:r>
              <a:rPr lang="en-US" dirty="0"/>
              <a:t>Things to ask </a:t>
            </a:r>
          </a:p>
        </p:txBody>
      </p:sp>
      <p:sp>
        <p:nvSpPr>
          <p:cNvPr id="6" name="Content Placeholder 5">
            <a:extLst>
              <a:ext uri="{FF2B5EF4-FFF2-40B4-BE49-F238E27FC236}">
                <a16:creationId xmlns:a16="http://schemas.microsoft.com/office/drawing/2014/main" id="{FFA4E8AA-195E-4CD5-91B6-9F50750A49BF}"/>
              </a:ext>
            </a:extLst>
          </p:cNvPr>
          <p:cNvSpPr>
            <a:spLocks noGrp="1"/>
          </p:cNvSpPr>
          <p:nvPr>
            <p:ph sz="quarter" idx="4"/>
          </p:nvPr>
        </p:nvSpPr>
        <p:spPr/>
        <p:txBody>
          <a:bodyPr>
            <a:normAutofit/>
          </a:bodyPr>
          <a:lstStyle/>
          <a:p>
            <a:r>
              <a:rPr lang="en-US" dirty="0"/>
              <a:t>Did you seek treatment </a:t>
            </a:r>
          </a:p>
          <a:p>
            <a:r>
              <a:rPr lang="en-US" dirty="0"/>
              <a:t>Did you go to medical </a:t>
            </a:r>
          </a:p>
          <a:p>
            <a:r>
              <a:rPr lang="en-US" dirty="0"/>
              <a:t>Did you tell a friend or family member about the injury </a:t>
            </a:r>
          </a:p>
          <a:p>
            <a:pPr marL="0" indent="0">
              <a:buNone/>
            </a:pPr>
            <a:endParaRPr lang="en-US" dirty="0"/>
          </a:p>
        </p:txBody>
      </p:sp>
    </p:spTree>
    <p:extLst>
      <p:ext uri="{BB962C8B-B14F-4D97-AF65-F5344CB8AC3E}">
        <p14:creationId xmlns:p14="http://schemas.microsoft.com/office/powerpoint/2010/main" val="3336336235"/>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886</Words>
  <Application>Microsoft Office PowerPoint</Application>
  <PresentationFormat>Widescreen</PresentationFormat>
  <Paragraphs>86</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vt:lpstr>
      <vt:lpstr>Calibri Light</vt:lpstr>
      <vt:lpstr>Rockwell</vt:lpstr>
      <vt:lpstr>Wingdings</vt:lpstr>
      <vt:lpstr>Atlas</vt:lpstr>
      <vt:lpstr>How to interview a veteran to maximize their claim with the VA</vt:lpstr>
      <vt:lpstr>Interviewing the veteran </vt:lpstr>
      <vt:lpstr>Basic Interviewing tips</vt:lpstr>
      <vt:lpstr>Where to start The Head </vt:lpstr>
      <vt:lpstr>Neck, shoulder and back </vt:lpstr>
      <vt:lpstr>Hips</vt:lpstr>
      <vt:lpstr>Legs and ankles </vt:lpstr>
      <vt:lpstr>Feet</vt:lpstr>
      <vt:lpstr>Remember </vt:lpstr>
      <vt:lpstr>Other conditions and  Preexisting </vt:lpstr>
      <vt:lpstr>Secondary Conditions</vt:lpstr>
      <vt:lpstr>What can not be service connected </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interview a veteran to maximize their claim with the VA</dc:title>
  <dc:creator>Michelle Jones</dc:creator>
  <cp:lastModifiedBy>Genochio, William, VBACLE</cp:lastModifiedBy>
  <cp:revision>4</cp:revision>
  <cp:lastPrinted>2021-09-13T12:42:17Z</cp:lastPrinted>
  <dcterms:created xsi:type="dcterms:W3CDTF">2020-10-15T17:13:04Z</dcterms:created>
  <dcterms:modified xsi:type="dcterms:W3CDTF">2025-09-03T12:21:35Z</dcterms:modified>
</cp:coreProperties>
</file>