
<file path=[Content_Types].xml><?xml version="1.0" encoding="utf-8"?>
<Types xmlns="http://schemas.openxmlformats.org/package/2006/content-types">
  <Default Extension="jfif" ContentType="image/jpeg"/>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6" r:id="rId2"/>
    <p:sldId id="288" r:id="rId3"/>
    <p:sldId id="258" r:id="rId4"/>
    <p:sldId id="268" r:id="rId5"/>
    <p:sldId id="259" r:id="rId6"/>
    <p:sldId id="260" r:id="rId7"/>
    <p:sldId id="263" r:id="rId8"/>
    <p:sldId id="264" r:id="rId9"/>
    <p:sldId id="265" r:id="rId10"/>
    <p:sldId id="266" r:id="rId11"/>
    <p:sldId id="267" r:id="rId12"/>
    <p:sldId id="261" r:id="rId13"/>
    <p:sldId id="269" r:id="rId14"/>
    <p:sldId id="270" r:id="rId15"/>
    <p:sldId id="271" r:id="rId16"/>
    <p:sldId id="272" r:id="rId17"/>
    <p:sldId id="275" r:id="rId18"/>
    <p:sldId id="273" r:id="rId19"/>
    <p:sldId id="274" r:id="rId20"/>
    <p:sldId id="276" r:id="rId21"/>
    <p:sldId id="278" r:id="rId22"/>
    <p:sldId id="279" r:id="rId23"/>
    <p:sldId id="280" r:id="rId24"/>
    <p:sldId id="277" r:id="rId25"/>
    <p:sldId id="283"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9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elver, Gary L." userId="0aeb62cd-cfb6-42e0-9fed-954c0ccc54a7" providerId="ADAL" clId="{CB80A2B1-C1BF-4CB0-A978-3033E3558DE0}"/>
    <pc:docChg chg="delSld modSld">
      <pc:chgData name="Felver, Gary L." userId="0aeb62cd-cfb6-42e0-9fed-954c0ccc54a7" providerId="ADAL" clId="{CB80A2B1-C1BF-4CB0-A978-3033E3558DE0}" dt="2025-04-21T18:14:53.139" v="59" actId="47"/>
      <pc:docMkLst>
        <pc:docMk/>
      </pc:docMkLst>
      <pc:sldChg chg="modSp mod">
        <pc:chgData name="Felver, Gary L." userId="0aeb62cd-cfb6-42e0-9fed-954c0ccc54a7" providerId="ADAL" clId="{CB80A2B1-C1BF-4CB0-A978-3033E3558DE0}" dt="2025-04-21T18:12:06.471" v="27" actId="20577"/>
        <pc:sldMkLst>
          <pc:docMk/>
          <pc:sldMk cId="758469704" sldId="264"/>
        </pc:sldMkLst>
      </pc:sldChg>
      <pc:sldChg chg="modSp mod">
        <pc:chgData name="Felver, Gary L." userId="0aeb62cd-cfb6-42e0-9fed-954c0ccc54a7" providerId="ADAL" clId="{CB80A2B1-C1BF-4CB0-A978-3033E3558DE0}" dt="2025-04-21T18:12:55.155" v="34" actId="20577"/>
        <pc:sldMkLst>
          <pc:docMk/>
          <pc:sldMk cId="3011735787" sldId="272"/>
        </pc:sldMkLst>
      </pc:sldChg>
      <pc:sldChg chg="modSp mod">
        <pc:chgData name="Felver, Gary L." userId="0aeb62cd-cfb6-42e0-9fed-954c0ccc54a7" providerId="ADAL" clId="{CB80A2B1-C1BF-4CB0-A978-3033E3558DE0}" dt="2025-04-21T18:14:26.854" v="53" actId="20577"/>
        <pc:sldMkLst>
          <pc:docMk/>
          <pc:sldMk cId="1499921149" sldId="273"/>
        </pc:sldMkLst>
      </pc:sldChg>
      <pc:sldChg chg="del">
        <pc:chgData name="Felver, Gary L." userId="0aeb62cd-cfb6-42e0-9fed-954c0ccc54a7" providerId="ADAL" clId="{CB80A2B1-C1BF-4CB0-A978-3033E3558DE0}" dt="2025-04-21T18:14:44.839" v="54" actId="47"/>
        <pc:sldMkLst>
          <pc:docMk/>
          <pc:sldMk cId="3599216717" sldId="281"/>
        </pc:sldMkLst>
      </pc:sldChg>
      <pc:sldChg chg="del">
        <pc:chgData name="Felver, Gary L." userId="0aeb62cd-cfb6-42e0-9fed-954c0ccc54a7" providerId="ADAL" clId="{CB80A2B1-C1BF-4CB0-A978-3033E3558DE0}" dt="2025-04-21T18:14:47.405" v="55" actId="47"/>
        <pc:sldMkLst>
          <pc:docMk/>
          <pc:sldMk cId="1849430302" sldId="282"/>
        </pc:sldMkLst>
      </pc:sldChg>
      <pc:sldChg chg="del">
        <pc:chgData name="Felver, Gary L." userId="0aeb62cd-cfb6-42e0-9fed-954c0ccc54a7" providerId="ADAL" clId="{CB80A2B1-C1BF-4CB0-A978-3033E3558DE0}" dt="2025-04-21T18:14:49.189" v="56" actId="47"/>
        <pc:sldMkLst>
          <pc:docMk/>
          <pc:sldMk cId="2138340990" sldId="284"/>
        </pc:sldMkLst>
      </pc:sldChg>
      <pc:sldChg chg="del">
        <pc:chgData name="Felver, Gary L." userId="0aeb62cd-cfb6-42e0-9fed-954c0ccc54a7" providerId="ADAL" clId="{CB80A2B1-C1BF-4CB0-A978-3033E3558DE0}" dt="2025-04-21T18:14:50.456" v="57" actId="47"/>
        <pc:sldMkLst>
          <pc:docMk/>
          <pc:sldMk cId="871455508" sldId="285"/>
        </pc:sldMkLst>
      </pc:sldChg>
      <pc:sldChg chg="del">
        <pc:chgData name="Felver, Gary L." userId="0aeb62cd-cfb6-42e0-9fed-954c0ccc54a7" providerId="ADAL" clId="{CB80A2B1-C1BF-4CB0-A978-3033E3558DE0}" dt="2025-04-21T18:14:51.740" v="58" actId="47"/>
        <pc:sldMkLst>
          <pc:docMk/>
          <pc:sldMk cId="168541523" sldId="286"/>
        </pc:sldMkLst>
      </pc:sldChg>
      <pc:sldChg chg="del">
        <pc:chgData name="Felver, Gary L." userId="0aeb62cd-cfb6-42e0-9fed-954c0ccc54a7" providerId="ADAL" clId="{CB80A2B1-C1BF-4CB0-A978-3033E3558DE0}" dt="2025-04-21T18:14:53.139" v="59" actId="47"/>
        <pc:sldMkLst>
          <pc:docMk/>
          <pc:sldMk cId="195754884" sldId="287"/>
        </pc:sldMkLst>
      </pc:sldChg>
    </pc:docChg>
  </pc:docChgLst>
  <pc:docChgLst>
    <pc:chgData name="William Genochio" userId="4a794b83-a77a-4098-954b-c45dd060fc9b" providerId="ADAL" clId="{27D7439F-0B1C-41D4-80E4-42114301928E}"/>
    <pc:docChg chg="custSel modSld">
      <pc:chgData name="William Genochio" userId="4a794b83-a77a-4098-954b-c45dd060fc9b" providerId="ADAL" clId="{27D7439F-0B1C-41D4-80E4-42114301928E}" dt="2021-09-23T15:46:10.952" v="97" actId="20577"/>
      <pc:docMkLst>
        <pc:docMk/>
      </pc:docMkLst>
      <pc:sldChg chg="addSp modSp mod">
        <pc:chgData name="William Genochio" userId="4a794b83-a77a-4098-954b-c45dd060fc9b" providerId="ADAL" clId="{27D7439F-0B1C-41D4-80E4-42114301928E}" dt="2021-09-23T15:46:10.952" v="97" actId="20577"/>
        <pc:sldMkLst>
          <pc:docMk/>
          <pc:sldMk cId="3599691872" sldId="256"/>
        </pc:sldMkLst>
      </pc:sldChg>
      <pc:sldChg chg="modSp mod">
        <pc:chgData name="William Genochio" userId="4a794b83-a77a-4098-954b-c45dd060fc9b" providerId="ADAL" clId="{27D7439F-0B1C-41D4-80E4-42114301928E}" dt="2021-08-16T13:30:17.825" v="64" actId="20577"/>
        <pc:sldMkLst>
          <pc:docMk/>
          <pc:sldMk cId="451011716" sldId="288"/>
        </pc:sldMkLst>
      </pc:sldChg>
    </pc:docChg>
  </pc:docChgLst>
  <pc:docChgLst>
    <pc:chgData name="Genochio, William, VBACLE" userId="2ef655ee-4d46-4cb7-b5d9-8a97e03de3a2" providerId="ADAL" clId="{4F5A8434-F4E5-40E1-84E5-FC2283C09A6E}"/>
    <pc:docChg chg="modSld">
      <pc:chgData name="Genochio, William, VBACLE" userId="2ef655ee-4d46-4cb7-b5d9-8a97e03de3a2" providerId="ADAL" clId="{4F5A8434-F4E5-40E1-84E5-FC2283C09A6E}" dt="2025-07-31T14:56:55.202" v="26" actId="1076"/>
      <pc:docMkLst>
        <pc:docMk/>
      </pc:docMkLst>
      <pc:sldChg chg="modSp mod">
        <pc:chgData name="Genochio, William, VBACLE" userId="2ef655ee-4d46-4cb7-b5d9-8a97e03de3a2" providerId="ADAL" clId="{4F5A8434-F4E5-40E1-84E5-FC2283C09A6E}" dt="2025-07-31T14:56:55.202" v="26" actId="1076"/>
        <pc:sldMkLst>
          <pc:docMk/>
          <pc:sldMk cId="3599691872" sldId="256"/>
        </pc:sldMkLst>
        <pc:spChg chg="mod">
          <ac:chgData name="Genochio, William, VBACLE" userId="2ef655ee-4d46-4cb7-b5d9-8a97e03de3a2" providerId="ADAL" clId="{4F5A8434-F4E5-40E1-84E5-FC2283C09A6E}" dt="2025-07-31T14:56:55.202" v="26" actId="1076"/>
          <ac:spMkLst>
            <pc:docMk/>
            <pc:sldMk cId="3599691872" sldId="256"/>
            <ac:spMk id="2" creationId="{42D3A6FB-294D-4E69-8A38-E2E97ED232B7}"/>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CE835AE-4AA8-4360-BB9B-2F58804BAF01}" type="datetimeFigureOut">
              <a:rPr lang="en-US" smtClean="0"/>
              <a:t>07/31/2025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75C8EBC-FD90-46E7-A11D-889B59BE7EB5}" type="slidenum">
              <a:rPr lang="en-US" smtClean="0"/>
              <a:t>‹#›</a:t>
            </a:fld>
            <a:endParaRPr lang="en-US"/>
          </a:p>
        </p:txBody>
      </p:sp>
    </p:spTree>
    <p:extLst>
      <p:ext uri="{BB962C8B-B14F-4D97-AF65-F5344CB8AC3E}">
        <p14:creationId xmlns:p14="http://schemas.microsoft.com/office/powerpoint/2010/main" val="23575294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935EA2-459C-4C15-9C79-D85BE9B740B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DA995EF-5376-49B8-A31D-386DA563868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A52A2FA-E8CF-4597-A726-F9B856559D59}"/>
              </a:ext>
            </a:extLst>
          </p:cNvPr>
          <p:cNvSpPr>
            <a:spLocks noGrp="1"/>
          </p:cNvSpPr>
          <p:nvPr>
            <p:ph type="dt" sz="half" idx="10"/>
          </p:nvPr>
        </p:nvSpPr>
        <p:spPr/>
        <p:txBody>
          <a:bodyPr/>
          <a:lstStyle/>
          <a:p>
            <a:fld id="{133D868C-CD38-40AF-BEA9-34B46C16E7FD}" type="datetime1">
              <a:rPr lang="en-US" smtClean="0"/>
              <a:t>07/31/2025</a:t>
            </a:fld>
            <a:endParaRPr lang="en-US"/>
          </a:p>
        </p:txBody>
      </p:sp>
      <p:sp>
        <p:nvSpPr>
          <p:cNvPr id="5" name="Footer Placeholder 4">
            <a:extLst>
              <a:ext uri="{FF2B5EF4-FFF2-40B4-BE49-F238E27FC236}">
                <a16:creationId xmlns:a16="http://schemas.microsoft.com/office/drawing/2014/main" id="{9C47167E-2676-43B1-B6E3-12181C36E098}"/>
              </a:ext>
            </a:extLst>
          </p:cNvPr>
          <p:cNvSpPr>
            <a:spLocks noGrp="1"/>
          </p:cNvSpPr>
          <p:nvPr>
            <p:ph type="ftr" sz="quarter" idx="11"/>
          </p:nvPr>
        </p:nvSpPr>
        <p:spPr/>
        <p:txBody>
          <a:bodyPr/>
          <a:lstStyle/>
          <a:p>
            <a:r>
              <a:rPr lang="en-US"/>
              <a:t>Survivor Pension</a:t>
            </a:r>
          </a:p>
        </p:txBody>
      </p:sp>
      <p:sp>
        <p:nvSpPr>
          <p:cNvPr id="6" name="Slide Number Placeholder 5">
            <a:extLst>
              <a:ext uri="{FF2B5EF4-FFF2-40B4-BE49-F238E27FC236}">
                <a16:creationId xmlns:a16="http://schemas.microsoft.com/office/drawing/2014/main" id="{41B46FCC-BC89-44D9-8F36-A94C5F4CA583}"/>
              </a:ext>
            </a:extLst>
          </p:cNvPr>
          <p:cNvSpPr>
            <a:spLocks noGrp="1"/>
          </p:cNvSpPr>
          <p:nvPr>
            <p:ph type="sldNum" sz="quarter" idx="12"/>
          </p:nvPr>
        </p:nvSpPr>
        <p:spPr/>
        <p:txBody>
          <a:bodyPr/>
          <a:lstStyle/>
          <a:p>
            <a:fld id="{58A50CE9-4F9E-4FB0-9E36-D496329523EC}" type="slidenum">
              <a:rPr lang="en-US" smtClean="0"/>
              <a:t>‹#›</a:t>
            </a:fld>
            <a:endParaRPr lang="en-US"/>
          </a:p>
        </p:txBody>
      </p:sp>
    </p:spTree>
    <p:extLst>
      <p:ext uri="{BB962C8B-B14F-4D97-AF65-F5344CB8AC3E}">
        <p14:creationId xmlns:p14="http://schemas.microsoft.com/office/powerpoint/2010/main" val="2305334461"/>
      </p:ext>
    </p:extLst>
  </p:cSld>
  <p:clrMapOvr>
    <a:masterClrMapping/>
  </p:clrMapOvr>
  <p:transition spd="slow">
    <p:wip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8224A4-5F39-4986-BF8F-6282F47CF60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B18FDAF-75D0-4512-8358-4C5D7E838EE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83FF5B3-4758-4006-869C-37B0DE28F687}"/>
              </a:ext>
            </a:extLst>
          </p:cNvPr>
          <p:cNvSpPr>
            <a:spLocks noGrp="1"/>
          </p:cNvSpPr>
          <p:nvPr>
            <p:ph type="dt" sz="half" idx="10"/>
          </p:nvPr>
        </p:nvSpPr>
        <p:spPr/>
        <p:txBody>
          <a:bodyPr/>
          <a:lstStyle/>
          <a:p>
            <a:fld id="{D94AC4A0-DCA5-49EF-9930-783DEA8EE83E}" type="datetime1">
              <a:rPr lang="en-US" smtClean="0"/>
              <a:t>07/31/2025</a:t>
            </a:fld>
            <a:endParaRPr lang="en-US"/>
          </a:p>
        </p:txBody>
      </p:sp>
      <p:sp>
        <p:nvSpPr>
          <p:cNvPr id="5" name="Footer Placeholder 4">
            <a:extLst>
              <a:ext uri="{FF2B5EF4-FFF2-40B4-BE49-F238E27FC236}">
                <a16:creationId xmlns:a16="http://schemas.microsoft.com/office/drawing/2014/main" id="{86D0251C-2D29-48EA-86AD-C8EE3F8A2879}"/>
              </a:ext>
            </a:extLst>
          </p:cNvPr>
          <p:cNvSpPr>
            <a:spLocks noGrp="1"/>
          </p:cNvSpPr>
          <p:nvPr>
            <p:ph type="ftr" sz="quarter" idx="11"/>
          </p:nvPr>
        </p:nvSpPr>
        <p:spPr/>
        <p:txBody>
          <a:bodyPr/>
          <a:lstStyle/>
          <a:p>
            <a:r>
              <a:rPr lang="en-US"/>
              <a:t>Survivor Pension</a:t>
            </a:r>
          </a:p>
        </p:txBody>
      </p:sp>
      <p:sp>
        <p:nvSpPr>
          <p:cNvPr id="6" name="Slide Number Placeholder 5">
            <a:extLst>
              <a:ext uri="{FF2B5EF4-FFF2-40B4-BE49-F238E27FC236}">
                <a16:creationId xmlns:a16="http://schemas.microsoft.com/office/drawing/2014/main" id="{2E41B417-BA6E-4CD9-B721-C54791BBD3A5}"/>
              </a:ext>
            </a:extLst>
          </p:cNvPr>
          <p:cNvSpPr>
            <a:spLocks noGrp="1"/>
          </p:cNvSpPr>
          <p:nvPr>
            <p:ph type="sldNum" sz="quarter" idx="12"/>
          </p:nvPr>
        </p:nvSpPr>
        <p:spPr/>
        <p:txBody>
          <a:bodyPr/>
          <a:lstStyle/>
          <a:p>
            <a:fld id="{58A50CE9-4F9E-4FB0-9E36-D496329523EC}" type="slidenum">
              <a:rPr lang="en-US" smtClean="0"/>
              <a:t>‹#›</a:t>
            </a:fld>
            <a:endParaRPr lang="en-US"/>
          </a:p>
        </p:txBody>
      </p:sp>
    </p:spTree>
    <p:extLst>
      <p:ext uri="{BB962C8B-B14F-4D97-AF65-F5344CB8AC3E}">
        <p14:creationId xmlns:p14="http://schemas.microsoft.com/office/powerpoint/2010/main" val="713218039"/>
      </p:ext>
    </p:extLst>
  </p:cSld>
  <p:clrMapOvr>
    <a:masterClrMapping/>
  </p:clrMapOvr>
  <p:transition spd="slow">
    <p:wip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D55F23E-BE04-4C92-B216-C6DA317E7A7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1AB48FA-D883-43B9-A173-8AA39F21670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F4112A-8C42-4FA8-B9A4-BD7D86076BA7}"/>
              </a:ext>
            </a:extLst>
          </p:cNvPr>
          <p:cNvSpPr>
            <a:spLocks noGrp="1"/>
          </p:cNvSpPr>
          <p:nvPr>
            <p:ph type="dt" sz="half" idx="10"/>
          </p:nvPr>
        </p:nvSpPr>
        <p:spPr/>
        <p:txBody>
          <a:bodyPr/>
          <a:lstStyle/>
          <a:p>
            <a:fld id="{268C34AC-60C5-4046-A0F9-651EC068CEEA}" type="datetime1">
              <a:rPr lang="en-US" smtClean="0"/>
              <a:t>07/31/2025</a:t>
            </a:fld>
            <a:endParaRPr lang="en-US"/>
          </a:p>
        </p:txBody>
      </p:sp>
      <p:sp>
        <p:nvSpPr>
          <p:cNvPr id="5" name="Footer Placeholder 4">
            <a:extLst>
              <a:ext uri="{FF2B5EF4-FFF2-40B4-BE49-F238E27FC236}">
                <a16:creationId xmlns:a16="http://schemas.microsoft.com/office/drawing/2014/main" id="{16B3F5E7-8F66-4E4D-ABF7-B869EC603E0E}"/>
              </a:ext>
            </a:extLst>
          </p:cNvPr>
          <p:cNvSpPr>
            <a:spLocks noGrp="1"/>
          </p:cNvSpPr>
          <p:nvPr>
            <p:ph type="ftr" sz="quarter" idx="11"/>
          </p:nvPr>
        </p:nvSpPr>
        <p:spPr/>
        <p:txBody>
          <a:bodyPr/>
          <a:lstStyle/>
          <a:p>
            <a:r>
              <a:rPr lang="en-US"/>
              <a:t>Survivor Pension</a:t>
            </a:r>
          </a:p>
        </p:txBody>
      </p:sp>
      <p:sp>
        <p:nvSpPr>
          <p:cNvPr id="6" name="Slide Number Placeholder 5">
            <a:extLst>
              <a:ext uri="{FF2B5EF4-FFF2-40B4-BE49-F238E27FC236}">
                <a16:creationId xmlns:a16="http://schemas.microsoft.com/office/drawing/2014/main" id="{75585B9E-6D01-4FE4-9D98-AB65AF9CB3FE}"/>
              </a:ext>
            </a:extLst>
          </p:cNvPr>
          <p:cNvSpPr>
            <a:spLocks noGrp="1"/>
          </p:cNvSpPr>
          <p:nvPr>
            <p:ph type="sldNum" sz="quarter" idx="12"/>
          </p:nvPr>
        </p:nvSpPr>
        <p:spPr/>
        <p:txBody>
          <a:bodyPr/>
          <a:lstStyle/>
          <a:p>
            <a:fld id="{58A50CE9-4F9E-4FB0-9E36-D496329523EC}" type="slidenum">
              <a:rPr lang="en-US" smtClean="0"/>
              <a:t>‹#›</a:t>
            </a:fld>
            <a:endParaRPr lang="en-US"/>
          </a:p>
        </p:txBody>
      </p:sp>
    </p:spTree>
    <p:extLst>
      <p:ext uri="{BB962C8B-B14F-4D97-AF65-F5344CB8AC3E}">
        <p14:creationId xmlns:p14="http://schemas.microsoft.com/office/powerpoint/2010/main" val="4154937124"/>
      </p:ext>
    </p:extLst>
  </p:cSld>
  <p:clrMapOvr>
    <a:masterClrMapping/>
  </p:clrMapOvr>
  <p:transition spd="slow">
    <p:wip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012747-96D2-4B97-9BA8-7B4BFADDCF9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C23B847-BC9E-4EDE-9022-D2F2135AF37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CE2108A-7B9C-4883-85C9-5B8CA9809209}"/>
              </a:ext>
            </a:extLst>
          </p:cNvPr>
          <p:cNvSpPr>
            <a:spLocks noGrp="1"/>
          </p:cNvSpPr>
          <p:nvPr>
            <p:ph type="dt" sz="half" idx="10"/>
          </p:nvPr>
        </p:nvSpPr>
        <p:spPr/>
        <p:txBody>
          <a:bodyPr/>
          <a:lstStyle/>
          <a:p>
            <a:fld id="{330BB544-93D9-4FA8-990B-9C6CE5F0A92A}" type="datetime1">
              <a:rPr lang="en-US" smtClean="0"/>
              <a:t>07/31/2025</a:t>
            </a:fld>
            <a:endParaRPr lang="en-US"/>
          </a:p>
        </p:txBody>
      </p:sp>
      <p:sp>
        <p:nvSpPr>
          <p:cNvPr id="5" name="Footer Placeholder 4">
            <a:extLst>
              <a:ext uri="{FF2B5EF4-FFF2-40B4-BE49-F238E27FC236}">
                <a16:creationId xmlns:a16="http://schemas.microsoft.com/office/drawing/2014/main" id="{8F6ADF58-6B68-4C91-BFA2-CB25734C3994}"/>
              </a:ext>
            </a:extLst>
          </p:cNvPr>
          <p:cNvSpPr>
            <a:spLocks noGrp="1"/>
          </p:cNvSpPr>
          <p:nvPr>
            <p:ph type="ftr" sz="quarter" idx="11"/>
          </p:nvPr>
        </p:nvSpPr>
        <p:spPr/>
        <p:txBody>
          <a:bodyPr/>
          <a:lstStyle/>
          <a:p>
            <a:r>
              <a:rPr lang="en-US"/>
              <a:t>Survivor Pension</a:t>
            </a:r>
          </a:p>
        </p:txBody>
      </p:sp>
      <p:sp>
        <p:nvSpPr>
          <p:cNvPr id="6" name="Slide Number Placeholder 5">
            <a:extLst>
              <a:ext uri="{FF2B5EF4-FFF2-40B4-BE49-F238E27FC236}">
                <a16:creationId xmlns:a16="http://schemas.microsoft.com/office/drawing/2014/main" id="{C6DD9D35-C3B6-46CE-8877-7F0E453E783D}"/>
              </a:ext>
            </a:extLst>
          </p:cNvPr>
          <p:cNvSpPr>
            <a:spLocks noGrp="1"/>
          </p:cNvSpPr>
          <p:nvPr>
            <p:ph type="sldNum" sz="quarter" idx="12"/>
          </p:nvPr>
        </p:nvSpPr>
        <p:spPr/>
        <p:txBody>
          <a:bodyPr/>
          <a:lstStyle/>
          <a:p>
            <a:fld id="{58A50CE9-4F9E-4FB0-9E36-D496329523EC}" type="slidenum">
              <a:rPr lang="en-US" smtClean="0"/>
              <a:t>‹#›</a:t>
            </a:fld>
            <a:endParaRPr lang="en-US"/>
          </a:p>
        </p:txBody>
      </p:sp>
    </p:spTree>
    <p:extLst>
      <p:ext uri="{BB962C8B-B14F-4D97-AF65-F5344CB8AC3E}">
        <p14:creationId xmlns:p14="http://schemas.microsoft.com/office/powerpoint/2010/main" val="4021977558"/>
      </p:ext>
    </p:extLst>
  </p:cSld>
  <p:clrMapOvr>
    <a:masterClrMapping/>
  </p:clrMapOvr>
  <p:transition spd="slow">
    <p:wip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0643C2-ACBF-4FAC-A031-2F6255B6FF9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FF567D6-8CE3-456B-A92C-80BD89F8979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B9412D7-6E28-4770-ABE4-53AA927636F4}"/>
              </a:ext>
            </a:extLst>
          </p:cNvPr>
          <p:cNvSpPr>
            <a:spLocks noGrp="1"/>
          </p:cNvSpPr>
          <p:nvPr>
            <p:ph type="dt" sz="half" idx="10"/>
          </p:nvPr>
        </p:nvSpPr>
        <p:spPr/>
        <p:txBody>
          <a:bodyPr/>
          <a:lstStyle/>
          <a:p>
            <a:fld id="{0DBF46DA-DA9B-4E2D-94CD-4F7B5143D5AD}" type="datetime1">
              <a:rPr lang="en-US" smtClean="0"/>
              <a:t>07/31/2025</a:t>
            </a:fld>
            <a:endParaRPr lang="en-US"/>
          </a:p>
        </p:txBody>
      </p:sp>
      <p:sp>
        <p:nvSpPr>
          <p:cNvPr id="5" name="Footer Placeholder 4">
            <a:extLst>
              <a:ext uri="{FF2B5EF4-FFF2-40B4-BE49-F238E27FC236}">
                <a16:creationId xmlns:a16="http://schemas.microsoft.com/office/drawing/2014/main" id="{5D815F2D-17CC-49DA-A343-E5D8AC5D7B27}"/>
              </a:ext>
            </a:extLst>
          </p:cNvPr>
          <p:cNvSpPr>
            <a:spLocks noGrp="1"/>
          </p:cNvSpPr>
          <p:nvPr>
            <p:ph type="ftr" sz="quarter" idx="11"/>
          </p:nvPr>
        </p:nvSpPr>
        <p:spPr/>
        <p:txBody>
          <a:bodyPr/>
          <a:lstStyle/>
          <a:p>
            <a:r>
              <a:rPr lang="en-US"/>
              <a:t>Survivor Pension</a:t>
            </a:r>
          </a:p>
        </p:txBody>
      </p:sp>
      <p:sp>
        <p:nvSpPr>
          <p:cNvPr id="6" name="Slide Number Placeholder 5">
            <a:extLst>
              <a:ext uri="{FF2B5EF4-FFF2-40B4-BE49-F238E27FC236}">
                <a16:creationId xmlns:a16="http://schemas.microsoft.com/office/drawing/2014/main" id="{B5AD24D7-58F4-45FA-A292-88B3CCB3570A}"/>
              </a:ext>
            </a:extLst>
          </p:cNvPr>
          <p:cNvSpPr>
            <a:spLocks noGrp="1"/>
          </p:cNvSpPr>
          <p:nvPr>
            <p:ph type="sldNum" sz="quarter" idx="12"/>
          </p:nvPr>
        </p:nvSpPr>
        <p:spPr/>
        <p:txBody>
          <a:bodyPr/>
          <a:lstStyle/>
          <a:p>
            <a:fld id="{58A50CE9-4F9E-4FB0-9E36-D496329523EC}" type="slidenum">
              <a:rPr lang="en-US" smtClean="0"/>
              <a:t>‹#›</a:t>
            </a:fld>
            <a:endParaRPr lang="en-US"/>
          </a:p>
        </p:txBody>
      </p:sp>
    </p:spTree>
    <p:extLst>
      <p:ext uri="{BB962C8B-B14F-4D97-AF65-F5344CB8AC3E}">
        <p14:creationId xmlns:p14="http://schemas.microsoft.com/office/powerpoint/2010/main" val="1561768852"/>
      </p:ext>
    </p:extLst>
  </p:cSld>
  <p:clrMapOvr>
    <a:masterClrMapping/>
  </p:clrMapOvr>
  <p:transition spd="slow">
    <p:wip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6D0922-6227-4327-A96B-F7FD6C19C95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A4B4FEE-B71E-46AB-BD1C-A65BAD7CF7E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5F4733B-446A-4EEC-9840-080CAEDE82F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1A22CC6-43B6-4B69-9405-C7704BA73543}"/>
              </a:ext>
            </a:extLst>
          </p:cNvPr>
          <p:cNvSpPr>
            <a:spLocks noGrp="1"/>
          </p:cNvSpPr>
          <p:nvPr>
            <p:ph type="dt" sz="half" idx="10"/>
          </p:nvPr>
        </p:nvSpPr>
        <p:spPr/>
        <p:txBody>
          <a:bodyPr/>
          <a:lstStyle/>
          <a:p>
            <a:fld id="{B178A527-6C74-4DA7-A59B-99D46BD2AEAD}" type="datetime1">
              <a:rPr lang="en-US" smtClean="0"/>
              <a:t>07/31/2025</a:t>
            </a:fld>
            <a:endParaRPr lang="en-US"/>
          </a:p>
        </p:txBody>
      </p:sp>
      <p:sp>
        <p:nvSpPr>
          <p:cNvPr id="6" name="Footer Placeholder 5">
            <a:extLst>
              <a:ext uri="{FF2B5EF4-FFF2-40B4-BE49-F238E27FC236}">
                <a16:creationId xmlns:a16="http://schemas.microsoft.com/office/drawing/2014/main" id="{C4FE8EA2-4964-412D-AC39-6D61BEC0E041}"/>
              </a:ext>
            </a:extLst>
          </p:cNvPr>
          <p:cNvSpPr>
            <a:spLocks noGrp="1"/>
          </p:cNvSpPr>
          <p:nvPr>
            <p:ph type="ftr" sz="quarter" idx="11"/>
          </p:nvPr>
        </p:nvSpPr>
        <p:spPr/>
        <p:txBody>
          <a:bodyPr/>
          <a:lstStyle/>
          <a:p>
            <a:r>
              <a:rPr lang="en-US"/>
              <a:t>Survivor Pension</a:t>
            </a:r>
          </a:p>
        </p:txBody>
      </p:sp>
      <p:sp>
        <p:nvSpPr>
          <p:cNvPr id="7" name="Slide Number Placeholder 6">
            <a:extLst>
              <a:ext uri="{FF2B5EF4-FFF2-40B4-BE49-F238E27FC236}">
                <a16:creationId xmlns:a16="http://schemas.microsoft.com/office/drawing/2014/main" id="{4B28C403-C51F-4322-B55B-7D7B06484F68}"/>
              </a:ext>
            </a:extLst>
          </p:cNvPr>
          <p:cNvSpPr>
            <a:spLocks noGrp="1"/>
          </p:cNvSpPr>
          <p:nvPr>
            <p:ph type="sldNum" sz="quarter" idx="12"/>
          </p:nvPr>
        </p:nvSpPr>
        <p:spPr/>
        <p:txBody>
          <a:bodyPr/>
          <a:lstStyle/>
          <a:p>
            <a:fld id="{58A50CE9-4F9E-4FB0-9E36-D496329523EC}" type="slidenum">
              <a:rPr lang="en-US" smtClean="0"/>
              <a:t>‹#›</a:t>
            </a:fld>
            <a:endParaRPr lang="en-US"/>
          </a:p>
        </p:txBody>
      </p:sp>
    </p:spTree>
    <p:extLst>
      <p:ext uri="{BB962C8B-B14F-4D97-AF65-F5344CB8AC3E}">
        <p14:creationId xmlns:p14="http://schemas.microsoft.com/office/powerpoint/2010/main" val="3301841743"/>
      </p:ext>
    </p:extLst>
  </p:cSld>
  <p:clrMapOvr>
    <a:masterClrMapping/>
  </p:clrMapOvr>
  <p:transition spd="slow">
    <p:wip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305DC9-FEC4-4E2A-A22E-02D2A3ADFC8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59734BC-A076-4823-8907-79D2C7392BD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2B56315-3611-4A76-8339-2AA470A9C46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D27807E-01C6-4324-B9A2-5699EB2F5E7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8524C9B-DD85-4C12-89C7-8711C62E156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31F6E1A-C291-4434-8E3C-28D642A65D1B}"/>
              </a:ext>
            </a:extLst>
          </p:cNvPr>
          <p:cNvSpPr>
            <a:spLocks noGrp="1"/>
          </p:cNvSpPr>
          <p:nvPr>
            <p:ph type="dt" sz="half" idx="10"/>
          </p:nvPr>
        </p:nvSpPr>
        <p:spPr/>
        <p:txBody>
          <a:bodyPr/>
          <a:lstStyle/>
          <a:p>
            <a:fld id="{0CC09659-1C18-4978-BE89-C21805419DBA}" type="datetime1">
              <a:rPr lang="en-US" smtClean="0"/>
              <a:t>07/31/2025</a:t>
            </a:fld>
            <a:endParaRPr lang="en-US"/>
          </a:p>
        </p:txBody>
      </p:sp>
      <p:sp>
        <p:nvSpPr>
          <p:cNvPr id="8" name="Footer Placeholder 7">
            <a:extLst>
              <a:ext uri="{FF2B5EF4-FFF2-40B4-BE49-F238E27FC236}">
                <a16:creationId xmlns:a16="http://schemas.microsoft.com/office/drawing/2014/main" id="{873A2714-ECA0-46C9-8FD3-00AC45147244}"/>
              </a:ext>
            </a:extLst>
          </p:cNvPr>
          <p:cNvSpPr>
            <a:spLocks noGrp="1"/>
          </p:cNvSpPr>
          <p:nvPr>
            <p:ph type="ftr" sz="quarter" idx="11"/>
          </p:nvPr>
        </p:nvSpPr>
        <p:spPr/>
        <p:txBody>
          <a:bodyPr/>
          <a:lstStyle/>
          <a:p>
            <a:r>
              <a:rPr lang="en-US"/>
              <a:t>Survivor Pension</a:t>
            </a:r>
          </a:p>
        </p:txBody>
      </p:sp>
      <p:sp>
        <p:nvSpPr>
          <p:cNvPr id="9" name="Slide Number Placeholder 8">
            <a:extLst>
              <a:ext uri="{FF2B5EF4-FFF2-40B4-BE49-F238E27FC236}">
                <a16:creationId xmlns:a16="http://schemas.microsoft.com/office/drawing/2014/main" id="{A2BDA626-64CA-4B77-BD16-99E7E3D3FF12}"/>
              </a:ext>
            </a:extLst>
          </p:cNvPr>
          <p:cNvSpPr>
            <a:spLocks noGrp="1"/>
          </p:cNvSpPr>
          <p:nvPr>
            <p:ph type="sldNum" sz="quarter" idx="12"/>
          </p:nvPr>
        </p:nvSpPr>
        <p:spPr/>
        <p:txBody>
          <a:bodyPr/>
          <a:lstStyle/>
          <a:p>
            <a:fld id="{58A50CE9-4F9E-4FB0-9E36-D496329523EC}" type="slidenum">
              <a:rPr lang="en-US" smtClean="0"/>
              <a:t>‹#›</a:t>
            </a:fld>
            <a:endParaRPr lang="en-US"/>
          </a:p>
        </p:txBody>
      </p:sp>
    </p:spTree>
    <p:extLst>
      <p:ext uri="{BB962C8B-B14F-4D97-AF65-F5344CB8AC3E}">
        <p14:creationId xmlns:p14="http://schemas.microsoft.com/office/powerpoint/2010/main" val="4244353081"/>
      </p:ext>
    </p:extLst>
  </p:cSld>
  <p:clrMapOvr>
    <a:masterClrMapping/>
  </p:clrMapOvr>
  <p:transition spd="slow">
    <p:wip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EDB43A-C49A-4743-9910-514DB6388EF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E0FC6F5-0FDA-4E5F-9DFC-8F71A97E678A}"/>
              </a:ext>
            </a:extLst>
          </p:cNvPr>
          <p:cNvSpPr>
            <a:spLocks noGrp="1"/>
          </p:cNvSpPr>
          <p:nvPr>
            <p:ph type="dt" sz="half" idx="10"/>
          </p:nvPr>
        </p:nvSpPr>
        <p:spPr/>
        <p:txBody>
          <a:bodyPr/>
          <a:lstStyle/>
          <a:p>
            <a:fld id="{083DAA8F-D1F7-4921-A394-0F354082B18E}" type="datetime1">
              <a:rPr lang="en-US" smtClean="0"/>
              <a:t>07/31/2025</a:t>
            </a:fld>
            <a:endParaRPr lang="en-US"/>
          </a:p>
        </p:txBody>
      </p:sp>
      <p:sp>
        <p:nvSpPr>
          <p:cNvPr id="4" name="Footer Placeholder 3">
            <a:extLst>
              <a:ext uri="{FF2B5EF4-FFF2-40B4-BE49-F238E27FC236}">
                <a16:creationId xmlns:a16="http://schemas.microsoft.com/office/drawing/2014/main" id="{14874CC5-0AAC-4851-A479-86674CB8E829}"/>
              </a:ext>
            </a:extLst>
          </p:cNvPr>
          <p:cNvSpPr>
            <a:spLocks noGrp="1"/>
          </p:cNvSpPr>
          <p:nvPr>
            <p:ph type="ftr" sz="quarter" idx="11"/>
          </p:nvPr>
        </p:nvSpPr>
        <p:spPr/>
        <p:txBody>
          <a:bodyPr/>
          <a:lstStyle/>
          <a:p>
            <a:r>
              <a:rPr lang="en-US"/>
              <a:t>Survivor Pension</a:t>
            </a:r>
          </a:p>
        </p:txBody>
      </p:sp>
      <p:sp>
        <p:nvSpPr>
          <p:cNvPr id="5" name="Slide Number Placeholder 4">
            <a:extLst>
              <a:ext uri="{FF2B5EF4-FFF2-40B4-BE49-F238E27FC236}">
                <a16:creationId xmlns:a16="http://schemas.microsoft.com/office/drawing/2014/main" id="{65FA5952-CE51-4088-AACE-D694C1E40FD7}"/>
              </a:ext>
            </a:extLst>
          </p:cNvPr>
          <p:cNvSpPr>
            <a:spLocks noGrp="1"/>
          </p:cNvSpPr>
          <p:nvPr>
            <p:ph type="sldNum" sz="quarter" idx="12"/>
          </p:nvPr>
        </p:nvSpPr>
        <p:spPr/>
        <p:txBody>
          <a:bodyPr/>
          <a:lstStyle/>
          <a:p>
            <a:fld id="{58A50CE9-4F9E-4FB0-9E36-D496329523EC}" type="slidenum">
              <a:rPr lang="en-US" smtClean="0"/>
              <a:t>‹#›</a:t>
            </a:fld>
            <a:endParaRPr lang="en-US"/>
          </a:p>
        </p:txBody>
      </p:sp>
    </p:spTree>
    <p:extLst>
      <p:ext uri="{BB962C8B-B14F-4D97-AF65-F5344CB8AC3E}">
        <p14:creationId xmlns:p14="http://schemas.microsoft.com/office/powerpoint/2010/main" val="1830033449"/>
      </p:ext>
    </p:extLst>
  </p:cSld>
  <p:clrMapOvr>
    <a:masterClrMapping/>
  </p:clrMapOvr>
  <p:transition spd="slow">
    <p:wip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D805BB7-6356-4E00-A6DB-960B8B32F128}"/>
              </a:ext>
            </a:extLst>
          </p:cNvPr>
          <p:cNvSpPr>
            <a:spLocks noGrp="1"/>
          </p:cNvSpPr>
          <p:nvPr>
            <p:ph type="dt" sz="half" idx="10"/>
          </p:nvPr>
        </p:nvSpPr>
        <p:spPr/>
        <p:txBody>
          <a:bodyPr/>
          <a:lstStyle/>
          <a:p>
            <a:fld id="{43685844-BA40-4254-923E-10B5569098CF}" type="datetime1">
              <a:rPr lang="en-US" smtClean="0"/>
              <a:t>07/31/2025</a:t>
            </a:fld>
            <a:endParaRPr lang="en-US"/>
          </a:p>
        </p:txBody>
      </p:sp>
      <p:sp>
        <p:nvSpPr>
          <p:cNvPr id="3" name="Footer Placeholder 2">
            <a:extLst>
              <a:ext uri="{FF2B5EF4-FFF2-40B4-BE49-F238E27FC236}">
                <a16:creationId xmlns:a16="http://schemas.microsoft.com/office/drawing/2014/main" id="{C1A1C5FE-600E-489A-88BB-44AB47E43A18}"/>
              </a:ext>
            </a:extLst>
          </p:cNvPr>
          <p:cNvSpPr>
            <a:spLocks noGrp="1"/>
          </p:cNvSpPr>
          <p:nvPr>
            <p:ph type="ftr" sz="quarter" idx="11"/>
          </p:nvPr>
        </p:nvSpPr>
        <p:spPr/>
        <p:txBody>
          <a:bodyPr/>
          <a:lstStyle/>
          <a:p>
            <a:r>
              <a:rPr lang="en-US"/>
              <a:t>Survivor Pension</a:t>
            </a:r>
          </a:p>
        </p:txBody>
      </p:sp>
      <p:sp>
        <p:nvSpPr>
          <p:cNvPr id="4" name="Slide Number Placeholder 3">
            <a:extLst>
              <a:ext uri="{FF2B5EF4-FFF2-40B4-BE49-F238E27FC236}">
                <a16:creationId xmlns:a16="http://schemas.microsoft.com/office/drawing/2014/main" id="{E96084A7-CB18-4774-931E-F4C18C3EFB52}"/>
              </a:ext>
            </a:extLst>
          </p:cNvPr>
          <p:cNvSpPr>
            <a:spLocks noGrp="1"/>
          </p:cNvSpPr>
          <p:nvPr>
            <p:ph type="sldNum" sz="quarter" idx="12"/>
          </p:nvPr>
        </p:nvSpPr>
        <p:spPr/>
        <p:txBody>
          <a:bodyPr/>
          <a:lstStyle/>
          <a:p>
            <a:fld id="{58A50CE9-4F9E-4FB0-9E36-D496329523EC}" type="slidenum">
              <a:rPr lang="en-US" smtClean="0"/>
              <a:t>‹#›</a:t>
            </a:fld>
            <a:endParaRPr lang="en-US"/>
          </a:p>
        </p:txBody>
      </p:sp>
    </p:spTree>
    <p:extLst>
      <p:ext uri="{BB962C8B-B14F-4D97-AF65-F5344CB8AC3E}">
        <p14:creationId xmlns:p14="http://schemas.microsoft.com/office/powerpoint/2010/main" val="3968023499"/>
      </p:ext>
    </p:extLst>
  </p:cSld>
  <p:clrMapOvr>
    <a:masterClrMapping/>
  </p:clrMapOvr>
  <p:transition spd="slow">
    <p:wip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0A438E-A4C9-4A07-9EFC-6666C9EABDD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37009E5-BF88-46F5-A724-B7FB00B01F3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06D4817-5A35-4D40-9313-AF2EDF78DE0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DD09CE3-8AC4-4053-8444-D85BB1D9BB95}"/>
              </a:ext>
            </a:extLst>
          </p:cNvPr>
          <p:cNvSpPr>
            <a:spLocks noGrp="1"/>
          </p:cNvSpPr>
          <p:nvPr>
            <p:ph type="dt" sz="half" idx="10"/>
          </p:nvPr>
        </p:nvSpPr>
        <p:spPr/>
        <p:txBody>
          <a:bodyPr/>
          <a:lstStyle/>
          <a:p>
            <a:fld id="{96245F23-7219-4CBD-8759-881350C2D0CA}" type="datetime1">
              <a:rPr lang="en-US" smtClean="0"/>
              <a:t>07/31/2025</a:t>
            </a:fld>
            <a:endParaRPr lang="en-US"/>
          </a:p>
        </p:txBody>
      </p:sp>
      <p:sp>
        <p:nvSpPr>
          <p:cNvPr id="6" name="Footer Placeholder 5">
            <a:extLst>
              <a:ext uri="{FF2B5EF4-FFF2-40B4-BE49-F238E27FC236}">
                <a16:creationId xmlns:a16="http://schemas.microsoft.com/office/drawing/2014/main" id="{F2723231-5DEF-4A68-AB5B-67449BDF3DE7}"/>
              </a:ext>
            </a:extLst>
          </p:cNvPr>
          <p:cNvSpPr>
            <a:spLocks noGrp="1"/>
          </p:cNvSpPr>
          <p:nvPr>
            <p:ph type="ftr" sz="quarter" idx="11"/>
          </p:nvPr>
        </p:nvSpPr>
        <p:spPr/>
        <p:txBody>
          <a:bodyPr/>
          <a:lstStyle/>
          <a:p>
            <a:r>
              <a:rPr lang="en-US"/>
              <a:t>Survivor Pension</a:t>
            </a:r>
          </a:p>
        </p:txBody>
      </p:sp>
      <p:sp>
        <p:nvSpPr>
          <p:cNvPr id="7" name="Slide Number Placeholder 6">
            <a:extLst>
              <a:ext uri="{FF2B5EF4-FFF2-40B4-BE49-F238E27FC236}">
                <a16:creationId xmlns:a16="http://schemas.microsoft.com/office/drawing/2014/main" id="{69C65267-C525-4F20-9208-CA695D3888BE}"/>
              </a:ext>
            </a:extLst>
          </p:cNvPr>
          <p:cNvSpPr>
            <a:spLocks noGrp="1"/>
          </p:cNvSpPr>
          <p:nvPr>
            <p:ph type="sldNum" sz="quarter" idx="12"/>
          </p:nvPr>
        </p:nvSpPr>
        <p:spPr/>
        <p:txBody>
          <a:bodyPr/>
          <a:lstStyle/>
          <a:p>
            <a:fld id="{58A50CE9-4F9E-4FB0-9E36-D496329523EC}" type="slidenum">
              <a:rPr lang="en-US" smtClean="0"/>
              <a:t>‹#›</a:t>
            </a:fld>
            <a:endParaRPr lang="en-US"/>
          </a:p>
        </p:txBody>
      </p:sp>
    </p:spTree>
    <p:extLst>
      <p:ext uri="{BB962C8B-B14F-4D97-AF65-F5344CB8AC3E}">
        <p14:creationId xmlns:p14="http://schemas.microsoft.com/office/powerpoint/2010/main" val="3062998401"/>
      </p:ext>
    </p:extLst>
  </p:cSld>
  <p:clrMapOvr>
    <a:masterClrMapping/>
  </p:clrMapOvr>
  <p:transition spd="slow">
    <p:wip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3E84FF-6352-4184-8503-8C83F45C2EF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F12F509-972C-437D-8B24-E9F90BC61F3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0849C1F-EB8C-4E0A-97AD-2CD8DA07F57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659EC85-A72F-48B9-B4AD-C5C4D1877D69}"/>
              </a:ext>
            </a:extLst>
          </p:cNvPr>
          <p:cNvSpPr>
            <a:spLocks noGrp="1"/>
          </p:cNvSpPr>
          <p:nvPr>
            <p:ph type="dt" sz="half" idx="10"/>
          </p:nvPr>
        </p:nvSpPr>
        <p:spPr/>
        <p:txBody>
          <a:bodyPr/>
          <a:lstStyle/>
          <a:p>
            <a:fld id="{27CAE8BF-C245-46D5-BDC3-622ACD3E1DCD}" type="datetime1">
              <a:rPr lang="en-US" smtClean="0"/>
              <a:t>07/31/2025</a:t>
            </a:fld>
            <a:endParaRPr lang="en-US"/>
          </a:p>
        </p:txBody>
      </p:sp>
      <p:sp>
        <p:nvSpPr>
          <p:cNvPr id="6" name="Footer Placeholder 5">
            <a:extLst>
              <a:ext uri="{FF2B5EF4-FFF2-40B4-BE49-F238E27FC236}">
                <a16:creationId xmlns:a16="http://schemas.microsoft.com/office/drawing/2014/main" id="{C369270E-4019-4768-B6B5-607032554372}"/>
              </a:ext>
            </a:extLst>
          </p:cNvPr>
          <p:cNvSpPr>
            <a:spLocks noGrp="1"/>
          </p:cNvSpPr>
          <p:nvPr>
            <p:ph type="ftr" sz="quarter" idx="11"/>
          </p:nvPr>
        </p:nvSpPr>
        <p:spPr/>
        <p:txBody>
          <a:bodyPr/>
          <a:lstStyle/>
          <a:p>
            <a:r>
              <a:rPr lang="en-US"/>
              <a:t>Survivor Pension</a:t>
            </a:r>
          </a:p>
        </p:txBody>
      </p:sp>
      <p:sp>
        <p:nvSpPr>
          <p:cNvPr id="7" name="Slide Number Placeholder 6">
            <a:extLst>
              <a:ext uri="{FF2B5EF4-FFF2-40B4-BE49-F238E27FC236}">
                <a16:creationId xmlns:a16="http://schemas.microsoft.com/office/drawing/2014/main" id="{9E4085A5-6E69-45CB-9879-7084745E67B1}"/>
              </a:ext>
            </a:extLst>
          </p:cNvPr>
          <p:cNvSpPr>
            <a:spLocks noGrp="1"/>
          </p:cNvSpPr>
          <p:nvPr>
            <p:ph type="sldNum" sz="quarter" idx="12"/>
          </p:nvPr>
        </p:nvSpPr>
        <p:spPr/>
        <p:txBody>
          <a:bodyPr/>
          <a:lstStyle/>
          <a:p>
            <a:fld id="{58A50CE9-4F9E-4FB0-9E36-D496329523EC}" type="slidenum">
              <a:rPr lang="en-US" smtClean="0"/>
              <a:t>‹#›</a:t>
            </a:fld>
            <a:endParaRPr lang="en-US"/>
          </a:p>
        </p:txBody>
      </p:sp>
    </p:spTree>
    <p:extLst>
      <p:ext uri="{BB962C8B-B14F-4D97-AF65-F5344CB8AC3E}">
        <p14:creationId xmlns:p14="http://schemas.microsoft.com/office/powerpoint/2010/main" val="3319160775"/>
      </p:ext>
    </p:extLst>
  </p:cSld>
  <p:clrMapOvr>
    <a:masterClrMapping/>
  </p:clrMapOvr>
  <p:transition spd="slow">
    <p:wip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CAEB1C8-CACC-4F35-8BCD-22630898854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2C3715D-2E30-468D-B20F-132E4334E29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8C98D9E-5685-4829-A606-6953869F284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D53CE3-1A9A-44B3-B729-328188E64992}" type="datetime1">
              <a:rPr lang="en-US" smtClean="0"/>
              <a:t>07/31/2025</a:t>
            </a:fld>
            <a:endParaRPr lang="en-US"/>
          </a:p>
        </p:txBody>
      </p:sp>
      <p:sp>
        <p:nvSpPr>
          <p:cNvPr id="5" name="Footer Placeholder 4">
            <a:extLst>
              <a:ext uri="{FF2B5EF4-FFF2-40B4-BE49-F238E27FC236}">
                <a16:creationId xmlns:a16="http://schemas.microsoft.com/office/drawing/2014/main" id="{2D5C039B-4B02-4D3F-913E-B010F47A6BC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Survivor Pension</a:t>
            </a:r>
          </a:p>
        </p:txBody>
      </p:sp>
      <p:sp>
        <p:nvSpPr>
          <p:cNvPr id="6" name="Slide Number Placeholder 5">
            <a:extLst>
              <a:ext uri="{FF2B5EF4-FFF2-40B4-BE49-F238E27FC236}">
                <a16:creationId xmlns:a16="http://schemas.microsoft.com/office/drawing/2014/main" id="{EC0D1A2B-01B5-41EE-B95A-6CE457DA3C8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A50CE9-4F9E-4FB0-9E36-D496329523EC}" type="slidenum">
              <a:rPr lang="en-US" smtClean="0"/>
              <a:t>‹#›</a:t>
            </a:fld>
            <a:endParaRPr lang="en-US"/>
          </a:p>
        </p:txBody>
      </p:sp>
    </p:spTree>
    <p:extLst>
      <p:ext uri="{BB962C8B-B14F-4D97-AF65-F5344CB8AC3E}">
        <p14:creationId xmlns:p14="http://schemas.microsoft.com/office/powerpoint/2010/main" val="4689886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wipe/>
  </p:transition>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ksmoorepost197.org/american-legion-emblem-on-flag-2/" TargetMode="External"/><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fif"/><Relationship Id="rId1" Type="http://schemas.openxmlformats.org/officeDocument/2006/relationships/slideLayout" Target="../slideLayouts/slideLayout2.xml"/><Relationship Id="rId4" Type="http://schemas.openxmlformats.org/officeDocument/2006/relationships/image" Target="../media/image4.svg"/></Relationships>
</file>

<file path=ppt/slides/_rels/slide12.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ksmoorepost197.org/american-legion-emblem-on-flag-2/" TargetMode="External"/><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jfif"/><Relationship Id="rId1" Type="http://schemas.openxmlformats.org/officeDocument/2006/relationships/slideLayout" Target="../slideLayouts/slideLayout2.xml"/><Relationship Id="rId4" Type="http://schemas.openxmlformats.org/officeDocument/2006/relationships/image" Target="../media/image6.svg"/></Relationships>
</file>

<file path=ppt/slides/_rels/slide3.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D3A6FB-294D-4E69-8A38-E2E97ED232B7}"/>
              </a:ext>
            </a:extLst>
          </p:cNvPr>
          <p:cNvSpPr>
            <a:spLocks noGrp="1"/>
          </p:cNvSpPr>
          <p:nvPr>
            <p:ph type="title"/>
          </p:nvPr>
        </p:nvSpPr>
        <p:spPr>
          <a:xfrm>
            <a:off x="7507965" y="2623919"/>
            <a:ext cx="4087306" cy="2889114"/>
          </a:xfrm>
        </p:spPr>
        <p:txBody>
          <a:bodyPr vert="horz" lIns="91440" tIns="45720" rIns="91440" bIns="45720" rtlCol="0" anchor="b">
            <a:noAutofit/>
          </a:bodyPr>
          <a:lstStyle/>
          <a:p>
            <a:pPr algn="ctr"/>
            <a:r>
              <a:rPr lang="en-US" dirty="0"/>
              <a:t>Dependency and  Indemnity Compensation (DIC) and </a:t>
            </a:r>
            <a:br>
              <a:rPr lang="en-US" dirty="0"/>
            </a:br>
            <a:r>
              <a:rPr lang="en-US" dirty="0"/>
              <a:t>Survivor Pension</a:t>
            </a:r>
            <a:br>
              <a:rPr lang="en-US" dirty="0"/>
            </a:br>
            <a:br>
              <a:rPr lang="en-US" dirty="0"/>
            </a:br>
            <a:r>
              <a:rPr lang="en-US" sz="1600" dirty="0"/>
              <a:t>Gary Felver, Dayton VAMC</a:t>
            </a:r>
            <a:endParaRPr lang="en-US" dirty="0"/>
          </a:p>
        </p:txBody>
      </p:sp>
      <p:sp>
        <p:nvSpPr>
          <p:cNvPr id="15" name="Freeform: Shape 14">
            <a:extLst>
              <a:ext uri="{FF2B5EF4-FFF2-40B4-BE49-F238E27FC236}">
                <a16:creationId xmlns:a16="http://schemas.microsoft.com/office/drawing/2014/main" id="{E49CC64F-7275-4E33-961B-0C5CDC4398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1" y="0"/>
            <a:ext cx="7188051" cy="6858000"/>
          </a:xfrm>
          <a:custGeom>
            <a:avLst/>
            <a:gdLst>
              <a:gd name="connsiteX0" fmla="*/ 7188051 w 7188051"/>
              <a:gd name="connsiteY0" fmla="*/ 6858000 h 6858000"/>
              <a:gd name="connsiteX1" fmla="*/ 108694 w 7188051"/>
              <a:gd name="connsiteY1" fmla="*/ 6858000 h 6858000"/>
              <a:gd name="connsiteX2" fmla="*/ 79127 w 7188051"/>
              <a:gd name="connsiteY2" fmla="*/ 6681235 h 6858000"/>
              <a:gd name="connsiteX3" fmla="*/ 0 w 7188051"/>
              <a:gd name="connsiteY3" fmla="*/ 5565888 h 6858000"/>
              <a:gd name="connsiteX4" fmla="*/ 2190696 w 7188051"/>
              <a:gd name="connsiteY4" fmla="*/ 145339 h 6858000"/>
              <a:gd name="connsiteX5" fmla="*/ 2339431 w 7188051"/>
              <a:gd name="connsiteY5" fmla="*/ 0 h 6858000"/>
              <a:gd name="connsiteX6" fmla="*/ 7188051 w 7188051"/>
              <a:gd name="connsiteY6"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88051" h="6858000">
                <a:moveTo>
                  <a:pt x="7188051" y="6858000"/>
                </a:moveTo>
                <a:lnTo>
                  <a:pt x="108694" y="6858000"/>
                </a:lnTo>
                <a:lnTo>
                  <a:pt x="79127" y="6681235"/>
                </a:lnTo>
                <a:cubicBezTo>
                  <a:pt x="26981" y="6316967"/>
                  <a:pt x="0" y="5944579"/>
                  <a:pt x="0" y="5565888"/>
                </a:cubicBezTo>
                <a:cubicBezTo>
                  <a:pt x="0" y="3459953"/>
                  <a:pt x="834428" y="1548908"/>
                  <a:pt x="2190696" y="145339"/>
                </a:cubicBezTo>
                <a:lnTo>
                  <a:pt x="2339431" y="0"/>
                </a:lnTo>
                <a:lnTo>
                  <a:pt x="7188051" y="0"/>
                </a:ln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7" name="Picture 6" descr="Logo&#10;&#10;Description automatically generated">
            <a:extLst>
              <a:ext uri="{FF2B5EF4-FFF2-40B4-BE49-F238E27FC236}">
                <a16:creationId xmlns:a16="http://schemas.microsoft.com/office/drawing/2014/main" id="{9D99BC45-1A6D-4140-8413-55F985931027}"/>
              </a:ext>
            </a:extLst>
          </p:cNvPr>
          <p:cNvPicPr>
            <a:picLocks noChangeAspect="1"/>
          </p:cNvPicPr>
          <p:nvPr/>
        </p:nvPicPr>
        <p:blipFill rotWithShape="1">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l="31898" r="32392" b="6"/>
          <a:stretch/>
        </p:blipFill>
        <p:spPr>
          <a:xfrm>
            <a:off x="1" y="10"/>
            <a:ext cx="7028495" cy="6857990"/>
          </a:xfrm>
          <a:custGeom>
            <a:avLst/>
            <a:gdLst/>
            <a:ahLst/>
            <a:cxnLst/>
            <a:rect l="l" t="t" r="r" b="b"/>
            <a:pathLst>
              <a:path w="7028495" h="6858000">
                <a:moveTo>
                  <a:pt x="0" y="0"/>
                </a:moveTo>
                <a:lnTo>
                  <a:pt x="6915668" y="0"/>
                </a:lnTo>
                <a:lnTo>
                  <a:pt x="6952411" y="219663"/>
                </a:lnTo>
                <a:cubicBezTo>
                  <a:pt x="7002551" y="569921"/>
                  <a:pt x="7028495" y="927986"/>
                  <a:pt x="7028495" y="1292112"/>
                </a:cubicBezTo>
                <a:cubicBezTo>
                  <a:pt x="7028495" y="3343346"/>
                  <a:pt x="6205186" y="5202289"/>
                  <a:pt x="4870994" y="6556512"/>
                </a:cubicBezTo>
                <a:lnTo>
                  <a:pt x="4556185" y="6858000"/>
                </a:lnTo>
                <a:lnTo>
                  <a:pt x="0" y="6858000"/>
                </a:lnTo>
                <a:close/>
              </a:path>
            </a:pathLst>
          </a:custGeom>
        </p:spPr>
      </p:pic>
      <p:sp>
        <p:nvSpPr>
          <p:cNvPr id="3" name="Slide Number Placeholder 2">
            <a:extLst>
              <a:ext uri="{FF2B5EF4-FFF2-40B4-BE49-F238E27FC236}">
                <a16:creationId xmlns:a16="http://schemas.microsoft.com/office/drawing/2014/main" id="{DD2D2821-61EC-42C0-8485-4FD77F4E162F}"/>
              </a:ext>
            </a:extLst>
          </p:cNvPr>
          <p:cNvSpPr>
            <a:spLocks noGrp="1"/>
          </p:cNvSpPr>
          <p:nvPr>
            <p:ph type="sldNum" sz="quarter" idx="12"/>
          </p:nvPr>
        </p:nvSpPr>
        <p:spPr/>
        <p:txBody>
          <a:bodyPr/>
          <a:lstStyle/>
          <a:p>
            <a:fld id="{58A50CE9-4F9E-4FB0-9E36-D496329523EC}" type="slidenum">
              <a:rPr lang="en-US" smtClean="0"/>
              <a:t>1</a:t>
            </a:fld>
            <a:endParaRPr lang="en-US"/>
          </a:p>
        </p:txBody>
      </p:sp>
      <p:sp>
        <p:nvSpPr>
          <p:cNvPr id="4" name="TextBox 3">
            <a:extLst>
              <a:ext uri="{FF2B5EF4-FFF2-40B4-BE49-F238E27FC236}">
                <a16:creationId xmlns:a16="http://schemas.microsoft.com/office/drawing/2014/main" id="{C4927650-FBC6-4444-983F-CA9A38D32745}"/>
              </a:ext>
            </a:extLst>
          </p:cNvPr>
          <p:cNvSpPr txBox="1"/>
          <p:nvPr/>
        </p:nvSpPr>
        <p:spPr>
          <a:xfrm>
            <a:off x="7464613" y="5513033"/>
            <a:ext cx="4174011" cy="369332"/>
          </a:xfrm>
          <a:prstGeom prst="rect">
            <a:avLst/>
          </a:prstGeom>
          <a:noFill/>
        </p:spPr>
        <p:txBody>
          <a:bodyPr wrap="square" rtlCol="0">
            <a:spAutoFit/>
          </a:bodyPr>
          <a:lstStyle/>
          <a:p>
            <a:r>
              <a:rPr lang="en-US" dirty="0"/>
              <a:t>	</a:t>
            </a:r>
            <a:r>
              <a:rPr lang="en-US"/>
              <a:t>	</a:t>
            </a:r>
            <a:endParaRPr lang="en-US" dirty="0"/>
          </a:p>
        </p:txBody>
      </p:sp>
    </p:spTree>
    <p:extLst>
      <p:ext uri="{BB962C8B-B14F-4D97-AF65-F5344CB8AC3E}">
        <p14:creationId xmlns:p14="http://schemas.microsoft.com/office/powerpoint/2010/main" val="3599691872"/>
      </p:ext>
    </p:extLst>
  </p:cSld>
  <p:clrMapOvr>
    <a:overrideClrMapping bg1="dk1" tx1="lt1" bg2="dk2" tx2="lt2" accent1="accent1" accent2="accent2" accent3="accent3" accent4="accent4" accent5="accent5" accent6="accent6" hlink="hlink" folHlink="folHlink"/>
  </p:clrMapOvr>
  <p:transition spd="slow">
    <p:wipe/>
  </p:transition>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AD21898E-86C0-4C8A-A76C-DF33E844C8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9542" y="0"/>
            <a:ext cx="10432916" cy="6858000"/>
          </a:xfrm>
          <a:custGeom>
            <a:avLst/>
            <a:gdLst>
              <a:gd name="connsiteX0" fmla="*/ 1287962 w 10432916"/>
              <a:gd name="connsiteY0" fmla="*/ 0 h 6858000"/>
              <a:gd name="connsiteX1" fmla="*/ 9144956 w 10432916"/>
              <a:gd name="connsiteY1" fmla="*/ 0 h 6858000"/>
              <a:gd name="connsiteX2" fmla="*/ 9241731 w 10432916"/>
              <a:gd name="connsiteY2" fmla="*/ 111692 h 6858000"/>
              <a:gd name="connsiteX3" fmla="*/ 10432916 w 10432916"/>
              <a:gd name="connsiteY3" fmla="*/ 3429001 h 6858000"/>
              <a:gd name="connsiteX4" fmla="*/ 9241730 w 10432916"/>
              <a:gd name="connsiteY4" fmla="*/ 6746310 h 6858000"/>
              <a:gd name="connsiteX5" fmla="*/ 9144957 w 10432916"/>
              <a:gd name="connsiteY5" fmla="*/ 6858000 h 6858000"/>
              <a:gd name="connsiteX6" fmla="*/ 1287959 w 10432916"/>
              <a:gd name="connsiteY6" fmla="*/ 6858000 h 6858000"/>
              <a:gd name="connsiteX7" fmla="*/ 1191186 w 10432916"/>
              <a:gd name="connsiteY7" fmla="*/ 6746310 h 6858000"/>
              <a:gd name="connsiteX8" fmla="*/ 0 w 10432916"/>
              <a:gd name="connsiteY8" fmla="*/ 3429001 h 6858000"/>
              <a:gd name="connsiteX9" fmla="*/ 1191186 w 10432916"/>
              <a:gd name="connsiteY9" fmla="*/ 11169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432916" h="6858000">
                <a:moveTo>
                  <a:pt x="1287962" y="0"/>
                </a:moveTo>
                <a:lnTo>
                  <a:pt x="9144956" y="0"/>
                </a:lnTo>
                <a:lnTo>
                  <a:pt x="9241731" y="111692"/>
                </a:lnTo>
                <a:cubicBezTo>
                  <a:pt x="9985889" y="1013175"/>
                  <a:pt x="10432916" y="2168897"/>
                  <a:pt x="10432916" y="3429001"/>
                </a:cubicBezTo>
                <a:cubicBezTo>
                  <a:pt x="10432916" y="4689105"/>
                  <a:pt x="9985889" y="5844827"/>
                  <a:pt x="9241730" y="6746310"/>
                </a:cubicBezTo>
                <a:lnTo>
                  <a:pt x="9144957" y="6858000"/>
                </a:lnTo>
                <a:lnTo>
                  <a:pt x="1287959" y="6858000"/>
                </a:lnTo>
                <a:lnTo>
                  <a:pt x="1191186" y="6746310"/>
                </a:lnTo>
                <a:cubicBezTo>
                  <a:pt x="447027" y="5844827"/>
                  <a:pt x="0" y="4689105"/>
                  <a:pt x="0" y="3429001"/>
                </a:cubicBezTo>
                <a:cubicBezTo>
                  <a:pt x="0" y="2168897"/>
                  <a:pt x="447027" y="1013175"/>
                  <a:pt x="1191186" y="111692"/>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5C8F04BD-D093-45D0-B54C-50FDB308B4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4942" y="0"/>
            <a:ext cx="9922116" cy="6858000"/>
          </a:xfrm>
          <a:custGeom>
            <a:avLst/>
            <a:gdLst>
              <a:gd name="connsiteX0" fmla="*/ 1378575 w 9922116"/>
              <a:gd name="connsiteY0" fmla="*/ 0 h 6858000"/>
              <a:gd name="connsiteX1" fmla="*/ 8543542 w 9922116"/>
              <a:gd name="connsiteY1" fmla="*/ 0 h 6858000"/>
              <a:gd name="connsiteX2" fmla="*/ 8633323 w 9922116"/>
              <a:gd name="connsiteY2" fmla="*/ 94145 h 6858000"/>
              <a:gd name="connsiteX3" fmla="*/ 9922116 w 9922116"/>
              <a:gd name="connsiteY3" fmla="*/ 3429001 h 6858000"/>
              <a:gd name="connsiteX4" fmla="*/ 8633323 w 9922116"/>
              <a:gd name="connsiteY4" fmla="*/ 6763858 h 6858000"/>
              <a:gd name="connsiteX5" fmla="*/ 8543544 w 9922116"/>
              <a:gd name="connsiteY5" fmla="*/ 6858000 h 6858000"/>
              <a:gd name="connsiteX6" fmla="*/ 1378573 w 9922116"/>
              <a:gd name="connsiteY6" fmla="*/ 6858000 h 6858000"/>
              <a:gd name="connsiteX7" fmla="*/ 1288793 w 9922116"/>
              <a:gd name="connsiteY7" fmla="*/ 6763858 h 6858000"/>
              <a:gd name="connsiteX8" fmla="*/ 0 w 9922116"/>
              <a:gd name="connsiteY8" fmla="*/ 3429001 h 6858000"/>
              <a:gd name="connsiteX9" fmla="*/ 1288793 w 9922116"/>
              <a:gd name="connsiteY9" fmla="*/ 9414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22116" h="6858000">
                <a:moveTo>
                  <a:pt x="1378575" y="0"/>
                </a:moveTo>
                <a:lnTo>
                  <a:pt x="8543542" y="0"/>
                </a:lnTo>
                <a:lnTo>
                  <a:pt x="8633323" y="94145"/>
                </a:lnTo>
                <a:cubicBezTo>
                  <a:pt x="9434072" y="974941"/>
                  <a:pt x="9922116" y="2144991"/>
                  <a:pt x="9922116" y="3429001"/>
                </a:cubicBezTo>
                <a:cubicBezTo>
                  <a:pt x="9922116" y="4713011"/>
                  <a:pt x="9434072" y="5883061"/>
                  <a:pt x="8633323" y="6763858"/>
                </a:cubicBezTo>
                <a:lnTo>
                  <a:pt x="8543544" y="6858000"/>
                </a:lnTo>
                <a:lnTo>
                  <a:pt x="1378573" y="6858000"/>
                </a:lnTo>
                <a:lnTo>
                  <a:pt x="1288793" y="6763858"/>
                </a:lnTo>
                <a:cubicBezTo>
                  <a:pt x="488044" y="5883061"/>
                  <a:pt x="0" y="4713011"/>
                  <a:pt x="0" y="3429001"/>
                </a:cubicBezTo>
                <a:cubicBezTo>
                  <a:pt x="0" y="2144991"/>
                  <a:pt x="488044" y="974941"/>
                  <a:pt x="1288793" y="94145"/>
                </a:cubicBezTo>
                <a:close/>
              </a:path>
            </a:pathLst>
          </a:custGeom>
          <a:solidFill>
            <a:schemeClr val="bg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12C0607-8DA3-4E22-81D9-2EE8AD6954F9}"/>
              </a:ext>
            </a:extLst>
          </p:cNvPr>
          <p:cNvSpPr>
            <a:spLocks noGrp="1"/>
          </p:cNvSpPr>
          <p:nvPr>
            <p:ph type="title"/>
          </p:nvPr>
        </p:nvSpPr>
        <p:spPr>
          <a:xfrm>
            <a:off x="2311147" y="365760"/>
            <a:ext cx="7569706" cy="1288238"/>
          </a:xfrm>
        </p:spPr>
        <p:txBody>
          <a:bodyPr anchor="ctr">
            <a:normAutofit/>
          </a:bodyPr>
          <a:lstStyle/>
          <a:p>
            <a:pPr algn="ctr"/>
            <a:r>
              <a:rPr lang="en-US" dirty="0"/>
              <a:t>Required Forms</a:t>
            </a:r>
          </a:p>
        </p:txBody>
      </p:sp>
      <p:sp>
        <p:nvSpPr>
          <p:cNvPr id="3" name="Content Placeholder 2">
            <a:extLst>
              <a:ext uri="{FF2B5EF4-FFF2-40B4-BE49-F238E27FC236}">
                <a16:creationId xmlns:a16="http://schemas.microsoft.com/office/drawing/2014/main" id="{0462B9AA-F5C7-4721-BD85-07000B8585F1}"/>
              </a:ext>
            </a:extLst>
          </p:cNvPr>
          <p:cNvSpPr>
            <a:spLocks noGrp="1"/>
          </p:cNvSpPr>
          <p:nvPr>
            <p:ph idx="1"/>
          </p:nvPr>
        </p:nvSpPr>
        <p:spPr>
          <a:xfrm>
            <a:off x="2311147" y="1956816"/>
            <a:ext cx="7715285" cy="4024884"/>
          </a:xfrm>
        </p:spPr>
        <p:txBody>
          <a:bodyPr anchor="t">
            <a:normAutofit/>
          </a:bodyPr>
          <a:lstStyle/>
          <a:p>
            <a:r>
              <a:rPr lang="en-US" sz="2400" dirty="0"/>
              <a:t>21P-534EZ Application for DIC, Survivors Pension, and/or Accrued Benefits</a:t>
            </a:r>
          </a:p>
          <a:p>
            <a:r>
              <a:rPr lang="en-US" sz="2400" dirty="0"/>
              <a:t>21-686c Application Request to Add and/or Remove Dependents</a:t>
            </a:r>
          </a:p>
          <a:p>
            <a:r>
              <a:rPr lang="en-US" sz="2400" dirty="0"/>
              <a:t>21-2680 Examination for Housebound Status or Permanent Need for Regular Aid and Attendance</a:t>
            </a:r>
          </a:p>
          <a:p>
            <a:r>
              <a:rPr lang="en-US" sz="2400" dirty="0"/>
              <a:t>21-0779 Request for Nursing Home Information in Connection with Claim for Aid and Attendance</a:t>
            </a:r>
          </a:p>
          <a:p>
            <a:pPr marL="0" indent="0">
              <a:buNone/>
            </a:pPr>
            <a:endParaRPr lang="en-US" sz="2400" dirty="0"/>
          </a:p>
          <a:p>
            <a:endParaRPr lang="en-US" sz="2400" dirty="0"/>
          </a:p>
        </p:txBody>
      </p:sp>
      <p:pic>
        <p:nvPicPr>
          <p:cNvPr id="6" name="Picture 5">
            <a:extLst>
              <a:ext uri="{FF2B5EF4-FFF2-40B4-BE49-F238E27FC236}">
                <a16:creationId xmlns:a16="http://schemas.microsoft.com/office/drawing/2014/main" id="{A34CAE56-F109-4F4C-AA8C-EC8AD9EB8873}"/>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1318843" cy="1099035"/>
          </a:xfrm>
          <a:prstGeom prst="rect">
            <a:avLst/>
          </a:prstGeom>
        </p:spPr>
      </p:pic>
      <p:sp>
        <p:nvSpPr>
          <p:cNvPr id="7" name="TextBox 6">
            <a:extLst>
              <a:ext uri="{FF2B5EF4-FFF2-40B4-BE49-F238E27FC236}">
                <a16:creationId xmlns:a16="http://schemas.microsoft.com/office/drawing/2014/main" id="{E259F5BC-E3AB-42FA-9FED-4E4EAD96D7E8}"/>
              </a:ext>
            </a:extLst>
          </p:cNvPr>
          <p:cNvSpPr txBox="1"/>
          <p:nvPr/>
        </p:nvSpPr>
        <p:spPr>
          <a:xfrm>
            <a:off x="3781124" y="6455411"/>
            <a:ext cx="4629752" cy="369332"/>
          </a:xfrm>
          <a:prstGeom prst="rect">
            <a:avLst/>
          </a:prstGeom>
          <a:noFill/>
        </p:spPr>
        <p:txBody>
          <a:bodyPr wrap="square" rtlCol="0">
            <a:spAutoFit/>
          </a:bodyPr>
          <a:lstStyle/>
          <a:p>
            <a:pPr algn="ctr"/>
            <a:r>
              <a:rPr lang="en-US" dirty="0"/>
              <a:t>Dependency and Indemnity Compensation</a:t>
            </a:r>
          </a:p>
        </p:txBody>
      </p:sp>
      <p:sp>
        <p:nvSpPr>
          <p:cNvPr id="4" name="Slide Number Placeholder 3">
            <a:extLst>
              <a:ext uri="{FF2B5EF4-FFF2-40B4-BE49-F238E27FC236}">
                <a16:creationId xmlns:a16="http://schemas.microsoft.com/office/drawing/2014/main" id="{F5A4C902-240D-4536-A96C-B194B9D4FF45}"/>
              </a:ext>
            </a:extLst>
          </p:cNvPr>
          <p:cNvSpPr>
            <a:spLocks noGrp="1"/>
          </p:cNvSpPr>
          <p:nvPr>
            <p:ph type="sldNum" sz="quarter" idx="12"/>
          </p:nvPr>
        </p:nvSpPr>
        <p:spPr/>
        <p:txBody>
          <a:bodyPr/>
          <a:lstStyle/>
          <a:p>
            <a:fld id="{58A50CE9-4F9E-4FB0-9E36-D496329523EC}" type="slidenum">
              <a:rPr lang="en-US" smtClean="0"/>
              <a:t>10</a:t>
            </a:fld>
            <a:endParaRPr lang="en-US"/>
          </a:p>
        </p:txBody>
      </p:sp>
    </p:spTree>
    <p:extLst>
      <p:ext uri="{BB962C8B-B14F-4D97-AF65-F5344CB8AC3E}">
        <p14:creationId xmlns:p14="http://schemas.microsoft.com/office/powerpoint/2010/main" val="3135518710"/>
      </p:ext>
    </p:extLst>
  </p:cSld>
  <p:clrMapOvr>
    <a:overrideClrMapping bg1="dk1" tx1="lt1" bg2="dk2" tx2="lt2" accent1="accent1" accent2="accent2" accent3="accent3" accent4="accent4" accent5="accent5" accent6="accent6" hlink="hlink" folHlink="folHlink"/>
  </p:clrMapOvr>
  <p:transition spd="slow">
    <p:wipe/>
  </p:transition>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AD21898E-86C0-4C8A-A76C-DF33E844C8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9542" y="0"/>
            <a:ext cx="10432916" cy="6858000"/>
          </a:xfrm>
          <a:custGeom>
            <a:avLst/>
            <a:gdLst>
              <a:gd name="connsiteX0" fmla="*/ 1287962 w 10432916"/>
              <a:gd name="connsiteY0" fmla="*/ 0 h 6858000"/>
              <a:gd name="connsiteX1" fmla="*/ 9144956 w 10432916"/>
              <a:gd name="connsiteY1" fmla="*/ 0 h 6858000"/>
              <a:gd name="connsiteX2" fmla="*/ 9241731 w 10432916"/>
              <a:gd name="connsiteY2" fmla="*/ 111692 h 6858000"/>
              <a:gd name="connsiteX3" fmla="*/ 10432916 w 10432916"/>
              <a:gd name="connsiteY3" fmla="*/ 3429001 h 6858000"/>
              <a:gd name="connsiteX4" fmla="*/ 9241730 w 10432916"/>
              <a:gd name="connsiteY4" fmla="*/ 6746310 h 6858000"/>
              <a:gd name="connsiteX5" fmla="*/ 9144957 w 10432916"/>
              <a:gd name="connsiteY5" fmla="*/ 6858000 h 6858000"/>
              <a:gd name="connsiteX6" fmla="*/ 1287959 w 10432916"/>
              <a:gd name="connsiteY6" fmla="*/ 6858000 h 6858000"/>
              <a:gd name="connsiteX7" fmla="*/ 1191186 w 10432916"/>
              <a:gd name="connsiteY7" fmla="*/ 6746310 h 6858000"/>
              <a:gd name="connsiteX8" fmla="*/ 0 w 10432916"/>
              <a:gd name="connsiteY8" fmla="*/ 3429001 h 6858000"/>
              <a:gd name="connsiteX9" fmla="*/ 1191186 w 10432916"/>
              <a:gd name="connsiteY9" fmla="*/ 11169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432916" h="6858000">
                <a:moveTo>
                  <a:pt x="1287962" y="0"/>
                </a:moveTo>
                <a:lnTo>
                  <a:pt x="9144956" y="0"/>
                </a:lnTo>
                <a:lnTo>
                  <a:pt x="9241731" y="111692"/>
                </a:lnTo>
                <a:cubicBezTo>
                  <a:pt x="9985889" y="1013175"/>
                  <a:pt x="10432916" y="2168897"/>
                  <a:pt x="10432916" y="3429001"/>
                </a:cubicBezTo>
                <a:cubicBezTo>
                  <a:pt x="10432916" y="4689105"/>
                  <a:pt x="9985889" y="5844827"/>
                  <a:pt x="9241730" y="6746310"/>
                </a:cubicBezTo>
                <a:lnTo>
                  <a:pt x="9144957" y="6858000"/>
                </a:lnTo>
                <a:lnTo>
                  <a:pt x="1287959" y="6858000"/>
                </a:lnTo>
                <a:lnTo>
                  <a:pt x="1191186" y="6746310"/>
                </a:lnTo>
                <a:cubicBezTo>
                  <a:pt x="447027" y="5844827"/>
                  <a:pt x="0" y="4689105"/>
                  <a:pt x="0" y="3429001"/>
                </a:cubicBezTo>
                <a:cubicBezTo>
                  <a:pt x="0" y="2168897"/>
                  <a:pt x="447027" y="1013175"/>
                  <a:pt x="1191186" y="111692"/>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5C8F04BD-D093-45D0-B54C-50FDB308B4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4942" y="0"/>
            <a:ext cx="9922116" cy="6858000"/>
          </a:xfrm>
          <a:custGeom>
            <a:avLst/>
            <a:gdLst>
              <a:gd name="connsiteX0" fmla="*/ 1378575 w 9922116"/>
              <a:gd name="connsiteY0" fmla="*/ 0 h 6858000"/>
              <a:gd name="connsiteX1" fmla="*/ 8543542 w 9922116"/>
              <a:gd name="connsiteY1" fmla="*/ 0 h 6858000"/>
              <a:gd name="connsiteX2" fmla="*/ 8633323 w 9922116"/>
              <a:gd name="connsiteY2" fmla="*/ 94145 h 6858000"/>
              <a:gd name="connsiteX3" fmla="*/ 9922116 w 9922116"/>
              <a:gd name="connsiteY3" fmla="*/ 3429001 h 6858000"/>
              <a:gd name="connsiteX4" fmla="*/ 8633323 w 9922116"/>
              <a:gd name="connsiteY4" fmla="*/ 6763858 h 6858000"/>
              <a:gd name="connsiteX5" fmla="*/ 8543544 w 9922116"/>
              <a:gd name="connsiteY5" fmla="*/ 6858000 h 6858000"/>
              <a:gd name="connsiteX6" fmla="*/ 1378573 w 9922116"/>
              <a:gd name="connsiteY6" fmla="*/ 6858000 h 6858000"/>
              <a:gd name="connsiteX7" fmla="*/ 1288793 w 9922116"/>
              <a:gd name="connsiteY7" fmla="*/ 6763858 h 6858000"/>
              <a:gd name="connsiteX8" fmla="*/ 0 w 9922116"/>
              <a:gd name="connsiteY8" fmla="*/ 3429001 h 6858000"/>
              <a:gd name="connsiteX9" fmla="*/ 1288793 w 9922116"/>
              <a:gd name="connsiteY9" fmla="*/ 9414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22116" h="6858000">
                <a:moveTo>
                  <a:pt x="1378575" y="0"/>
                </a:moveTo>
                <a:lnTo>
                  <a:pt x="8543542" y="0"/>
                </a:lnTo>
                <a:lnTo>
                  <a:pt x="8633323" y="94145"/>
                </a:lnTo>
                <a:cubicBezTo>
                  <a:pt x="9434072" y="974941"/>
                  <a:pt x="9922116" y="2144991"/>
                  <a:pt x="9922116" y="3429001"/>
                </a:cubicBezTo>
                <a:cubicBezTo>
                  <a:pt x="9922116" y="4713011"/>
                  <a:pt x="9434072" y="5883061"/>
                  <a:pt x="8633323" y="6763858"/>
                </a:cubicBezTo>
                <a:lnTo>
                  <a:pt x="8543544" y="6858000"/>
                </a:lnTo>
                <a:lnTo>
                  <a:pt x="1378573" y="6858000"/>
                </a:lnTo>
                <a:lnTo>
                  <a:pt x="1288793" y="6763858"/>
                </a:lnTo>
                <a:cubicBezTo>
                  <a:pt x="488044" y="5883061"/>
                  <a:pt x="0" y="4713011"/>
                  <a:pt x="0" y="3429001"/>
                </a:cubicBezTo>
                <a:cubicBezTo>
                  <a:pt x="0" y="2144991"/>
                  <a:pt x="488044" y="974941"/>
                  <a:pt x="1288793" y="94145"/>
                </a:cubicBezTo>
                <a:close/>
              </a:path>
            </a:pathLst>
          </a:custGeom>
          <a:solidFill>
            <a:schemeClr val="bg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12C0607-8DA3-4E22-81D9-2EE8AD6954F9}"/>
              </a:ext>
            </a:extLst>
          </p:cNvPr>
          <p:cNvSpPr>
            <a:spLocks noGrp="1"/>
          </p:cNvSpPr>
          <p:nvPr>
            <p:ph type="title"/>
          </p:nvPr>
        </p:nvSpPr>
        <p:spPr>
          <a:xfrm>
            <a:off x="2311147" y="365760"/>
            <a:ext cx="7569706" cy="1288238"/>
          </a:xfrm>
        </p:spPr>
        <p:txBody>
          <a:bodyPr anchor="ctr">
            <a:normAutofit/>
          </a:bodyPr>
          <a:lstStyle/>
          <a:p>
            <a:pPr algn="ctr"/>
            <a:r>
              <a:rPr lang="en-US" dirty="0"/>
              <a:t>Questions</a:t>
            </a:r>
          </a:p>
        </p:txBody>
      </p:sp>
      <p:sp>
        <p:nvSpPr>
          <p:cNvPr id="3" name="Content Placeholder 2">
            <a:extLst>
              <a:ext uri="{FF2B5EF4-FFF2-40B4-BE49-F238E27FC236}">
                <a16:creationId xmlns:a16="http://schemas.microsoft.com/office/drawing/2014/main" id="{0462B9AA-F5C7-4721-BD85-07000B8585F1}"/>
              </a:ext>
            </a:extLst>
          </p:cNvPr>
          <p:cNvSpPr>
            <a:spLocks noGrp="1"/>
          </p:cNvSpPr>
          <p:nvPr>
            <p:ph idx="1"/>
          </p:nvPr>
        </p:nvSpPr>
        <p:spPr>
          <a:xfrm>
            <a:off x="2311147" y="1956816"/>
            <a:ext cx="7715285" cy="4024884"/>
          </a:xfrm>
        </p:spPr>
        <p:txBody>
          <a:bodyPr anchor="t">
            <a:normAutofit/>
          </a:bodyPr>
          <a:lstStyle/>
          <a:p>
            <a:endParaRPr lang="en-US" sz="2400" dirty="0"/>
          </a:p>
          <a:p>
            <a:pPr marL="0" indent="0">
              <a:buNone/>
            </a:pPr>
            <a:endParaRPr lang="en-US" sz="2400" dirty="0"/>
          </a:p>
          <a:p>
            <a:pPr marL="0" indent="0">
              <a:buNone/>
            </a:pPr>
            <a:endParaRPr lang="en-US" sz="2400" dirty="0"/>
          </a:p>
        </p:txBody>
      </p:sp>
      <p:pic>
        <p:nvPicPr>
          <p:cNvPr id="6" name="Picture 5">
            <a:extLst>
              <a:ext uri="{FF2B5EF4-FFF2-40B4-BE49-F238E27FC236}">
                <a16:creationId xmlns:a16="http://schemas.microsoft.com/office/drawing/2014/main" id="{A34CAE56-F109-4F4C-AA8C-EC8AD9EB8873}"/>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1318843" cy="1099035"/>
          </a:xfrm>
          <a:prstGeom prst="rect">
            <a:avLst/>
          </a:prstGeom>
        </p:spPr>
      </p:pic>
      <p:sp>
        <p:nvSpPr>
          <p:cNvPr id="7" name="TextBox 6">
            <a:extLst>
              <a:ext uri="{FF2B5EF4-FFF2-40B4-BE49-F238E27FC236}">
                <a16:creationId xmlns:a16="http://schemas.microsoft.com/office/drawing/2014/main" id="{E259F5BC-E3AB-42FA-9FED-4E4EAD96D7E8}"/>
              </a:ext>
            </a:extLst>
          </p:cNvPr>
          <p:cNvSpPr txBox="1"/>
          <p:nvPr/>
        </p:nvSpPr>
        <p:spPr>
          <a:xfrm>
            <a:off x="3781124" y="6455411"/>
            <a:ext cx="4629752" cy="369332"/>
          </a:xfrm>
          <a:prstGeom prst="rect">
            <a:avLst/>
          </a:prstGeom>
          <a:noFill/>
        </p:spPr>
        <p:txBody>
          <a:bodyPr wrap="square" rtlCol="0">
            <a:spAutoFit/>
          </a:bodyPr>
          <a:lstStyle/>
          <a:p>
            <a:pPr algn="ctr"/>
            <a:r>
              <a:rPr lang="en-US"/>
              <a:t>Dependency </a:t>
            </a:r>
            <a:r>
              <a:rPr lang="en-US" dirty="0"/>
              <a:t>and Indemnity Compensation</a:t>
            </a:r>
          </a:p>
        </p:txBody>
      </p:sp>
      <p:pic>
        <p:nvPicPr>
          <p:cNvPr id="5" name="Graphic 4" descr="Head with gears">
            <a:extLst>
              <a:ext uri="{FF2B5EF4-FFF2-40B4-BE49-F238E27FC236}">
                <a16:creationId xmlns:a16="http://schemas.microsoft.com/office/drawing/2014/main" id="{78518B81-F194-4CD3-B245-A6F7AB23ABE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012184" y="2345184"/>
            <a:ext cx="2167631" cy="2167631"/>
          </a:xfrm>
          <a:prstGeom prst="rect">
            <a:avLst/>
          </a:prstGeom>
        </p:spPr>
      </p:pic>
      <p:sp>
        <p:nvSpPr>
          <p:cNvPr id="9" name="Slide Number Placeholder 8">
            <a:extLst>
              <a:ext uri="{FF2B5EF4-FFF2-40B4-BE49-F238E27FC236}">
                <a16:creationId xmlns:a16="http://schemas.microsoft.com/office/drawing/2014/main" id="{C4C8860E-B9F8-4F24-A29B-2B508AF6EEF0}"/>
              </a:ext>
            </a:extLst>
          </p:cNvPr>
          <p:cNvSpPr>
            <a:spLocks noGrp="1"/>
          </p:cNvSpPr>
          <p:nvPr>
            <p:ph type="sldNum" sz="quarter" idx="12"/>
          </p:nvPr>
        </p:nvSpPr>
        <p:spPr/>
        <p:txBody>
          <a:bodyPr/>
          <a:lstStyle/>
          <a:p>
            <a:fld id="{58A50CE9-4F9E-4FB0-9E36-D496329523EC}" type="slidenum">
              <a:rPr lang="en-US" smtClean="0"/>
              <a:t>11</a:t>
            </a:fld>
            <a:endParaRPr lang="en-US"/>
          </a:p>
        </p:txBody>
      </p:sp>
    </p:spTree>
    <p:extLst>
      <p:ext uri="{BB962C8B-B14F-4D97-AF65-F5344CB8AC3E}">
        <p14:creationId xmlns:p14="http://schemas.microsoft.com/office/powerpoint/2010/main" val="1191180541"/>
      </p:ext>
    </p:extLst>
  </p:cSld>
  <p:clrMapOvr>
    <a:overrideClrMapping bg1="dk1" tx1="lt1" bg2="dk2" tx2="lt2" accent1="accent1" accent2="accent2" accent3="accent3" accent4="accent4" accent5="accent5" accent6="accent6" hlink="hlink" folHlink="folHlink"/>
  </p:clrMapOvr>
  <p:transition spd="slow">
    <p:wipe/>
  </p:transition>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AD21898E-86C0-4C8A-A76C-DF33E844C8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9542" y="0"/>
            <a:ext cx="10432916" cy="6858000"/>
          </a:xfrm>
          <a:custGeom>
            <a:avLst/>
            <a:gdLst>
              <a:gd name="connsiteX0" fmla="*/ 1287962 w 10432916"/>
              <a:gd name="connsiteY0" fmla="*/ 0 h 6858000"/>
              <a:gd name="connsiteX1" fmla="*/ 9144956 w 10432916"/>
              <a:gd name="connsiteY1" fmla="*/ 0 h 6858000"/>
              <a:gd name="connsiteX2" fmla="*/ 9241731 w 10432916"/>
              <a:gd name="connsiteY2" fmla="*/ 111692 h 6858000"/>
              <a:gd name="connsiteX3" fmla="*/ 10432916 w 10432916"/>
              <a:gd name="connsiteY3" fmla="*/ 3429001 h 6858000"/>
              <a:gd name="connsiteX4" fmla="*/ 9241730 w 10432916"/>
              <a:gd name="connsiteY4" fmla="*/ 6746310 h 6858000"/>
              <a:gd name="connsiteX5" fmla="*/ 9144957 w 10432916"/>
              <a:gd name="connsiteY5" fmla="*/ 6858000 h 6858000"/>
              <a:gd name="connsiteX6" fmla="*/ 1287959 w 10432916"/>
              <a:gd name="connsiteY6" fmla="*/ 6858000 h 6858000"/>
              <a:gd name="connsiteX7" fmla="*/ 1191186 w 10432916"/>
              <a:gd name="connsiteY7" fmla="*/ 6746310 h 6858000"/>
              <a:gd name="connsiteX8" fmla="*/ 0 w 10432916"/>
              <a:gd name="connsiteY8" fmla="*/ 3429001 h 6858000"/>
              <a:gd name="connsiteX9" fmla="*/ 1191186 w 10432916"/>
              <a:gd name="connsiteY9" fmla="*/ 11169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432916" h="6858000">
                <a:moveTo>
                  <a:pt x="1287962" y="0"/>
                </a:moveTo>
                <a:lnTo>
                  <a:pt x="9144956" y="0"/>
                </a:lnTo>
                <a:lnTo>
                  <a:pt x="9241731" y="111692"/>
                </a:lnTo>
                <a:cubicBezTo>
                  <a:pt x="9985889" y="1013175"/>
                  <a:pt x="10432916" y="2168897"/>
                  <a:pt x="10432916" y="3429001"/>
                </a:cubicBezTo>
                <a:cubicBezTo>
                  <a:pt x="10432916" y="4689105"/>
                  <a:pt x="9985889" y="5844827"/>
                  <a:pt x="9241730" y="6746310"/>
                </a:cubicBezTo>
                <a:lnTo>
                  <a:pt x="9144957" y="6858000"/>
                </a:lnTo>
                <a:lnTo>
                  <a:pt x="1287959" y="6858000"/>
                </a:lnTo>
                <a:lnTo>
                  <a:pt x="1191186" y="6746310"/>
                </a:lnTo>
                <a:cubicBezTo>
                  <a:pt x="447027" y="5844827"/>
                  <a:pt x="0" y="4689105"/>
                  <a:pt x="0" y="3429001"/>
                </a:cubicBezTo>
                <a:cubicBezTo>
                  <a:pt x="0" y="2168897"/>
                  <a:pt x="447027" y="1013175"/>
                  <a:pt x="1191186" y="111692"/>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5C8F04BD-D093-45D0-B54C-50FDB308B4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4942" y="0"/>
            <a:ext cx="9922116" cy="6858000"/>
          </a:xfrm>
          <a:custGeom>
            <a:avLst/>
            <a:gdLst>
              <a:gd name="connsiteX0" fmla="*/ 1378575 w 9922116"/>
              <a:gd name="connsiteY0" fmla="*/ 0 h 6858000"/>
              <a:gd name="connsiteX1" fmla="*/ 8543542 w 9922116"/>
              <a:gd name="connsiteY1" fmla="*/ 0 h 6858000"/>
              <a:gd name="connsiteX2" fmla="*/ 8633323 w 9922116"/>
              <a:gd name="connsiteY2" fmla="*/ 94145 h 6858000"/>
              <a:gd name="connsiteX3" fmla="*/ 9922116 w 9922116"/>
              <a:gd name="connsiteY3" fmla="*/ 3429001 h 6858000"/>
              <a:gd name="connsiteX4" fmla="*/ 8633323 w 9922116"/>
              <a:gd name="connsiteY4" fmla="*/ 6763858 h 6858000"/>
              <a:gd name="connsiteX5" fmla="*/ 8543544 w 9922116"/>
              <a:gd name="connsiteY5" fmla="*/ 6858000 h 6858000"/>
              <a:gd name="connsiteX6" fmla="*/ 1378573 w 9922116"/>
              <a:gd name="connsiteY6" fmla="*/ 6858000 h 6858000"/>
              <a:gd name="connsiteX7" fmla="*/ 1288793 w 9922116"/>
              <a:gd name="connsiteY7" fmla="*/ 6763858 h 6858000"/>
              <a:gd name="connsiteX8" fmla="*/ 0 w 9922116"/>
              <a:gd name="connsiteY8" fmla="*/ 3429001 h 6858000"/>
              <a:gd name="connsiteX9" fmla="*/ 1288793 w 9922116"/>
              <a:gd name="connsiteY9" fmla="*/ 9414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22116" h="6858000">
                <a:moveTo>
                  <a:pt x="1378575" y="0"/>
                </a:moveTo>
                <a:lnTo>
                  <a:pt x="8543542" y="0"/>
                </a:lnTo>
                <a:lnTo>
                  <a:pt x="8633323" y="94145"/>
                </a:lnTo>
                <a:cubicBezTo>
                  <a:pt x="9434072" y="974941"/>
                  <a:pt x="9922116" y="2144991"/>
                  <a:pt x="9922116" y="3429001"/>
                </a:cubicBezTo>
                <a:cubicBezTo>
                  <a:pt x="9922116" y="4713011"/>
                  <a:pt x="9434072" y="5883061"/>
                  <a:pt x="8633323" y="6763858"/>
                </a:cubicBezTo>
                <a:lnTo>
                  <a:pt x="8543544" y="6858000"/>
                </a:lnTo>
                <a:lnTo>
                  <a:pt x="1378573" y="6858000"/>
                </a:lnTo>
                <a:lnTo>
                  <a:pt x="1288793" y="6763858"/>
                </a:lnTo>
                <a:cubicBezTo>
                  <a:pt x="488044" y="5883061"/>
                  <a:pt x="0" y="4713011"/>
                  <a:pt x="0" y="3429001"/>
                </a:cubicBezTo>
                <a:cubicBezTo>
                  <a:pt x="0" y="2144991"/>
                  <a:pt x="488044" y="974941"/>
                  <a:pt x="1288793" y="94145"/>
                </a:cubicBezTo>
                <a:close/>
              </a:path>
            </a:pathLst>
          </a:custGeom>
          <a:solidFill>
            <a:schemeClr val="bg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48C52BD6-F4BF-4810-B19A-34B38BB76BD5}"/>
              </a:ext>
            </a:extLst>
          </p:cNvPr>
          <p:cNvSpPr>
            <a:spLocks noGrp="1"/>
          </p:cNvSpPr>
          <p:nvPr>
            <p:ph type="title"/>
          </p:nvPr>
        </p:nvSpPr>
        <p:spPr>
          <a:xfrm>
            <a:off x="2311147" y="365760"/>
            <a:ext cx="7569706" cy="1288238"/>
          </a:xfrm>
        </p:spPr>
        <p:txBody>
          <a:bodyPr anchor="ctr">
            <a:normAutofit/>
          </a:bodyPr>
          <a:lstStyle/>
          <a:p>
            <a:pPr algn="ctr"/>
            <a:r>
              <a:rPr lang="en-US" sz="4100" dirty="0"/>
              <a:t>Survivor Pension</a:t>
            </a:r>
          </a:p>
        </p:txBody>
      </p:sp>
      <p:sp>
        <p:nvSpPr>
          <p:cNvPr id="3" name="Content Placeholder 2">
            <a:extLst>
              <a:ext uri="{FF2B5EF4-FFF2-40B4-BE49-F238E27FC236}">
                <a16:creationId xmlns:a16="http://schemas.microsoft.com/office/drawing/2014/main" id="{B90792CD-9F91-4058-A967-B9339C30C8F8}"/>
              </a:ext>
            </a:extLst>
          </p:cNvPr>
          <p:cNvSpPr>
            <a:spLocks noGrp="1"/>
          </p:cNvSpPr>
          <p:nvPr>
            <p:ph idx="1"/>
          </p:nvPr>
        </p:nvSpPr>
        <p:spPr>
          <a:xfrm>
            <a:off x="2556769" y="1956816"/>
            <a:ext cx="7469663" cy="4024884"/>
          </a:xfrm>
        </p:spPr>
        <p:txBody>
          <a:bodyPr anchor="t">
            <a:normAutofit/>
          </a:bodyPr>
          <a:lstStyle/>
          <a:p>
            <a:pPr marL="0" indent="0">
              <a:buNone/>
            </a:pPr>
            <a:endParaRPr lang="en-US" sz="2400" dirty="0"/>
          </a:p>
          <a:p>
            <a:pPr marL="0" indent="0">
              <a:buNone/>
            </a:pPr>
            <a:r>
              <a:rPr lang="en-US" sz="2400" dirty="0"/>
              <a:t>Survivor Pension is a needs-based benefit to ensure the surviving spouse, child or parent of a wartime period veteran will meet a set income threshold. </a:t>
            </a:r>
            <a:endParaRPr lang="en-US" sz="2000" dirty="0"/>
          </a:p>
          <a:p>
            <a:pPr marL="0" indent="0">
              <a:buNone/>
            </a:pPr>
            <a:endParaRPr lang="en-US" sz="2400" dirty="0"/>
          </a:p>
        </p:txBody>
      </p:sp>
      <p:pic>
        <p:nvPicPr>
          <p:cNvPr id="6" name="Picture 5">
            <a:extLst>
              <a:ext uri="{FF2B5EF4-FFF2-40B4-BE49-F238E27FC236}">
                <a16:creationId xmlns:a16="http://schemas.microsoft.com/office/drawing/2014/main" id="{397907E5-6131-4C9D-8863-E767AE502F27}"/>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1317837" cy="1098197"/>
          </a:xfrm>
          <a:prstGeom prst="rect">
            <a:avLst/>
          </a:prstGeom>
        </p:spPr>
      </p:pic>
      <p:sp>
        <p:nvSpPr>
          <p:cNvPr id="7" name="TextBox 6">
            <a:extLst>
              <a:ext uri="{FF2B5EF4-FFF2-40B4-BE49-F238E27FC236}">
                <a16:creationId xmlns:a16="http://schemas.microsoft.com/office/drawing/2014/main" id="{B656A04D-E249-4FD3-8BEE-3ADC097A97F5}"/>
              </a:ext>
            </a:extLst>
          </p:cNvPr>
          <p:cNvSpPr txBox="1"/>
          <p:nvPr/>
        </p:nvSpPr>
        <p:spPr>
          <a:xfrm>
            <a:off x="3781124" y="6455411"/>
            <a:ext cx="4629752" cy="369332"/>
          </a:xfrm>
          <a:prstGeom prst="rect">
            <a:avLst/>
          </a:prstGeom>
          <a:noFill/>
        </p:spPr>
        <p:txBody>
          <a:bodyPr wrap="square" rtlCol="0">
            <a:spAutoFit/>
          </a:bodyPr>
          <a:lstStyle/>
          <a:p>
            <a:pPr algn="ctr"/>
            <a:r>
              <a:rPr lang="en-US" dirty="0"/>
              <a:t>Survivor Pension</a:t>
            </a:r>
          </a:p>
        </p:txBody>
      </p:sp>
      <p:sp>
        <p:nvSpPr>
          <p:cNvPr id="4" name="Slide Number Placeholder 3">
            <a:extLst>
              <a:ext uri="{FF2B5EF4-FFF2-40B4-BE49-F238E27FC236}">
                <a16:creationId xmlns:a16="http://schemas.microsoft.com/office/drawing/2014/main" id="{46C30652-2527-45B6-BC33-FF6244FDF32C}"/>
              </a:ext>
            </a:extLst>
          </p:cNvPr>
          <p:cNvSpPr>
            <a:spLocks noGrp="1"/>
          </p:cNvSpPr>
          <p:nvPr>
            <p:ph type="sldNum" sz="quarter" idx="12"/>
          </p:nvPr>
        </p:nvSpPr>
        <p:spPr/>
        <p:txBody>
          <a:bodyPr/>
          <a:lstStyle/>
          <a:p>
            <a:fld id="{58A50CE9-4F9E-4FB0-9E36-D496329523EC}" type="slidenum">
              <a:rPr lang="en-US" smtClean="0"/>
              <a:t>12</a:t>
            </a:fld>
            <a:endParaRPr lang="en-US"/>
          </a:p>
        </p:txBody>
      </p:sp>
    </p:spTree>
    <p:extLst>
      <p:ext uri="{BB962C8B-B14F-4D97-AF65-F5344CB8AC3E}">
        <p14:creationId xmlns:p14="http://schemas.microsoft.com/office/powerpoint/2010/main" val="859723454"/>
      </p:ext>
    </p:extLst>
  </p:cSld>
  <p:clrMapOvr>
    <a:overrideClrMapping bg1="dk1" tx1="lt1" bg2="dk2" tx2="lt2" accent1="accent1" accent2="accent2" accent3="accent3" accent4="accent4" accent5="accent5" accent6="accent6" hlink="hlink" folHlink="folHlink"/>
  </p:clrMapOvr>
  <p:transition spd="slow">
    <p:wipe/>
  </p:transition>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AD21898E-86C0-4C8A-A76C-DF33E844C8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9542" y="0"/>
            <a:ext cx="10432916" cy="6858000"/>
          </a:xfrm>
          <a:custGeom>
            <a:avLst/>
            <a:gdLst>
              <a:gd name="connsiteX0" fmla="*/ 1287962 w 10432916"/>
              <a:gd name="connsiteY0" fmla="*/ 0 h 6858000"/>
              <a:gd name="connsiteX1" fmla="*/ 9144956 w 10432916"/>
              <a:gd name="connsiteY1" fmla="*/ 0 h 6858000"/>
              <a:gd name="connsiteX2" fmla="*/ 9241731 w 10432916"/>
              <a:gd name="connsiteY2" fmla="*/ 111692 h 6858000"/>
              <a:gd name="connsiteX3" fmla="*/ 10432916 w 10432916"/>
              <a:gd name="connsiteY3" fmla="*/ 3429001 h 6858000"/>
              <a:gd name="connsiteX4" fmla="*/ 9241730 w 10432916"/>
              <a:gd name="connsiteY4" fmla="*/ 6746310 h 6858000"/>
              <a:gd name="connsiteX5" fmla="*/ 9144957 w 10432916"/>
              <a:gd name="connsiteY5" fmla="*/ 6858000 h 6858000"/>
              <a:gd name="connsiteX6" fmla="*/ 1287959 w 10432916"/>
              <a:gd name="connsiteY6" fmla="*/ 6858000 h 6858000"/>
              <a:gd name="connsiteX7" fmla="*/ 1191186 w 10432916"/>
              <a:gd name="connsiteY7" fmla="*/ 6746310 h 6858000"/>
              <a:gd name="connsiteX8" fmla="*/ 0 w 10432916"/>
              <a:gd name="connsiteY8" fmla="*/ 3429001 h 6858000"/>
              <a:gd name="connsiteX9" fmla="*/ 1191186 w 10432916"/>
              <a:gd name="connsiteY9" fmla="*/ 11169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432916" h="6858000">
                <a:moveTo>
                  <a:pt x="1287962" y="0"/>
                </a:moveTo>
                <a:lnTo>
                  <a:pt x="9144956" y="0"/>
                </a:lnTo>
                <a:lnTo>
                  <a:pt x="9241731" y="111692"/>
                </a:lnTo>
                <a:cubicBezTo>
                  <a:pt x="9985889" y="1013175"/>
                  <a:pt x="10432916" y="2168897"/>
                  <a:pt x="10432916" y="3429001"/>
                </a:cubicBezTo>
                <a:cubicBezTo>
                  <a:pt x="10432916" y="4689105"/>
                  <a:pt x="9985889" y="5844827"/>
                  <a:pt x="9241730" y="6746310"/>
                </a:cubicBezTo>
                <a:lnTo>
                  <a:pt x="9144957" y="6858000"/>
                </a:lnTo>
                <a:lnTo>
                  <a:pt x="1287959" y="6858000"/>
                </a:lnTo>
                <a:lnTo>
                  <a:pt x="1191186" y="6746310"/>
                </a:lnTo>
                <a:cubicBezTo>
                  <a:pt x="447027" y="5844827"/>
                  <a:pt x="0" y="4689105"/>
                  <a:pt x="0" y="3429001"/>
                </a:cubicBezTo>
                <a:cubicBezTo>
                  <a:pt x="0" y="2168897"/>
                  <a:pt x="447027" y="1013175"/>
                  <a:pt x="1191186" y="111692"/>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5C8F04BD-D093-45D0-B54C-50FDB308B4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4942" y="0"/>
            <a:ext cx="9922116" cy="6858000"/>
          </a:xfrm>
          <a:custGeom>
            <a:avLst/>
            <a:gdLst>
              <a:gd name="connsiteX0" fmla="*/ 1378575 w 9922116"/>
              <a:gd name="connsiteY0" fmla="*/ 0 h 6858000"/>
              <a:gd name="connsiteX1" fmla="*/ 8543542 w 9922116"/>
              <a:gd name="connsiteY1" fmla="*/ 0 h 6858000"/>
              <a:gd name="connsiteX2" fmla="*/ 8633323 w 9922116"/>
              <a:gd name="connsiteY2" fmla="*/ 94145 h 6858000"/>
              <a:gd name="connsiteX3" fmla="*/ 9922116 w 9922116"/>
              <a:gd name="connsiteY3" fmla="*/ 3429001 h 6858000"/>
              <a:gd name="connsiteX4" fmla="*/ 8633323 w 9922116"/>
              <a:gd name="connsiteY4" fmla="*/ 6763858 h 6858000"/>
              <a:gd name="connsiteX5" fmla="*/ 8543544 w 9922116"/>
              <a:gd name="connsiteY5" fmla="*/ 6858000 h 6858000"/>
              <a:gd name="connsiteX6" fmla="*/ 1378573 w 9922116"/>
              <a:gd name="connsiteY6" fmla="*/ 6858000 h 6858000"/>
              <a:gd name="connsiteX7" fmla="*/ 1288793 w 9922116"/>
              <a:gd name="connsiteY7" fmla="*/ 6763858 h 6858000"/>
              <a:gd name="connsiteX8" fmla="*/ 0 w 9922116"/>
              <a:gd name="connsiteY8" fmla="*/ 3429001 h 6858000"/>
              <a:gd name="connsiteX9" fmla="*/ 1288793 w 9922116"/>
              <a:gd name="connsiteY9" fmla="*/ 9414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22116" h="6858000">
                <a:moveTo>
                  <a:pt x="1378575" y="0"/>
                </a:moveTo>
                <a:lnTo>
                  <a:pt x="8543542" y="0"/>
                </a:lnTo>
                <a:lnTo>
                  <a:pt x="8633323" y="94145"/>
                </a:lnTo>
                <a:cubicBezTo>
                  <a:pt x="9434072" y="974941"/>
                  <a:pt x="9922116" y="2144991"/>
                  <a:pt x="9922116" y="3429001"/>
                </a:cubicBezTo>
                <a:cubicBezTo>
                  <a:pt x="9922116" y="4713011"/>
                  <a:pt x="9434072" y="5883061"/>
                  <a:pt x="8633323" y="6763858"/>
                </a:cubicBezTo>
                <a:lnTo>
                  <a:pt x="8543544" y="6858000"/>
                </a:lnTo>
                <a:lnTo>
                  <a:pt x="1378573" y="6858000"/>
                </a:lnTo>
                <a:lnTo>
                  <a:pt x="1288793" y="6763858"/>
                </a:lnTo>
                <a:cubicBezTo>
                  <a:pt x="488044" y="5883061"/>
                  <a:pt x="0" y="4713011"/>
                  <a:pt x="0" y="3429001"/>
                </a:cubicBezTo>
                <a:cubicBezTo>
                  <a:pt x="0" y="2144991"/>
                  <a:pt x="488044" y="974941"/>
                  <a:pt x="1288793" y="94145"/>
                </a:cubicBezTo>
                <a:close/>
              </a:path>
            </a:pathLst>
          </a:custGeom>
          <a:solidFill>
            <a:schemeClr val="bg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12C0607-8DA3-4E22-81D9-2EE8AD6954F9}"/>
              </a:ext>
            </a:extLst>
          </p:cNvPr>
          <p:cNvSpPr>
            <a:spLocks noGrp="1"/>
          </p:cNvSpPr>
          <p:nvPr>
            <p:ph type="title"/>
          </p:nvPr>
        </p:nvSpPr>
        <p:spPr>
          <a:xfrm>
            <a:off x="2311147" y="365760"/>
            <a:ext cx="7569706" cy="1288238"/>
          </a:xfrm>
        </p:spPr>
        <p:txBody>
          <a:bodyPr anchor="ctr">
            <a:normAutofit/>
          </a:bodyPr>
          <a:lstStyle/>
          <a:p>
            <a:pPr algn="ctr"/>
            <a:r>
              <a:rPr lang="en-US" dirty="0"/>
              <a:t>Wartime Periods</a:t>
            </a:r>
          </a:p>
        </p:txBody>
      </p:sp>
      <p:sp>
        <p:nvSpPr>
          <p:cNvPr id="3" name="Content Placeholder 2">
            <a:extLst>
              <a:ext uri="{FF2B5EF4-FFF2-40B4-BE49-F238E27FC236}">
                <a16:creationId xmlns:a16="http://schemas.microsoft.com/office/drawing/2014/main" id="{0462B9AA-F5C7-4721-BD85-07000B8585F1}"/>
              </a:ext>
            </a:extLst>
          </p:cNvPr>
          <p:cNvSpPr>
            <a:spLocks noGrp="1"/>
          </p:cNvSpPr>
          <p:nvPr>
            <p:ph idx="1"/>
          </p:nvPr>
        </p:nvSpPr>
        <p:spPr>
          <a:xfrm>
            <a:off x="2311147" y="1473693"/>
            <a:ext cx="7715285" cy="4508007"/>
          </a:xfrm>
        </p:spPr>
        <p:txBody>
          <a:bodyPr anchor="t">
            <a:normAutofit fontScale="62500" lnSpcReduction="20000"/>
          </a:bodyPr>
          <a:lstStyle/>
          <a:p>
            <a:endParaRPr lang="en-US" sz="2400" dirty="0"/>
          </a:p>
          <a:p>
            <a:r>
              <a:rPr lang="en-US" sz="3800" dirty="0"/>
              <a:t>Mexican Border period (May 9, 1916, to April 5, 1917, for Veterans who served in Mexico, on its borders, or in adjacent waters)</a:t>
            </a:r>
          </a:p>
          <a:p>
            <a:r>
              <a:rPr lang="en-US" sz="3800" dirty="0"/>
              <a:t>World War I (April 6, 1917, to November 11, 1918)</a:t>
            </a:r>
          </a:p>
          <a:p>
            <a:r>
              <a:rPr lang="en-US" sz="3800" dirty="0"/>
              <a:t>World War II (December 7, 1941, to December 31, 1946)</a:t>
            </a:r>
          </a:p>
          <a:p>
            <a:r>
              <a:rPr lang="en-US" sz="3800" dirty="0"/>
              <a:t>Korean conflict (June 27, 1950, to January 31, 1955)</a:t>
            </a:r>
          </a:p>
          <a:p>
            <a:r>
              <a:rPr lang="en-US" sz="3800" dirty="0"/>
              <a:t>Vietnam War era (February 28, 1961, to May 7, 1975, for Veterans who served in the Republic of Vietnam during that period. August 5, 1964, to May 7, 1975, for Veterans who served outside of the Republic of Vietnam.)</a:t>
            </a:r>
          </a:p>
          <a:p>
            <a:r>
              <a:rPr lang="en-US" sz="3800" dirty="0"/>
              <a:t>Gulf War (August 2, 1990, through a future date to be set by law or presidential proclamation)</a:t>
            </a:r>
          </a:p>
          <a:p>
            <a:pPr marL="0" indent="0">
              <a:buNone/>
            </a:pPr>
            <a:endParaRPr lang="en-US" sz="2400" dirty="0"/>
          </a:p>
        </p:txBody>
      </p:sp>
      <p:pic>
        <p:nvPicPr>
          <p:cNvPr id="6" name="Picture 5">
            <a:extLst>
              <a:ext uri="{FF2B5EF4-FFF2-40B4-BE49-F238E27FC236}">
                <a16:creationId xmlns:a16="http://schemas.microsoft.com/office/drawing/2014/main" id="{A34CAE56-F109-4F4C-AA8C-EC8AD9EB8873}"/>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1318843" cy="1099035"/>
          </a:xfrm>
          <a:prstGeom prst="rect">
            <a:avLst/>
          </a:prstGeom>
        </p:spPr>
      </p:pic>
      <p:sp>
        <p:nvSpPr>
          <p:cNvPr id="7" name="TextBox 6">
            <a:extLst>
              <a:ext uri="{FF2B5EF4-FFF2-40B4-BE49-F238E27FC236}">
                <a16:creationId xmlns:a16="http://schemas.microsoft.com/office/drawing/2014/main" id="{E259F5BC-E3AB-42FA-9FED-4E4EAD96D7E8}"/>
              </a:ext>
            </a:extLst>
          </p:cNvPr>
          <p:cNvSpPr txBox="1"/>
          <p:nvPr/>
        </p:nvSpPr>
        <p:spPr>
          <a:xfrm>
            <a:off x="3781124" y="6455411"/>
            <a:ext cx="4629752" cy="369332"/>
          </a:xfrm>
          <a:prstGeom prst="rect">
            <a:avLst/>
          </a:prstGeom>
          <a:noFill/>
        </p:spPr>
        <p:txBody>
          <a:bodyPr wrap="square" rtlCol="0">
            <a:spAutoFit/>
          </a:bodyPr>
          <a:lstStyle/>
          <a:p>
            <a:pPr algn="ctr"/>
            <a:r>
              <a:rPr lang="en-US" dirty="0"/>
              <a:t>Survivor Pension</a:t>
            </a:r>
          </a:p>
        </p:txBody>
      </p:sp>
      <p:sp>
        <p:nvSpPr>
          <p:cNvPr id="4" name="Slide Number Placeholder 3">
            <a:extLst>
              <a:ext uri="{FF2B5EF4-FFF2-40B4-BE49-F238E27FC236}">
                <a16:creationId xmlns:a16="http://schemas.microsoft.com/office/drawing/2014/main" id="{F5A4C902-240D-4536-A96C-B194B9D4FF45}"/>
              </a:ext>
            </a:extLst>
          </p:cNvPr>
          <p:cNvSpPr>
            <a:spLocks noGrp="1"/>
          </p:cNvSpPr>
          <p:nvPr>
            <p:ph type="sldNum" sz="quarter" idx="12"/>
          </p:nvPr>
        </p:nvSpPr>
        <p:spPr/>
        <p:txBody>
          <a:bodyPr/>
          <a:lstStyle/>
          <a:p>
            <a:fld id="{58A50CE9-4F9E-4FB0-9E36-D496329523EC}" type="slidenum">
              <a:rPr lang="en-US" smtClean="0"/>
              <a:t>13</a:t>
            </a:fld>
            <a:endParaRPr lang="en-US"/>
          </a:p>
        </p:txBody>
      </p:sp>
    </p:spTree>
    <p:extLst>
      <p:ext uri="{BB962C8B-B14F-4D97-AF65-F5344CB8AC3E}">
        <p14:creationId xmlns:p14="http://schemas.microsoft.com/office/powerpoint/2010/main" val="1696180182"/>
      </p:ext>
    </p:extLst>
  </p:cSld>
  <p:clrMapOvr>
    <a:overrideClrMapping bg1="dk1" tx1="lt1" bg2="dk2" tx2="lt2" accent1="accent1" accent2="accent2" accent3="accent3" accent4="accent4" accent5="accent5" accent6="accent6" hlink="hlink" folHlink="folHlink"/>
  </p:clrMapOvr>
  <p:transition spd="slow">
    <p:wipe/>
  </p:transition>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AD21898E-86C0-4C8A-A76C-DF33E844C8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9542" y="0"/>
            <a:ext cx="10432916" cy="6858000"/>
          </a:xfrm>
          <a:custGeom>
            <a:avLst/>
            <a:gdLst>
              <a:gd name="connsiteX0" fmla="*/ 1287962 w 10432916"/>
              <a:gd name="connsiteY0" fmla="*/ 0 h 6858000"/>
              <a:gd name="connsiteX1" fmla="*/ 9144956 w 10432916"/>
              <a:gd name="connsiteY1" fmla="*/ 0 h 6858000"/>
              <a:gd name="connsiteX2" fmla="*/ 9241731 w 10432916"/>
              <a:gd name="connsiteY2" fmla="*/ 111692 h 6858000"/>
              <a:gd name="connsiteX3" fmla="*/ 10432916 w 10432916"/>
              <a:gd name="connsiteY3" fmla="*/ 3429001 h 6858000"/>
              <a:gd name="connsiteX4" fmla="*/ 9241730 w 10432916"/>
              <a:gd name="connsiteY4" fmla="*/ 6746310 h 6858000"/>
              <a:gd name="connsiteX5" fmla="*/ 9144957 w 10432916"/>
              <a:gd name="connsiteY5" fmla="*/ 6858000 h 6858000"/>
              <a:gd name="connsiteX6" fmla="*/ 1287959 w 10432916"/>
              <a:gd name="connsiteY6" fmla="*/ 6858000 h 6858000"/>
              <a:gd name="connsiteX7" fmla="*/ 1191186 w 10432916"/>
              <a:gd name="connsiteY7" fmla="*/ 6746310 h 6858000"/>
              <a:gd name="connsiteX8" fmla="*/ 0 w 10432916"/>
              <a:gd name="connsiteY8" fmla="*/ 3429001 h 6858000"/>
              <a:gd name="connsiteX9" fmla="*/ 1191186 w 10432916"/>
              <a:gd name="connsiteY9" fmla="*/ 11169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432916" h="6858000">
                <a:moveTo>
                  <a:pt x="1287962" y="0"/>
                </a:moveTo>
                <a:lnTo>
                  <a:pt x="9144956" y="0"/>
                </a:lnTo>
                <a:lnTo>
                  <a:pt x="9241731" y="111692"/>
                </a:lnTo>
                <a:cubicBezTo>
                  <a:pt x="9985889" y="1013175"/>
                  <a:pt x="10432916" y="2168897"/>
                  <a:pt x="10432916" y="3429001"/>
                </a:cubicBezTo>
                <a:cubicBezTo>
                  <a:pt x="10432916" y="4689105"/>
                  <a:pt x="9985889" y="5844827"/>
                  <a:pt x="9241730" y="6746310"/>
                </a:cubicBezTo>
                <a:lnTo>
                  <a:pt x="9144957" y="6858000"/>
                </a:lnTo>
                <a:lnTo>
                  <a:pt x="1287959" y="6858000"/>
                </a:lnTo>
                <a:lnTo>
                  <a:pt x="1191186" y="6746310"/>
                </a:lnTo>
                <a:cubicBezTo>
                  <a:pt x="447027" y="5844827"/>
                  <a:pt x="0" y="4689105"/>
                  <a:pt x="0" y="3429001"/>
                </a:cubicBezTo>
                <a:cubicBezTo>
                  <a:pt x="0" y="2168897"/>
                  <a:pt x="447027" y="1013175"/>
                  <a:pt x="1191186" y="111692"/>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5C8F04BD-D093-45D0-B54C-50FDB308B4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4942" y="0"/>
            <a:ext cx="9922116" cy="6858000"/>
          </a:xfrm>
          <a:custGeom>
            <a:avLst/>
            <a:gdLst>
              <a:gd name="connsiteX0" fmla="*/ 1378575 w 9922116"/>
              <a:gd name="connsiteY0" fmla="*/ 0 h 6858000"/>
              <a:gd name="connsiteX1" fmla="*/ 8543542 w 9922116"/>
              <a:gd name="connsiteY1" fmla="*/ 0 h 6858000"/>
              <a:gd name="connsiteX2" fmla="*/ 8633323 w 9922116"/>
              <a:gd name="connsiteY2" fmla="*/ 94145 h 6858000"/>
              <a:gd name="connsiteX3" fmla="*/ 9922116 w 9922116"/>
              <a:gd name="connsiteY3" fmla="*/ 3429001 h 6858000"/>
              <a:gd name="connsiteX4" fmla="*/ 8633323 w 9922116"/>
              <a:gd name="connsiteY4" fmla="*/ 6763858 h 6858000"/>
              <a:gd name="connsiteX5" fmla="*/ 8543544 w 9922116"/>
              <a:gd name="connsiteY5" fmla="*/ 6858000 h 6858000"/>
              <a:gd name="connsiteX6" fmla="*/ 1378573 w 9922116"/>
              <a:gd name="connsiteY6" fmla="*/ 6858000 h 6858000"/>
              <a:gd name="connsiteX7" fmla="*/ 1288793 w 9922116"/>
              <a:gd name="connsiteY7" fmla="*/ 6763858 h 6858000"/>
              <a:gd name="connsiteX8" fmla="*/ 0 w 9922116"/>
              <a:gd name="connsiteY8" fmla="*/ 3429001 h 6858000"/>
              <a:gd name="connsiteX9" fmla="*/ 1288793 w 9922116"/>
              <a:gd name="connsiteY9" fmla="*/ 9414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22116" h="6858000">
                <a:moveTo>
                  <a:pt x="1378575" y="0"/>
                </a:moveTo>
                <a:lnTo>
                  <a:pt x="8543542" y="0"/>
                </a:lnTo>
                <a:lnTo>
                  <a:pt x="8633323" y="94145"/>
                </a:lnTo>
                <a:cubicBezTo>
                  <a:pt x="9434072" y="974941"/>
                  <a:pt x="9922116" y="2144991"/>
                  <a:pt x="9922116" y="3429001"/>
                </a:cubicBezTo>
                <a:cubicBezTo>
                  <a:pt x="9922116" y="4713011"/>
                  <a:pt x="9434072" y="5883061"/>
                  <a:pt x="8633323" y="6763858"/>
                </a:cubicBezTo>
                <a:lnTo>
                  <a:pt x="8543544" y="6858000"/>
                </a:lnTo>
                <a:lnTo>
                  <a:pt x="1378573" y="6858000"/>
                </a:lnTo>
                <a:lnTo>
                  <a:pt x="1288793" y="6763858"/>
                </a:lnTo>
                <a:cubicBezTo>
                  <a:pt x="488044" y="5883061"/>
                  <a:pt x="0" y="4713011"/>
                  <a:pt x="0" y="3429001"/>
                </a:cubicBezTo>
                <a:cubicBezTo>
                  <a:pt x="0" y="2144991"/>
                  <a:pt x="488044" y="974941"/>
                  <a:pt x="1288793" y="94145"/>
                </a:cubicBezTo>
                <a:close/>
              </a:path>
            </a:pathLst>
          </a:custGeom>
          <a:solidFill>
            <a:schemeClr val="bg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12C0607-8DA3-4E22-81D9-2EE8AD6954F9}"/>
              </a:ext>
            </a:extLst>
          </p:cNvPr>
          <p:cNvSpPr>
            <a:spLocks noGrp="1"/>
          </p:cNvSpPr>
          <p:nvPr>
            <p:ph type="title"/>
          </p:nvPr>
        </p:nvSpPr>
        <p:spPr>
          <a:xfrm>
            <a:off x="2311147" y="365760"/>
            <a:ext cx="7569706" cy="1288238"/>
          </a:xfrm>
        </p:spPr>
        <p:txBody>
          <a:bodyPr anchor="ctr">
            <a:normAutofit/>
          </a:bodyPr>
          <a:lstStyle/>
          <a:p>
            <a:pPr algn="ctr"/>
            <a:r>
              <a:rPr lang="en-US" dirty="0"/>
              <a:t>Veteran’s Service</a:t>
            </a:r>
          </a:p>
        </p:txBody>
      </p:sp>
      <p:sp>
        <p:nvSpPr>
          <p:cNvPr id="3" name="Content Placeholder 2">
            <a:extLst>
              <a:ext uri="{FF2B5EF4-FFF2-40B4-BE49-F238E27FC236}">
                <a16:creationId xmlns:a16="http://schemas.microsoft.com/office/drawing/2014/main" id="{0462B9AA-F5C7-4721-BD85-07000B8585F1}"/>
              </a:ext>
            </a:extLst>
          </p:cNvPr>
          <p:cNvSpPr>
            <a:spLocks noGrp="1"/>
          </p:cNvSpPr>
          <p:nvPr>
            <p:ph idx="1"/>
          </p:nvPr>
        </p:nvSpPr>
        <p:spPr>
          <a:xfrm>
            <a:off x="2311147" y="1473693"/>
            <a:ext cx="7715285" cy="4508007"/>
          </a:xfrm>
        </p:spPr>
        <p:txBody>
          <a:bodyPr anchor="t">
            <a:normAutofit fontScale="92500"/>
          </a:bodyPr>
          <a:lstStyle/>
          <a:p>
            <a:endParaRPr lang="en-US" sz="2400" dirty="0"/>
          </a:p>
          <a:p>
            <a:r>
              <a:rPr lang="en-US" sz="2600" dirty="0"/>
              <a:t>Entered active duty on or before September 7, 1980, and served at least 90 days on active military service, with at least 1 day during a covered war time period, </a:t>
            </a:r>
            <a:r>
              <a:rPr lang="en-US" sz="2600" b="1" dirty="0"/>
              <a:t>or</a:t>
            </a:r>
            <a:endParaRPr lang="en-US" sz="2600" dirty="0"/>
          </a:p>
          <a:p>
            <a:r>
              <a:rPr lang="en-US" sz="2600" dirty="0"/>
              <a:t>Entered active duty after September 7, 1980, and served at least 24 months or the full period for which they were called or ordered to active duty (with some exceptions), with at least 1 day during a covered wartime period </a:t>
            </a:r>
            <a:r>
              <a:rPr lang="en-US" sz="2600" b="1" dirty="0"/>
              <a:t>or</a:t>
            </a:r>
            <a:endParaRPr lang="en-US" sz="2600" dirty="0"/>
          </a:p>
          <a:p>
            <a:r>
              <a:rPr lang="en-US" sz="2600" dirty="0"/>
              <a:t>Was an officer and started on active duty after October 16, 1981, and hadn’t previously served on active duty for at least 24 months</a:t>
            </a:r>
          </a:p>
          <a:p>
            <a:pPr marL="0" indent="0">
              <a:buNone/>
            </a:pPr>
            <a:endParaRPr lang="en-US" sz="2400" dirty="0"/>
          </a:p>
        </p:txBody>
      </p:sp>
      <p:pic>
        <p:nvPicPr>
          <p:cNvPr id="6" name="Picture 5">
            <a:extLst>
              <a:ext uri="{FF2B5EF4-FFF2-40B4-BE49-F238E27FC236}">
                <a16:creationId xmlns:a16="http://schemas.microsoft.com/office/drawing/2014/main" id="{A34CAE56-F109-4F4C-AA8C-EC8AD9EB8873}"/>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1318843" cy="1099035"/>
          </a:xfrm>
          <a:prstGeom prst="rect">
            <a:avLst/>
          </a:prstGeom>
        </p:spPr>
      </p:pic>
      <p:sp>
        <p:nvSpPr>
          <p:cNvPr id="7" name="TextBox 6">
            <a:extLst>
              <a:ext uri="{FF2B5EF4-FFF2-40B4-BE49-F238E27FC236}">
                <a16:creationId xmlns:a16="http://schemas.microsoft.com/office/drawing/2014/main" id="{E259F5BC-E3AB-42FA-9FED-4E4EAD96D7E8}"/>
              </a:ext>
            </a:extLst>
          </p:cNvPr>
          <p:cNvSpPr txBox="1"/>
          <p:nvPr/>
        </p:nvSpPr>
        <p:spPr>
          <a:xfrm>
            <a:off x="3781124" y="6455411"/>
            <a:ext cx="4629752" cy="369332"/>
          </a:xfrm>
          <a:prstGeom prst="rect">
            <a:avLst/>
          </a:prstGeom>
          <a:noFill/>
        </p:spPr>
        <p:txBody>
          <a:bodyPr wrap="square" rtlCol="0">
            <a:spAutoFit/>
          </a:bodyPr>
          <a:lstStyle/>
          <a:p>
            <a:pPr algn="ctr"/>
            <a:r>
              <a:rPr lang="en-US" dirty="0"/>
              <a:t>Survivor Pension</a:t>
            </a:r>
          </a:p>
        </p:txBody>
      </p:sp>
      <p:sp>
        <p:nvSpPr>
          <p:cNvPr id="4" name="Slide Number Placeholder 3">
            <a:extLst>
              <a:ext uri="{FF2B5EF4-FFF2-40B4-BE49-F238E27FC236}">
                <a16:creationId xmlns:a16="http://schemas.microsoft.com/office/drawing/2014/main" id="{F5A4C902-240D-4536-A96C-B194B9D4FF45}"/>
              </a:ext>
            </a:extLst>
          </p:cNvPr>
          <p:cNvSpPr>
            <a:spLocks noGrp="1"/>
          </p:cNvSpPr>
          <p:nvPr>
            <p:ph type="sldNum" sz="quarter" idx="12"/>
          </p:nvPr>
        </p:nvSpPr>
        <p:spPr/>
        <p:txBody>
          <a:bodyPr/>
          <a:lstStyle/>
          <a:p>
            <a:fld id="{58A50CE9-4F9E-4FB0-9E36-D496329523EC}" type="slidenum">
              <a:rPr lang="en-US" smtClean="0"/>
              <a:t>14</a:t>
            </a:fld>
            <a:endParaRPr lang="en-US"/>
          </a:p>
        </p:txBody>
      </p:sp>
    </p:spTree>
    <p:extLst>
      <p:ext uri="{BB962C8B-B14F-4D97-AF65-F5344CB8AC3E}">
        <p14:creationId xmlns:p14="http://schemas.microsoft.com/office/powerpoint/2010/main" val="1368986050"/>
      </p:ext>
    </p:extLst>
  </p:cSld>
  <p:clrMapOvr>
    <a:overrideClrMapping bg1="dk1" tx1="lt1" bg2="dk2" tx2="lt2" accent1="accent1" accent2="accent2" accent3="accent3" accent4="accent4" accent5="accent5" accent6="accent6" hlink="hlink" folHlink="folHlink"/>
  </p:clrMapOvr>
  <p:transition spd="slow">
    <p:wipe/>
  </p:transition>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AD21898E-86C0-4C8A-A76C-DF33E844C8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9542" y="0"/>
            <a:ext cx="10432916" cy="6858000"/>
          </a:xfrm>
          <a:custGeom>
            <a:avLst/>
            <a:gdLst>
              <a:gd name="connsiteX0" fmla="*/ 1287962 w 10432916"/>
              <a:gd name="connsiteY0" fmla="*/ 0 h 6858000"/>
              <a:gd name="connsiteX1" fmla="*/ 9144956 w 10432916"/>
              <a:gd name="connsiteY1" fmla="*/ 0 h 6858000"/>
              <a:gd name="connsiteX2" fmla="*/ 9241731 w 10432916"/>
              <a:gd name="connsiteY2" fmla="*/ 111692 h 6858000"/>
              <a:gd name="connsiteX3" fmla="*/ 10432916 w 10432916"/>
              <a:gd name="connsiteY3" fmla="*/ 3429001 h 6858000"/>
              <a:gd name="connsiteX4" fmla="*/ 9241730 w 10432916"/>
              <a:gd name="connsiteY4" fmla="*/ 6746310 h 6858000"/>
              <a:gd name="connsiteX5" fmla="*/ 9144957 w 10432916"/>
              <a:gd name="connsiteY5" fmla="*/ 6858000 h 6858000"/>
              <a:gd name="connsiteX6" fmla="*/ 1287959 w 10432916"/>
              <a:gd name="connsiteY6" fmla="*/ 6858000 h 6858000"/>
              <a:gd name="connsiteX7" fmla="*/ 1191186 w 10432916"/>
              <a:gd name="connsiteY7" fmla="*/ 6746310 h 6858000"/>
              <a:gd name="connsiteX8" fmla="*/ 0 w 10432916"/>
              <a:gd name="connsiteY8" fmla="*/ 3429001 h 6858000"/>
              <a:gd name="connsiteX9" fmla="*/ 1191186 w 10432916"/>
              <a:gd name="connsiteY9" fmla="*/ 11169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432916" h="6858000">
                <a:moveTo>
                  <a:pt x="1287962" y="0"/>
                </a:moveTo>
                <a:lnTo>
                  <a:pt x="9144956" y="0"/>
                </a:lnTo>
                <a:lnTo>
                  <a:pt x="9241731" y="111692"/>
                </a:lnTo>
                <a:cubicBezTo>
                  <a:pt x="9985889" y="1013175"/>
                  <a:pt x="10432916" y="2168897"/>
                  <a:pt x="10432916" y="3429001"/>
                </a:cubicBezTo>
                <a:cubicBezTo>
                  <a:pt x="10432916" y="4689105"/>
                  <a:pt x="9985889" y="5844827"/>
                  <a:pt x="9241730" y="6746310"/>
                </a:cubicBezTo>
                <a:lnTo>
                  <a:pt x="9144957" y="6858000"/>
                </a:lnTo>
                <a:lnTo>
                  <a:pt x="1287959" y="6858000"/>
                </a:lnTo>
                <a:lnTo>
                  <a:pt x="1191186" y="6746310"/>
                </a:lnTo>
                <a:cubicBezTo>
                  <a:pt x="447027" y="5844827"/>
                  <a:pt x="0" y="4689105"/>
                  <a:pt x="0" y="3429001"/>
                </a:cubicBezTo>
                <a:cubicBezTo>
                  <a:pt x="0" y="2168897"/>
                  <a:pt x="447027" y="1013175"/>
                  <a:pt x="1191186" y="111692"/>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5C8F04BD-D093-45D0-B54C-50FDB308B4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4942" y="0"/>
            <a:ext cx="9922116" cy="6858000"/>
          </a:xfrm>
          <a:custGeom>
            <a:avLst/>
            <a:gdLst>
              <a:gd name="connsiteX0" fmla="*/ 1378575 w 9922116"/>
              <a:gd name="connsiteY0" fmla="*/ 0 h 6858000"/>
              <a:gd name="connsiteX1" fmla="*/ 8543542 w 9922116"/>
              <a:gd name="connsiteY1" fmla="*/ 0 h 6858000"/>
              <a:gd name="connsiteX2" fmla="*/ 8633323 w 9922116"/>
              <a:gd name="connsiteY2" fmla="*/ 94145 h 6858000"/>
              <a:gd name="connsiteX3" fmla="*/ 9922116 w 9922116"/>
              <a:gd name="connsiteY3" fmla="*/ 3429001 h 6858000"/>
              <a:gd name="connsiteX4" fmla="*/ 8633323 w 9922116"/>
              <a:gd name="connsiteY4" fmla="*/ 6763858 h 6858000"/>
              <a:gd name="connsiteX5" fmla="*/ 8543544 w 9922116"/>
              <a:gd name="connsiteY5" fmla="*/ 6858000 h 6858000"/>
              <a:gd name="connsiteX6" fmla="*/ 1378573 w 9922116"/>
              <a:gd name="connsiteY6" fmla="*/ 6858000 h 6858000"/>
              <a:gd name="connsiteX7" fmla="*/ 1288793 w 9922116"/>
              <a:gd name="connsiteY7" fmla="*/ 6763858 h 6858000"/>
              <a:gd name="connsiteX8" fmla="*/ 0 w 9922116"/>
              <a:gd name="connsiteY8" fmla="*/ 3429001 h 6858000"/>
              <a:gd name="connsiteX9" fmla="*/ 1288793 w 9922116"/>
              <a:gd name="connsiteY9" fmla="*/ 9414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22116" h="6858000">
                <a:moveTo>
                  <a:pt x="1378575" y="0"/>
                </a:moveTo>
                <a:lnTo>
                  <a:pt x="8543542" y="0"/>
                </a:lnTo>
                <a:lnTo>
                  <a:pt x="8633323" y="94145"/>
                </a:lnTo>
                <a:cubicBezTo>
                  <a:pt x="9434072" y="974941"/>
                  <a:pt x="9922116" y="2144991"/>
                  <a:pt x="9922116" y="3429001"/>
                </a:cubicBezTo>
                <a:cubicBezTo>
                  <a:pt x="9922116" y="4713011"/>
                  <a:pt x="9434072" y="5883061"/>
                  <a:pt x="8633323" y="6763858"/>
                </a:cubicBezTo>
                <a:lnTo>
                  <a:pt x="8543544" y="6858000"/>
                </a:lnTo>
                <a:lnTo>
                  <a:pt x="1378573" y="6858000"/>
                </a:lnTo>
                <a:lnTo>
                  <a:pt x="1288793" y="6763858"/>
                </a:lnTo>
                <a:cubicBezTo>
                  <a:pt x="488044" y="5883061"/>
                  <a:pt x="0" y="4713011"/>
                  <a:pt x="0" y="3429001"/>
                </a:cubicBezTo>
                <a:cubicBezTo>
                  <a:pt x="0" y="2144991"/>
                  <a:pt x="488044" y="974941"/>
                  <a:pt x="1288793" y="94145"/>
                </a:cubicBezTo>
                <a:close/>
              </a:path>
            </a:pathLst>
          </a:custGeom>
          <a:solidFill>
            <a:schemeClr val="bg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12C0607-8DA3-4E22-81D9-2EE8AD6954F9}"/>
              </a:ext>
            </a:extLst>
          </p:cNvPr>
          <p:cNvSpPr>
            <a:spLocks noGrp="1"/>
          </p:cNvSpPr>
          <p:nvPr>
            <p:ph type="title"/>
          </p:nvPr>
        </p:nvSpPr>
        <p:spPr>
          <a:xfrm>
            <a:off x="2311147" y="365760"/>
            <a:ext cx="7569706" cy="1288238"/>
          </a:xfrm>
        </p:spPr>
        <p:txBody>
          <a:bodyPr anchor="ctr">
            <a:normAutofit/>
          </a:bodyPr>
          <a:lstStyle/>
          <a:p>
            <a:pPr algn="ctr"/>
            <a:r>
              <a:rPr lang="en-US" dirty="0"/>
              <a:t>Eligible Dependents</a:t>
            </a:r>
          </a:p>
        </p:txBody>
      </p:sp>
      <p:sp>
        <p:nvSpPr>
          <p:cNvPr id="3" name="Content Placeholder 2">
            <a:extLst>
              <a:ext uri="{FF2B5EF4-FFF2-40B4-BE49-F238E27FC236}">
                <a16:creationId xmlns:a16="http://schemas.microsoft.com/office/drawing/2014/main" id="{0462B9AA-F5C7-4721-BD85-07000B8585F1}"/>
              </a:ext>
            </a:extLst>
          </p:cNvPr>
          <p:cNvSpPr>
            <a:spLocks noGrp="1"/>
          </p:cNvSpPr>
          <p:nvPr>
            <p:ph idx="1"/>
          </p:nvPr>
        </p:nvSpPr>
        <p:spPr>
          <a:xfrm>
            <a:off x="2311147" y="1473693"/>
            <a:ext cx="7715285" cy="4508007"/>
          </a:xfrm>
        </p:spPr>
        <p:txBody>
          <a:bodyPr anchor="t">
            <a:normAutofit/>
          </a:bodyPr>
          <a:lstStyle/>
          <a:p>
            <a:endParaRPr lang="en-US" sz="2400" dirty="0"/>
          </a:p>
          <a:p>
            <a:r>
              <a:rPr lang="en-US" sz="2400" dirty="0"/>
              <a:t>Widow that has not remarried, no age limit </a:t>
            </a:r>
            <a:r>
              <a:rPr lang="en-US" sz="2400" b="1" dirty="0"/>
              <a:t>(remarriage separates benefit permanently)</a:t>
            </a:r>
          </a:p>
          <a:p>
            <a:r>
              <a:rPr lang="en-US" sz="2400" dirty="0"/>
              <a:t>Unmarried child under 18, or 18-23 in school</a:t>
            </a:r>
          </a:p>
          <a:p>
            <a:r>
              <a:rPr lang="en-US" sz="2400" dirty="0"/>
              <a:t>“Helpless child”, if disabled prior to age 18</a:t>
            </a:r>
          </a:p>
          <a:p>
            <a:pPr marL="0" indent="0">
              <a:buNone/>
            </a:pPr>
            <a:endParaRPr lang="en-US" sz="2400" dirty="0"/>
          </a:p>
        </p:txBody>
      </p:sp>
      <p:pic>
        <p:nvPicPr>
          <p:cNvPr id="6" name="Picture 5">
            <a:extLst>
              <a:ext uri="{FF2B5EF4-FFF2-40B4-BE49-F238E27FC236}">
                <a16:creationId xmlns:a16="http://schemas.microsoft.com/office/drawing/2014/main" id="{A34CAE56-F109-4F4C-AA8C-EC8AD9EB8873}"/>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9500"/>
            <a:ext cx="1318843" cy="1099035"/>
          </a:xfrm>
          <a:prstGeom prst="rect">
            <a:avLst/>
          </a:prstGeom>
        </p:spPr>
      </p:pic>
      <p:sp>
        <p:nvSpPr>
          <p:cNvPr id="7" name="TextBox 6">
            <a:extLst>
              <a:ext uri="{FF2B5EF4-FFF2-40B4-BE49-F238E27FC236}">
                <a16:creationId xmlns:a16="http://schemas.microsoft.com/office/drawing/2014/main" id="{E259F5BC-E3AB-42FA-9FED-4E4EAD96D7E8}"/>
              </a:ext>
            </a:extLst>
          </p:cNvPr>
          <p:cNvSpPr txBox="1"/>
          <p:nvPr/>
        </p:nvSpPr>
        <p:spPr>
          <a:xfrm>
            <a:off x="3781124" y="6455411"/>
            <a:ext cx="4629752" cy="369332"/>
          </a:xfrm>
          <a:prstGeom prst="rect">
            <a:avLst/>
          </a:prstGeom>
          <a:noFill/>
        </p:spPr>
        <p:txBody>
          <a:bodyPr wrap="square" rtlCol="0">
            <a:spAutoFit/>
          </a:bodyPr>
          <a:lstStyle/>
          <a:p>
            <a:pPr algn="ctr"/>
            <a:r>
              <a:rPr lang="en-US" dirty="0"/>
              <a:t>Survivor Pension</a:t>
            </a:r>
          </a:p>
        </p:txBody>
      </p:sp>
      <p:sp>
        <p:nvSpPr>
          <p:cNvPr id="4" name="Slide Number Placeholder 3">
            <a:extLst>
              <a:ext uri="{FF2B5EF4-FFF2-40B4-BE49-F238E27FC236}">
                <a16:creationId xmlns:a16="http://schemas.microsoft.com/office/drawing/2014/main" id="{F5A4C902-240D-4536-A96C-B194B9D4FF45}"/>
              </a:ext>
            </a:extLst>
          </p:cNvPr>
          <p:cNvSpPr>
            <a:spLocks noGrp="1"/>
          </p:cNvSpPr>
          <p:nvPr>
            <p:ph type="sldNum" sz="quarter" idx="12"/>
          </p:nvPr>
        </p:nvSpPr>
        <p:spPr/>
        <p:txBody>
          <a:bodyPr/>
          <a:lstStyle/>
          <a:p>
            <a:fld id="{58A50CE9-4F9E-4FB0-9E36-D496329523EC}" type="slidenum">
              <a:rPr lang="en-US" smtClean="0"/>
              <a:t>15</a:t>
            </a:fld>
            <a:endParaRPr lang="en-US"/>
          </a:p>
        </p:txBody>
      </p:sp>
    </p:spTree>
    <p:extLst>
      <p:ext uri="{BB962C8B-B14F-4D97-AF65-F5344CB8AC3E}">
        <p14:creationId xmlns:p14="http://schemas.microsoft.com/office/powerpoint/2010/main" val="1536368411"/>
      </p:ext>
    </p:extLst>
  </p:cSld>
  <p:clrMapOvr>
    <a:overrideClrMapping bg1="dk1" tx1="lt1" bg2="dk2" tx2="lt2" accent1="accent1" accent2="accent2" accent3="accent3" accent4="accent4" accent5="accent5" accent6="accent6" hlink="hlink" folHlink="folHlink"/>
  </p:clrMapOvr>
  <p:transition spd="slow">
    <p:wipe/>
  </p:transition>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AD21898E-86C0-4C8A-A76C-DF33E844C8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9542" y="0"/>
            <a:ext cx="10432916" cy="6858000"/>
          </a:xfrm>
          <a:custGeom>
            <a:avLst/>
            <a:gdLst>
              <a:gd name="connsiteX0" fmla="*/ 1287962 w 10432916"/>
              <a:gd name="connsiteY0" fmla="*/ 0 h 6858000"/>
              <a:gd name="connsiteX1" fmla="*/ 9144956 w 10432916"/>
              <a:gd name="connsiteY1" fmla="*/ 0 h 6858000"/>
              <a:gd name="connsiteX2" fmla="*/ 9241731 w 10432916"/>
              <a:gd name="connsiteY2" fmla="*/ 111692 h 6858000"/>
              <a:gd name="connsiteX3" fmla="*/ 10432916 w 10432916"/>
              <a:gd name="connsiteY3" fmla="*/ 3429001 h 6858000"/>
              <a:gd name="connsiteX4" fmla="*/ 9241730 w 10432916"/>
              <a:gd name="connsiteY4" fmla="*/ 6746310 h 6858000"/>
              <a:gd name="connsiteX5" fmla="*/ 9144957 w 10432916"/>
              <a:gd name="connsiteY5" fmla="*/ 6858000 h 6858000"/>
              <a:gd name="connsiteX6" fmla="*/ 1287959 w 10432916"/>
              <a:gd name="connsiteY6" fmla="*/ 6858000 h 6858000"/>
              <a:gd name="connsiteX7" fmla="*/ 1191186 w 10432916"/>
              <a:gd name="connsiteY7" fmla="*/ 6746310 h 6858000"/>
              <a:gd name="connsiteX8" fmla="*/ 0 w 10432916"/>
              <a:gd name="connsiteY8" fmla="*/ 3429001 h 6858000"/>
              <a:gd name="connsiteX9" fmla="*/ 1191186 w 10432916"/>
              <a:gd name="connsiteY9" fmla="*/ 11169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432916" h="6858000">
                <a:moveTo>
                  <a:pt x="1287962" y="0"/>
                </a:moveTo>
                <a:lnTo>
                  <a:pt x="9144956" y="0"/>
                </a:lnTo>
                <a:lnTo>
                  <a:pt x="9241731" y="111692"/>
                </a:lnTo>
                <a:cubicBezTo>
                  <a:pt x="9985889" y="1013175"/>
                  <a:pt x="10432916" y="2168897"/>
                  <a:pt x="10432916" y="3429001"/>
                </a:cubicBezTo>
                <a:cubicBezTo>
                  <a:pt x="10432916" y="4689105"/>
                  <a:pt x="9985889" y="5844827"/>
                  <a:pt x="9241730" y="6746310"/>
                </a:cubicBezTo>
                <a:lnTo>
                  <a:pt x="9144957" y="6858000"/>
                </a:lnTo>
                <a:lnTo>
                  <a:pt x="1287959" y="6858000"/>
                </a:lnTo>
                <a:lnTo>
                  <a:pt x="1191186" y="6746310"/>
                </a:lnTo>
                <a:cubicBezTo>
                  <a:pt x="447027" y="5844827"/>
                  <a:pt x="0" y="4689105"/>
                  <a:pt x="0" y="3429001"/>
                </a:cubicBezTo>
                <a:cubicBezTo>
                  <a:pt x="0" y="2168897"/>
                  <a:pt x="447027" y="1013175"/>
                  <a:pt x="1191186" y="111692"/>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5C8F04BD-D093-45D0-B54C-50FDB308B4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4942" y="0"/>
            <a:ext cx="9922116" cy="6858000"/>
          </a:xfrm>
          <a:custGeom>
            <a:avLst/>
            <a:gdLst>
              <a:gd name="connsiteX0" fmla="*/ 1378575 w 9922116"/>
              <a:gd name="connsiteY0" fmla="*/ 0 h 6858000"/>
              <a:gd name="connsiteX1" fmla="*/ 8543542 w 9922116"/>
              <a:gd name="connsiteY1" fmla="*/ 0 h 6858000"/>
              <a:gd name="connsiteX2" fmla="*/ 8633323 w 9922116"/>
              <a:gd name="connsiteY2" fmla="*/ 94145 h 6858000"/>
              <a:gd name="connsiteX3" fmla="*/ 9922116 w 9922116"/>
              <a:gd name="connsiteY3" fmla="*/ 3429001 h 6858000"/>
              <a:gd name="connsiteX4" fmla="*/ 8633323 w 9922116"/>
              <a:gd name="connsiteY4" fmla="*/ 6763858 h 6858000"/>
              <a:gd name="connsiteX5" fmla="*/ 8543544 w 9922116"/>
              <a:gd name="connsiteY5" fmla="*/ 6858000 h 6858000"/>
              <a:gd name="connsiteX6" fmla="*/ 1378573 w 9922116"/>
              <a:gd name="connsiteY6" fmla="*/ 6858000 h 6858000"/>
              <a:gd name="connsiteX7" fmla="*/ 1288793 w 9922116"/>
              <a:gd name="connsiteY7" fmla="*/ 6763858 h 6858000"/>
              <a:gd name="connsiteX8" fmla="*/ 0 w 9922116"/>
              <a:gd name="connsiteY8" fmla="*/ 3429001 h 6858000"/>
              <a:gd name="connsiteX9" fmla="*/ 1288793 w 9922116"/>
              <a:gd name="connsiteY9" fmla="*/ 9414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22116" h="6858000">
                <a:moveTo>
                  <a:pt x="1378575" y="0"/>
                </a:moveTo>
                <a:lnTo>
                  <a:pt x="8543542" y="0"/>
                </a:lnTo>
                <a:lnTo>
                  <a:pt x="8633323" y="94145"/>
                </a:lnTo>
                <a:cubicBezTo>
                  <a:pt x="9434072" y="974941"/>
                  <a:pt x="9922116" y="2144991"/>
                  <a:pt x="9922116" y="3429001"/>
                </a:cubicBezTo>
                <a:cubicBezTo>
                  <a:pt x="9922116" y="4713011"/>
                  <a:pt x="9434072" y="5883061"/>
                  <a:pt x="8633323" y="6763858"/>
                </a:cubicBezTo>
                <a:lnTo>
                  <a:pt x="8543544" y="6858000"/>
                </a:lnTo>
                <a:lnTo>
                  <a:pt x="1378573" y="6858000"/>
                </a:lnTo>
                <a:lnTo>
                  <a:pt x="1288793" y="6763858"/>
                </a:lnTo>
                <a:cubicBezTo>
                  <a:pt x="488044" y="5883061"/>
                  <a:pt x="0" y="4713011"/>
                  <a:pt x="0" y="3429001"/>
                </a:cubicBezTo>
                <a:cubicBezTo>
                  <a:pt x="0" y="2144991"/>
                  <a:pt x="488044" y="974941"/>
                  <a:pt x="1288793" y="94145"/>
                </a:cubicBezTo>
                <a:close/>
              </a:path>
            </a:pathLst>
          </a:custGeom>
          <a:solidFill>
            <a:schemeClr val="bg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12C0607-8DA3-4E22-81D9-2EE8AD6954F9}"/>
              </a:ext>
            </a:extLst>
          </p:cNvPr>
          <p:cNvSpPr>
            <a:spLocks noGrp="1"/>
          </p:cNvSpPr>
          <p:nvPr>
            <p:ph type="title"/>
          </p:nvPr>
        </p:nvSpPr>
        <p:spPr>
          <a:xfrm>
            <a:off x="2311147" y="365760"/>
            <a:ext cx="7569706" cy="1288238"/>
          </a:xfrm>
        </p:spPr>
        <p:txBody>
          <a:bodyPr anchor="ctr">
            <a:normAutofit/>
          </a:bodyPr>
          <a:lstStyle/>
          <a:p>
            <a:pPr algn="ctr"/>
            <a:r>
              <a:rPr lang="en-US" dirty="0"/>
              <a:t>Financial Requirements</a:t>
            </a:r>
          </a:p>
        </p:txBody>
      </p:sp>
      <p:sp>
        <p:nvSpPr>
          <p:cNvPr id="3" name="Content Placeholder 2">
            <a:extLst>
              <a:ext uri="{FF2B5EF4-FFF2-40B4-BE49-F238E27FC236}">
                <a16:creationId xmlns:a16="http://schemas.microsoft.com/office/drawing/2014/main" id="{0462B9AA-F5C7-4721-BD85-07000B8585F1}"/>
              </a:ext>
            </a:extLst>
          </p:cNvPr>
          <p:cNvSpPr>
            <a:spLocks noGrp="1"/>
          </p:cNvSpPr>
          <p:nvPr>
            <p:ph idx="1"/>
          </p:nvPr>
        </p:nvSpPr>
        <p:spPr>
          <a:xfrm>
            <a:off x="2311147" y="1473693"/>
            <a:ext cx="7715285" cy="4508007"/>
          </a:xfrm>
        </p:spPr>
        <p:txBody>
          <a:bodyPr anchor="t">
            <a:normAutofit/>
          </a:bodyPr>
          <a:lstStyle/>
          <a:p>
            <a:endParaRPr lang="en-US" sz="2400" dirty="0"/>
          </a:p>
          <a:p>
            <a:r>
              <a:rPr lang="en-US" sz="2400" dirty="0"/>
              <a:t>Countable income less than the Maximum Annual Pension Rate (MAPR)</a:t>
            </a:r>
          </a:p>
          <a:p>
            <a:r>
              <a:rPr lang="en-US" sz="2400" dirty="0"/>
              <a:t>Assets less than $159,240</a:t>
            </a:r>
          </a:p>
          <a:p>
            <a:pPr marL="0" indent="0">
              <a:buNone/>
            </a:pPr>
            <a:endParaRPr lang="en-US" sz="2400" dirty="0"/>
          </a:p>
        </p:txBody>
      </p:sp>
      <p:pic>
        <p:nvPicPr>
          <p:cNvPr id="6" name="Picture 5">
            <a:extLst>
              <a:ext uri="{FF2B5EF4-FFF2-40B4-BE49-F238E27FC236}">
                <a16:creationId xmlns:a16="http://schemas.microsoft.com/office/drawing/2014/main" id="{A34CAE56-F109-4F4C-AA8C-EC8AD9EB8873}"/>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1318843" cy="1099035"/>
          </a:xfrm>
          <a:prstGeom prst="rect">
            <a:avLst/>
          </a:prstGeom>
        </p:spPr>
      </p:pic>
      <p:sp>
        <p:nvSpPr>
          <p:cNvPr id="7" name="TextBox 6">
            <a:extLst>
              <a:ext uri="{FF2B5EF4-FFF2-40B4-BE49-F238E27FC236}">
                <a16:creationId xmlns:a16="http://schemas.microsoft.com/office/drawing/2014/main" id="{E259F5BC-E3AB-42FA-9FED-4E4EAD96D7E8}"/>
              </a:ext>
            </a:extLst>
          </p:cNvPr>
          <p:cNvSpPr txBox="1"/>
          <p:nvPr/>
        </p:nvSpPr>
        <p:spPr>
          <a:xfrm>
            <a:off x="3781124" y="6455411"/>
            <a:ext cx="4629752" cy="369332"/>
          </a:xfrm>
          <a:prstGeom prst="rect">
            <a:avLst/>
          </a:prstGeom>
          <a:noFill/>
        </p:spPr>
        <p:txBody>
          <a:bodyPr wrap="square" rtlCol="0">
            <a:spAutoFit/>
          </a:bodyPr>
          <a:lstStyle/>
          <a:p>
            <a:pPr algn="ctr"/>
            <a:r>
              <a:rPr lang="en-US" dirty="0"/>
              <a:t>Survivor Pension</a:t>
            </a:r>
          </a:p>
        </p:txBody>
      </p:sp>
      <p:sp>
        <p:nvSpPr>
          <p:cNvPr id="4" name="Slide Number Placeholder 3">
            <a:extLst>
              <a:ext uri="{FF2B5EF4-FFF2-40B4-BE49-F238E27FC236}">
                <a16:creationId xmlns:a16="http://schemas.microsoft.com/office/drawing/2014/main" id="{F5A4C902-240D-4536-A96C-B194B9D4FF45}"/>
              </a:ext>
            </a:extLst>
          </p:cNvPr>
          <p:cNvSpPr>
            <a:spLocks noGrp="1"/>
          </p:cNvSpPr>
          <p:nvPr>
            <p:ph type="sldNum" sz="quarter" idx="12"/>
          </p:nvPr>
        </p:nvSpPr>
        <p:spPr/>
        <p:txBody>
          <a:bodyPr/>
          <a:lstStyle/>
          <a:p>
            <a:fld id="{58A50CE9-4F9E-4FB0-9E36-D496329523EC}" type="slidenum">
              <a:rPr lang="en-US" smtClean="0"/>
              <a:t>16</a:t>
            </a:fld>
            <a:endParaRPr lang="en-US"/>
          </a:p>
        </p:txBody>
      </p:sp>
    </p:spTree>
    <p:extLst>
      <p:ext uri="{BB962C8B-B14F-4D97-AF65-F5344CB8AC3E}">
        <p14:creationId xmlns:p14="http://schemas.microsoft.com/office/powerpoint/2010/main" val="3011735787"/>
      </p:ext>
    </p:extLst>
  </p:cSld>
  <p:clrMapOvr>
    <a:overrideClrMapping bg1="dk1" tx1="lt1" bg2="dk2" tx2="lt2" accent1="accent1" accent2="accent2" accent3="accent3" accent4="accent4" accent5="accent5" accent6="accent6" hlink="hlink" folHlink="folHlink"/>
  </p:clrMapOvr>
  <p:transition spd="slow">
    <p:wipe/>
  </p:transition>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AD21898E-86C0-4C8A-A76C-DF33E844C8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9542" y="0"/>
            <a:ext cx="10432916" cy="6858000"/>
          </a:xfrm>
          <a:custGeom>
            <a:avLst/>
            <a:gdLst>
              <a:gd name="connsiteX0" fmla="*/ 1287962 w 10432916"/>
              <a:gd name="connsiteY0" fmla="*/ 0 h 6858000"/>
              <a:gd name="connsiteX1" fmla="*/ 9144956 w 10432916"/>
              <a:gd name="connsiteY1" fmla="*/ 0 h 6858000"/>
              <a:gd name="connsiteX2" fmla="*/ 9241731 w 10432916"/>
              <a:gd name="connsiteY2" fmla="*/ 111692 h 6858000"/>
              <a:gd name="connsiteX3" fmla="*/ 10432916 w 10432916"/>
              <a:gd name="connsiteY3" fmla="*/ 3429001 h 6858000"/>
              <a:gd name="connsiteX4" fmla="*/ 9241730 w 10432916"/>
              <a:gd name="connsiteY4" fmla="*/ 6746310 h 6858000"/>
              <a:gd name="connsiteX5" fmla="*/ 9144957 w 10432916"/>
              <a:gd name="connsiteY5" fmla="*/ 6858000 h 6858000"/>
              <a:gd name="connsiteX6" fmla="*/ 1287959 w 10432916"/>
              <a:gd name="connsiteY6" fmla="*/ 6858000 h 6858000"/>
              <a:gd name="connsiteX7" fmla="*/ 1191186 w 10432916"/>
              <a:gd name="connsiteY7" fmla="*/ 6746310 h 6858000"/>
              <a:gd name="connsiteX8" fmla="*/ 0 w 10432916"/>
              <a:gd name="connsiteY8" fmla="*/ 3429001 h 6858000"/>
              <a:gd name="connsiteX9" fmla="*/ 1191186 w 10432916"/>
              <a:gd name="connsiteY9" fmla="*/ 11169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432916" h="6858000">
                <a:moveTo>
                  <a:pt x="1287962" y="0"/>
                </a:moveTo>
                <a:lnTo>
                  <a:pt x="9144956" y="0"/>
                </a:lnTo>
                <a:lnTo>
                  <a:pt x="9241731" y="111692"/>
                </a:lnTo>
                <a:cubicBezTo>
                  <a:pt x="9985889" y="1013175"/>
                  <a:pt x="10432916" y="2168897"/>
                  <a:pt x="10432916" y="3429001"/>
                </a:cubicBezTo>
                <a:cubicBezTo>
                  <a:pt x="10432916" y="4689105"/>
                  <a:pt x="9985889" y="5844827"/>
                  <a:pt x="9241730" y="6746310"/>
                </a:cubicBezTo>
                <a:lnTo>
                  <a:pt x="9144957" y="6858000"/>
                </a:lnTo>
                <a:lnTo>
                  <a:pt x="1287959" y="6858000"/>
                </a:lnTo>
                <a:lnTo>
                  <a:pt x="1191186" y="6746310"/>
                </a:lnTo>
                <a:cubicBezTo>
                  <a:pt x="447027" y="5844827"/>
                  <a:pt x="0" y="4689105"/>
                  <a:pt x="0" y="3429001"/>
                </a:cubicBezTo>
                <a:cubicBezTo>
                  <a:pt x="0" y="2168897"/>
                  <a:pt x="447027" y="1013175"/>
                  <a:pt x="1191186" y="111692"/>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5C8F04BD-D093-45D0-B54C-50FDB308B4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4942" y="0"/>
            <a:ext cx="9922116" cy="6858000"/>
          </a:xfrm>
          <a:custGeom>
            <a:avLst/>
            <a:gdLst>
              <a:gd name="connsiteX0" fmla="*/ 1378575 w 9922116"/>
              <a:gd name="connsiteY0" fmla="*/ 0 h 6858000"/>
              <a:gd name="connsiteX1" fmla="*/ 8543542 w 9922116"/>
              <a:gd name="connsiteY1" fmla="*/ 0 h 6858000"/>
              <a:gd name="connsiteX2" fmla="*/ 8633323 w 9922116"/>
              <a:gd name="connsiteY2" fmla="*/ 94145 h 6858000"/>
              <a:gd name="connsiteX3" fmla="*/ 9922116 w 9922116"/>
              <a:gd name="connsiteY3" fmla="*/ 3429001 h 6858000"/>
              <a:gd name="connsiteX4" fmla="*/ 8633323 w 9922116"/>
              <a:gd name="connsiteY4" fmla="*/ 6763858 h 6858000"/>
              <a:gd name="connsiteX5" fmla="*/ 8543544 w 9922116"/>
              <a:gd name="connsiteY5" fmla="*/ 6858000 h 6858000"/>
              <a:gd name="connsiteX6" fmla="*/ 1378573 w 9922116"/>
              <a:gd name="connsiteY6" fmla="*/ 6858000 h 6858000"/>
              <a:gd name="connsiteX7" fmla="*/ 1288793 w 9922116"/>
              <a:gd name="connsiteY7" fmla="*/ 6763858 h 6858000"/>
              <a:gd name="connsiteX8" fmla="*/ 0 w 9922116"/>
              <a:gd name="connsiteY8" fmla="*/ 3429001 h 6858000"/>
              <a:gd name="connsiteX9" fmla="*/ 1288793 w 9922116"/>
              <a:gd name="connsiteY9" fmla="*/ 9414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22116" h="6858000">
                <a:moveTo>
                  <a:pt x="1378575" y="0"/>
                </a:moveTo>
                <a:lnTo>
                  <a:pt x="8543542" y="0"/>
                </a:lnTo>
                <a:lnTo>
                  <a:pt x="8633323" y="94145"/>
                </a:lnTo>
                <a:cubicBezTo>
                  <a:pt x="9434072" y="974941"/>
                  <a:pt x="9922116" y="2144991"/>
                  <a:pt x="9922116" y="3429001"/>
                </a:cubicBezTo>
                <a:cubicBezTo>
                  <a:pt x="9922116" y="4713011"/>
                  <a:pt x="9434072" y="5883061"/>
                  <a:pt x="8633323" y="6763858"/>
                </a:cubicBezTo>
                <a:lnTo>
                  <a:pt x="8543544" y="6858000"/>
                </a:lnTo>
                <a:lnTo>
                  <a:pt x="1378573" y="6858000"/>
                </a:lnTo>
                <a:lnTo>
                  <a:pt x="1288793" y="6763858"/>
                </a:lnTo>
                <a:cubicBezTo>
                  <a:pt x="488044" y="5883061"/>
                  <a:pt x="0" y="4713011"/>
                  <a:pt x="0" y="3429001"/>
                </a:cubicBezTo>
                <a:cubicBezTo>
                  <a:pt x="0" y="2144991"/>
                  <a:pt x="488044" y="974941"/>
                  <a:pt x="1288793" y="94145"/>
                </a:cubicBezTo>
                <a:close/>
              </a:path>
            </a:pathLst>
          </a:custGeom>
          <a:solidFill>
            <a:schemeClr val="bg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12C0607-8DA3-4E22-81D9-2EE8AD6954F9}"/>
              </a:ext>
            </a:extLst>
          </p:cNvPr>
          <p:cNvSpPr>
            <a:spLocks noGrp="1"/>
          </p:cNvSpPr>
          <p:nvPr>
            <p:ph type="title"/>
          </p:nvPr>
        </p:nvSpPr>
        <p:spPr>
          <a:xfrm>
            <a:off x="2311147" y="365760"/>
            <a:ext cx="7569706" cy="1288238"/>
          </a:xfrm>
        </p:spPr>
        <p:txBody>
          <a:bodyPr anchor="ctr">
            <a:normAutofit fontScale="90000"/>
          </a:bodyPr>
          <a:lstStyle/>
          <a:p>
            <a:pPr algn="ctr"/>
            <a:r>
              <a:rPr lang="en-US" dirty="0"/>
              <a:t>Annual Countable Income (household)</a:t>
            </a:r>
          </a:p>
        </p:txBody>
      </p:sp>
      <p:sp>
        <p:nvSpPr>
          <p:cNvPr id="3" name="Content Placeholder 2">
            <a:extLst>
              <a:ext uri="{FF2B5EF4-FFF2-40B4-BE49-F238E27FC236}">
                <a16:creationId xmlns:a16="http://schemas.microsoft.com/office/drawing/2014/main" id="{0462B9AA-F5C7-4721-BD85-07000B8585F1}"/>
              </a:ext>
            </a:extLst>
          </p:cNvPr>
          <p:cNvSpPr>
            <a:spLocks noGrp="1"/>
          </p:cNvSpPr>
          <p:nvPr>
            <p:ph idx="1"/>
          </p:nvPr>
        </p:nvSpPr>
        <p:spPr>
          <a:xfrm>
            <a:off x="3169328" y="1473693"/>
            <a:ext cx="6857104" cy="4508007"/>
          </a:xfrm>
        </p:spPr>
        <p:txBody>
          <a:bodyPr anchor="t">
            <a:normAutofit/>
          </a:bodyPr>
          <a:lstStyle/>
          <a:p>
            <a:endParaRPr lang="en-US" sz="2400" dirty="0"/>
          </a:p>
          <a:p>
            <a:r>
              <a:rPr lang="en-US" sz="2400" dirty="0"/>
              <a:t>Salary or hourly pay (including overtime)</a:t>
            </a:r>
          </a:p>
          <a:p>
            <a:r>
              <a:rPr lang="en-US" sz="2400" dirty="0"/>
              <a:t>Social Security</a:t>
            </a:r>
          </a:p>
          <a:p>
            <a:r>
              <a:rPr lang="en-US" sz="2400" dirty="0"/>
              <a:t>Retirement (company pension, 401k distr.)</a:t>
            </a:r>
          </a:p>
          <a:p>
            <a:r>
              <a:rPr lang="en-US" sz="2400" dirty="0"/>
              <a:t>Bonuses, commissions</a:t>
            </a:r>
          </a:p>
          <a:p>
            <a:r>
              <a:rPr lang="en-US" sz="2400" dirty="0"/>
              <a:t>Tips</a:t>
            </a:r>
          </a:p>
          <a:p>
            <a:r>
              <a:rPr lang="en-US" sz="2400" dirty="0"/>
              <a:t>Disbursement from annuities</a:t>
            </a:r>
          </a:p>
          <a:p>
            <a:r>
              <a:rPr lang="en-US" sz="2400" dirty="0"/>
              <a:t>Farm and rental income</a:t>
            </a:r>
          </a:p>
          <a:p>
            <a:pPr marL="0" indent="0">
              <a:buNone/>
            </a:pPr>
            <a:endParaRPr lang="en-US" sz="2400" dirty="0"/>
          </a:p>
        </p:txBody>
      </p:sp>
      <p:pic>
        <p:nvPicPr>
          <p:cNvPr id="6" name="Picture 5">
            <a:extLst>
              <a:ext uri="{FF2B5EF4-FFF2-40B4-BE49-F238E27FC236}">
                <a16:creationId xmlns:a16="http://schemas.microsoft.com/office/drawing/2014/main" id="{A34CAE56-F109-4F4C-AA8C-EC8AD9EB8873}"/>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1318843" cy="1099035"/>
          </a:xfrm>
          <a:prstGeom prst="rect">
            <a:avLst/>
          </a:prstGeom>
        </p:spPr>
      </p:pic>
      <p:sp>
        <p:nvSpPr>
          <p:cNvPr id="7" name="TextBox 6">
            <a:extLst>
              <a:ext uri="{FF2B5EF4-FFF2-40B4-BE49-F238E27FC236}">
                <a16:creationId xmlns:a16="http://schemas.microsoft.com/office/drawing/2014/main" id="{E259F5BC-E3AB-42FA-9FED-4E4EAD96D7E8}"/>
              </a:ext>
            </a:extLst>
          </p:cNvPr>
          <p:cNvSpPr txBox="1"/>
          <p:nvPr/>
        </p:nvSpPr>
        <p:spPr>
          <a:xfrm>
            <a:off x="3781124" y="6455411"/>
            <a:ext cx="4629752" cy="369332"/>
          </a:xfrm>
          <a:prstGeom prst="rect">
            <a:avLst/>
          </a:prstGeom>
          <a:noFill/>
        </p:spPr>
        <p:txBody>
          <a:bodyPr wrap="square" rtlCol="0">
            <a:spAutoFit/>
          </a:bodyPr>
          <a:lstStyle/>
          <a:p>
            <a:pPr algn="ctr"/>
            <a:r>
              <a:rPr lang="en-US" dirty="0"/>
              <a:t>Survivor Pension</a:t>
            </a:r>
          </a:p>
        </p:txBody>
      </p:sp>
      <p:sp>
        <p:nvSpPr>
          <p:cNvPr id="4" name="Slide Number Placeholder 3">
            <a:extLst>
              <a:ext uri="{FF2B5EF4-FFF2-40B4-BE49-F238E27FC236}">
                <a16:creationId xmlns:a16="http://schemas.microsoft.com/office/drawing/2014/main" id="{F5A4C902-240D-4536-A96C-B194B9D4FF45}"/>
              </a:ext>
            </a:extLst>
          </p:cNvPr>
          <p:cNvSpPr>
            <a:spLocks noGrp="1"/>
          </p:cNvSpPr>
          <p:nvPr>
            <p:ph type="sldNum" sz="quarter" idx="12"/>
          </p:nvPr>
        </p:nvSpPr>
        <p:spPr/>
        <p:txBody>
          <a:bodyPr/>
          <a:lstStyle/>
          <a:p>
            <a:fld id="{58A50CE9-4F9E-4FB0-9E36-D496329523EC}" type="slidenum">
              <a:rPr lang="en-US" smtClean="0"/>
              <a:t>17</a:t>
            </a:fld>
            <a:endParaRPr lang="en-US"/>
          </a:p>
        </p:txBody>
      </p:sp>
    </p:spTree>
    <p:extLst>
      <p:ext uri="{BB962C8B-B14F-4D97-AF65-F5344CB8AC3E}">
        <p14:creationId xmlns:p14="http://schemas.microsoft.com/office/powerpoint/2010/main" val="1846458407"/>
      </p:ext>
    </p:extLst>
  </p:cSld>
  <p:clrMapOvr>
    <a:overrideClrMapping bg1="dk1" tx1="lt1" bg2="dk2" tx2="lt2" accent1="accent1" accent2="accent2" accent3="accent3" accent4="accent4" accent5="accent5" accent6="accent6" hlink="hlink" folHlink="folHlink"/>
  </p:clrMapOvr>
  <p:transition spd="slow">
    <p:wipe/>
  </p:transition>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AD21898E-86C0-4C8A-A76C-DF33E844C8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9542" y="0"/>
            <a:ext cx="10432916" cy="6858000"/>
          </a:xfrm>
          <a:custGeom>
            <a:avLst/>
            <a:gdLst>
              <a:gd name="connsiteX0" fmla="*/ 1287962 w 10432916"/>
              <a:gd name="connsiteY0" fmla="*/ 0 h 6858000"/>
              <a:gd name="connsiteX1" fmla="*/ 9144956 w 10432916"/>
              <a:gd name="connsiteY1" fmla="*/ 0 h 6858000"/>
              <a:gd name="connsiteX2" fmla="*/ 9241731 w 10432916"/>
              <a:gd name="connsiteY2" fmla="*/ 111692 h 6858000"/>
              <a:gd name="connsiteX3" fmla="*/ 10432916 w 10432916"/>
              <a:gd name="connsiteY3" fmla="*/ 3429001 h 6858000"/>
              <a:gd name="connsiteX4" fmla="*/ 9241730 w 10432916"/>
              <a:gd name="connsiteY4" fmla="*/ 6746310 h 6858000"/>
              <a:gd name="connsiteX5" fmla="*/ 9144957 w 10432916"/>
              <a:gd name="connsiteY5" fmla="*/ 6858000 h 6858000"/>
              <a:gd name="connsiteX6" fmla="*/ 1287959 w 10432916"/>
              <a:gd name="connsiteY6" fmla="*/ 6858000 h 6858000"/>
              <a:gd name="connsiteX7" fmla="*/ 1191186 w 10432916"/>
              <a:gd name="connsiteY7" fmla="*/ 6746310 h 6858000"/>
              <a:gd name="connsiteX8" fmla="*/ 0 w 10432916"/>
              <a:gd name="connsiteY8" fmla="*/ 3429001 h 6858000"/>
              <a:gd name="connsiteX9" fmla="*/ 1191186 w 10432916"/>
              <a:gd name="connsiteY9" fmla="*/ 11169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432916" h="6858000">
                <a:moveTo>
                  <a:pt x="1287962" y="0"/>
                </a:moveTo>
                <a:lnTo>
                  <a:pt x="9144956" y="0"/>
                </a:lnTo>
                <a:lnTo>
                  <a:pt x="9241731" y="111692"/>
                </a:lnTo>
                <a:cubicBezTo>
                  <a:pt x="9985889" y="1013175"/>
                  <a:pt x="10432916" y="2168897"/>
                  <a:pt x="10432916" y="3429001"/>
                </a:cubicBezTo>
                <a:cubicBezTo>
                  <a:pt x="10432916" y="4689105"/>
                  <a:pt x="9985889" y="5844827"/>
                  <a:pt x="9241730" y="6746310"/>
                </a:cubicBezTo>
                <a:lnTo>
                  <a:pt x="9144957" y="6858000"/>
                </a:lnTo>
                <a:lnTo>
                  <a:pt x="1287959" y="6858000"/>
                </a:lnTo>
                <a:lnTo>
                  <a:pt x="1191186" y="6746310"/>
                </a:lnTo>
                <a:cubicBezTo>
                  <a:pt x="447027" y="5844827"/>
                  <a:pt x="0" y="4689105"/>
                  <a:pt x="0" y="3429001"/>
                </a:cubicBezTo>
                <a:cubicBezTo>
                  <a:pt x="0" y="2168897"/>
                  <a:pt x="447027" y="1013175"/>
                  <a:pt x="1191186" y="111692"/>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5C8F04BD-D093-45D0-B54C-50FDB308B4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4942" y="0"/>
            <a:ext cx="9922116" cy="6858000"/>
          </a:xfrm>
          <a:custGeom>
            <a:avLst/>
            <a:gdLst>
              <a:gd name="connsiteX0" fmla="*/ 1378575 w 9922116"/>
              <a:gd name="connsiteY0" fmla="*/ 0 h 6858000"/>
              <a:gd name="connsiteX1" fmla="*/ 8543542 w 9922116"/>
              <a:gd name="connsiteY1" fmla="*/ 0 h 6858000"/>
              <a:gd name="connsiteX2" fmla="*/ 8633323 w 9922116"/>
              <a:gd name="connsiteY2" fmla="*/ 94145 h 6858000"/>
              <a:gd name="connsiteX3" fmla="*/ 9922116 w 9922116"/>
              <a:gd name="connsiteY3" fmla="*/ 3429001 h 6858000"/>
              <a:gd name="connsiteX4" fmla="*/ 8633323 w 9922116"/>
              <a:gd name="connsiteY4" fmla="*/ 6763858 h 6858000"/>
              <a:gd name="connsiteX5" fmla="*/ 8543544 w 9922116"/>
              <a:gd name="connsiteY5" fmla="*/ 6858000 h 6858000"/>
              <a:gd name="connsiteX6" fmla="*/ 1378573 w 9922116"/>
              <a:gd name="connsiteY6" fmla="*/ 6858000 h 6858000"/>
              <a:gd name="connsiteX7" fmla="*/ 1288793 w 9922116"/>
              <a:gd name="connsiteY7" fmla="*/ 6763858 h 6858000"/>
              <a:gd name="connsiteX8" fmla="*/ 0 w 9922116"/>
              <a:gd name="connsiteY8" fmla="*/ 3429001 h 6858000"/>
              <a:gd name="connsiteX9" fmla="*/ 1288793 w 9922116"/>
              <a:gd name="connsiteY9" fmla="*/ 9414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22116" h="6858000">
                <a:moveTo>
                  <a:pt x="1378575" y="0"/>
                </a:moveTo>
                <a:lnTo>
                  <a:pt x="8543542" y="0"/>
                </a:lnTo>
                <a:lnTo>
                  <a:pt x="8633323" y="94145"/>
                </a:lnTo>
                <a:cubicBezTo>
                  <a:pt x="9434072" y="974941"/>
                  <a:pt x="9922116" y="2144991"/>
                  <a:pt x="9922116" y="3429001"/>
                </a:cubicBezTo>
                <a:cubicBezTo>
                  <a:pt x="9922116" y="4713011"/>
                  <a:pt x="9434072" y="5883061"/>
                  <a:pt x="8633323" y="6763858"/>
                </a:cubicBezTo>
                <a:lnTo>
                  <a:pt x="8543544" y="6858000"/>
                </a:lnTo>
                <a:lnTo>
                  <a:pt x="1378573" y="6858000"/>
                </a:lnTo>
                <a:lnTo>
                  <a:pt x="1288793" y="6763858"/>
                </a:lnTo>
                <a:cubicBezTo>
                  <a:pt x="488044" y="5883061"/>
                  <a:pt x="0" y="4713011"/>
                  <a:pt x="0" y="3429001"/>
                </a:cubicBezTo>
                <a:cubicBezTo>
                  <a:pt x="0" y="2144991"/>
                  <a:pt x="488044" y="974941"/>
                  <a:pt x="1288793" y="94145"/>
                </a:cubicBezTo>
                <a:close/>
              </a:path>
            </a:pathLst>
          </a:custGeom>
          <a:solidFill>
            <a:schemeClr val="bg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12C0607-8DA3-4E22-81D9-2EE8AD6954F9}"/>
              </a:ext>
            </a:extLst>
          </p:cNvPr>
          <p:cNvSpPr>
            <a:spLocks noGrp="1"/>
          </p:cNvSpPr>
          <p:nvPr>
            <p:ph type="title"/>
          </p:nvPr>
        </p:nvSpPr>
        <p:spPr>
          <a:xfrm>
            <a:off x="2311147" y="365760"/>
            <a:ext cx="7569706" cy="1288238"/>
          </a:xfrm>
        </p:spPr>
        <p:txBody>
          <a:bodyPr anchor="ctr">
            <a:normAutofit/>
          </a:bodyPr>
          <a:lstStyle/>
          <a:p>
            <a:pPr algn="ctr"/>
            <a:r>
              <a:rPr lang="en-US" dirty="0"/>
              <a:t>Maximum Annual Pension Rate</a:t>
            </a:r>
          </a:p>
        </p:txBody>
      </p:sp>
      <p:sp>
        <p:nvSpPr>
          <p:cNvPr id="3" name="Content Placeholder 2">
            <a:extLst>
              <a:ext uri="{FF2B5EF4-FFF2-40B4-BE49-F238E27FC236}">
                <a16:creationId xmlns:a16="http://schemas.microsoft.com/office/drawing/2014/main" id="{0462B9AA-F5C7-4721-BD85-07000B8585F1}"/>
              </a:ext>
            </a:extLst>
          </p:cNvPr>
          <p:cNvSpPr>
            <a:spLocks noGrp="1"/>
          </p:cNvSpPr>
          <p:nvPr>
            <p:ph idx="1"/>
          </p:nvPr>
        </p:nvSpPr>
        <p:spPr>
          <a:xfrm>
            <a:off x="2311147" y="1473693"/>
            <a:ext cx="7715285" cy="4508007"/>
          </a:xfrm>
        </p:spPr>
        <p:txBody>
          <a:bodyPr anchor="t">
            <a:normAutofit/>
          </a:bodyPr>
          <a:lstStyle/>
          <a:p>
            <a:endParaRPr lang="en-US" sz="2400" dirty="0"/>
          </a:p>
          <a:p>
            <a:r>
              <a:rPr lang="en-US" sz="2400" dirty="0"/>
              <a:t>Spouse w/no dependent $11,380 ($948 monthly)</a:t>
            </a:r>
          </a:p>
          <a:p>
            <a:r>
              <a:rPr lang="en-US" sz="2400" dirty="0"/>
              <a:t>Spouse with Housebound $13,908 ($1,159)</a:t>
            </a:r>
          </a:p>
          <a:p>
            <a:r>
              <a:rPr lang="en-US" sz="2400" dirty="0"/>
              <a:t>Spouse with Aid and Attendance $18,187 ($1,516)</a:t>
            </a:r>
          </a:p>
        </p:txBody>
      </p:sp>
      <p:pic>
        <p:nvPicPr>
          <p:cNvPr id="6" name="Picture 5">
            <a:extLst>
              <a:ext uri="{FF2B5EF4-FFF2-40B4-BE49-F238E27FC236}">
                <a16:creationId xmlns:a16="http://schemas.microsoft.com/office/drawing/2014/main" id="{A34CAE56-F109-4F4C-AA8C-EC8AD9EB8873}"/>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1318843" cy="1099035"/>
          </a:xfrm>
          <a:prstGeom prst="rect">
            <a:avLst/>
          </a:prstGeom>
        </p:spPr>
      </p:pic>
      <p:sp>
        <p:nvSpPr>
          <p:cNvPr id="7" name="TextBox 6">
            <a:extLst>
              <a:ext uri="{FF2B5EF4-FFF2-40B4-BE49-F238E27FC236}">
                <a16:creationId xmlns:a16="http://schemas.microsoft.com/office/drawing/2014/main" id="{E259F5BC-E3AB-42FA-9FED-4E4EAD96D7E8}"/>
              </a:ext>
            </a:extLst>
          </p:cNvPr>
          <p:cNvSpPr txBox="1"/>
          <p:nvPr/>
        </p:nvSpPr>
        <p:spPr>
          <a:xfrm>
            <a:off x="3781124" y="6455411"/>
            <a:ext cx="4629752" cy="369332"/>
          </a:xfrm>
          <a:prstGeom prst="rect">
            <a:avLst/>
          </a:prstGeom>
          <a:noFill/>
        </p:spPr>
        <p:txBody>
          <a:bodyPr wrap="square" rtlCol="0">
            <a:spAutoFit/>
          </a:bodyPr>
          <a:lstStyle/>
          <a:p>
            <a:pPr algn="ctr"/>
            <a:r>
              <a:rPr lang="en-US" dirty="0"/>
              <a:t>Survivor Pension</a:t>
            </a:r>
          </a:p>
        </p:txBody>
      </p:sp>
      <p:sp>
        <p:nvSpPr>
          <p:cNvPr id="4" name="Slide Number Placeholder 3">
            <a:extLst>
              <a:ext uri="{FF2B5EF4-FFF2-40B4-BE49-F238E27FC236}">
                <a16:creationId xmlns:a16="http://schemas.microsoft.com/office/drawing/2014/main" id="{F5A4C902-240D-4536-A96C-B194B9D4FF45}"/>
              </a:ext>
            </a:extLst>
          </p:cNvPr>
          <p:cNvSpPr>
            <a:spLocks noGrp="1"/>
          </p:cNvSpPr>
          <p:nvPr>
            <p:ph type="sldNum" sz="quarter" idx="12"/>
          </p:nvPr>
        </p:nvSpPr>
        <p:spPr/>
        <p:txBody>
          <a:bodyPr/>
          <a:lstStyle/>
          <a:p>
            <a:fld id="{58A50CE9-4F9E-4FB0-9E36-D496329523EC}" type="slidenum">
              <a:rPr lang="en-US" smtClean="0"/>
              <a:t>18</a:t>
            </a:fld>
            <a:endParaRPr lang="en-US"/>
          </a:p>
        </p:txBody>
      </p:sp>
    </p:spTree>
    <p:extLst>
      <p:ext uri="{BB962C8B-B14F-4D97-AF65-F5344CB8AC3E}">
        <p14:creationId xmlns:p14="http://schemas.microsoft.com/office/powerpoint/2010/main" val="1499921149"/>
      </p:ext>
    </p:extLst>
  </p:cSld>
  <p:clrMapOvr>
    <a:overrideClrMapping bg1="dk1" tx1="lt1" bg2="dk2" tx2="lt2" accent1="accent1" accent2="accent2" accent3="accent3" accent4="accent4" accent5="accent5" accent6="accent6" hlink="hlink" folHlink="folHlink"/>
  </p:clrMapOvr>
  <p:transition spd="slow">
    <p:wipe/>
  </p:transition>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AD21898E-86C0-4C8A-A76C-DF33E844C8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9542" y="0"/>
            <a:ext cx="10432916" cy="6858000"/>
          </a:xfrm>
          <a:custGeom>
            <a:avLst/>
            <a:gdLst>
              <a:gd name="connsiteX0" fmla="*/ 1287962 w 10432916"/>
              <a:gd name="connsiteY0" fmla="*/ 0 h 6858000"/>
              <a:gd name="connsiteX1" fmla="*/ 9144956 w 10432916"/>
              <a:gd name="connsiteY1" fmla="*/ 0 h 6858000"/>
              <a:gd name="connsiteX2" fmla="*/ 9241731 w 10432916"/>
              <a:gd name="connsiteY2" fmla="*/ 111692 h 6858000"/>
              <a:gd name="connsiteX3" fmla="*/ 10432916 w 10432916"/>
              <a:gd name="connsiteY3" fmla="*/ 3429001 h 6858000"/>
              <a:gd name="connsiteX4" fmla="*/ 9241730 w 10432916"/>
              <a:gd name="connsiteY4" fmla="*/ 6746310 h 6858000"/>
              <a:gd name="connsiteX5" fmla="*/ 9144957 w 10432916"/>
              <a:gd name="connsiteY5" fmla="*/ 6858000 h 6858000"/>
              <a:gd name="connsiteX6" fmla="*/ 1287959 w 10432916"/>
              <a:gd name="connsiteY6" fmla="*/ 6858000 h 6858000"/>
              <a:gd name="connsiteX7" fmla="*/ 1191186 w 10432916"/>
              <a:gd name="connsiteY7" fmla="*/ 6746310 h 6858000"/>
              <a:gd name="connsiteX8" fmla="*/ 0 w 10432916"/>
              <a:gd name="connsiteY8" fmla="*/ 3429001 h 6858000"/>
              <a:gd name="connsiteX9" fmla="*/ 1191186 w 10432916"/>
              <a:gd name="connsiteY9" fmla="*/ 11169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432916" h="6858000">
                <a:moveTo>
                  <a:pt x="1287962" y="0"/>
                </a:moveTo>
                <a:lnTo>
                  <a:pt x="9144956" y="0"/>
                </a:lnTo>
                <a:lnTo>
                  <a:pt x="9241731" y="111692"/>
                </a:lnTo>
                <a:cubicBezTo>
                  <a:pt x="9985889" y="1013175"/>
                  <a:pt x="10432916" y="2168897"/>
                  <a:pt x="10432916" y="3429001"/>
                </a:cubicBezTo>
                <a:cubicBezTo>
                  <a:pt x="10432916" y="4689105"/>
                  <a:pt x="9985889" y="5844827"/>
                  <a:pt x="9241730" y="6746310"/>
                </a:cubicBezTo>
                <a:lnTo>
                  <a:pt x="9144957" y="6858000"/>
                </a:lnTo>
                <a:lnTo>
                  <a:pt x="1287959" y="6858000"/>
                </a:lnTo>
                <a:lnTo>
                  <a:pt x="1191186" y="6746310"/>
                </a:lnTo>
                <a:cubicBezTo>
                  <a:pt x="447027" y="5844827"/>
                  <a:pt x="0" y="4689105"/>
                  <a:pt x="0" y="3429001"/>
                </a:cubicBezTo>
                <a:cubicBezTo>
                  <a:pt x="0" y="2168897"/>
                  <a:pt x="447027" y="1013175"/>
                  <a:pt x="1191186" y="111692"/>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5C8F04BD-D093-45D0-B54C-50FDB308B4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4942" y="0"/>
            <a:ext cx="9922116" cy="6858000"/>
          </a:xfrm>
          <a:custGeom>
            <a:avLst/>
            <a:gdLst>
              <a:gd name="connsiteX0" fmla="*/ 1378575 w 9922116"/>
              <a:gd name="connsiteY0" fmla="*/ 0 h 6858000"/>
              <a:gd name="connsiteX1" fmla="*/ 8543542 w 9922116"/>
              <a:gd name="connsiteY1" fmla="*/ 0 h 6858000"/>
              <a:gd name="connsiteX2" fmla="*/ 8633323 w 9922116"/>
              <a:gd name="connsiteY2" fmla="*/ 94145 h 6858000"/>
              <a:gd name="connsiteX3" fmla="*/ 9922116 w 9922116"/>
              <a:gd name="connsiteY3" fmla="*/ 3429001 h 6858000"/>
              <a:gd name="connsiteX4" fmla="*/ 8633323 w 9922116"/>
              <a:gd name="connsiteY4" fmla="*/ 6763858 h 6858000"/>
              <a:gd name="connsiteX5" fmla="*/ 8543544 w 9922116"/>
              <a:gd name="connsiteY5" fmla="*/ 6858000 h 6858000"/>
              <a:gd name="connsiteX6" fmla="*/ 1378573 w 9922116"/>
              <a:gd name="connsiteY6" fmla="*/ 6858000 h 6858000"/>
              <a:gd name="connsiteX7" fmla="*/ 1288793 w 9922116"/>
              <a:gd name="connsiteY7" fmla="*/ 6763858 h 6858000"/>
              <a:gd name="connsiteX8" fmla="*/ 0 w 9922116"/>
              <a:gd name="connsiteY8" fmla="*/ 3429001 h 6858000"/>
              <a:gd name="connsiteX9" fmla="*/ 1288793 w 9922116"/>
              <a:gd name="connsiteY9" fmla="*/ 9414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22116" h="6858000">
                <a:moveTo>
                  <a:pt x="1378575" y="0"/>
                </a:moveTo>
                <a:lnTo>
                  <a:pt x="8543542" y="0"/>
                </a:lnTo>
                <a:lnTo>
                  <a:pt x="8633323" y="94145"/>
                </a:lnTo>
                <a:cubicBezTo>
                  <a:pt x="9434072" y="974941"/>
                  <a:pt x="9922116" y="2144991"/>
                  <a:pt x="9922116" y="3429001"/>
                </a:cubicBezTo>
                <a:cubicBezTo>
                  <a:pt x="9922116" y="4713011"/>
                  <a:pt x="9434072" y="5883061"/>
                  <a:pt x="8633323" y="6763858"/>
                </a:cubicBezTo>
                <a:lnTo>
                  <a:pt x="8543544" y="6858000"/>
                </a:lnTo>
                <a:lnTo>
                  <a:pt x="1378573" y="6858000"/>
                </a:lnTo>
                <a:lnTo>
                  <a:pt x="1288793" y="6763858"/>
                </a:lnTo>
                <a:cubicBezTo>
                  <a:pt x="488044" y="5883061"/>
                  <a:pt x="0" y="4713011"/>
                  <a:pt x="0" y="3429001"/>
                </a:cubicBezTo>
                <a:cubicBezTo>
                  <a:pt x="0" y="2144991"/>
                  <a:pt x="488044" y="974941"/>
                  <a:pt x="1288793" y="94145"/>
                </a:cubicBezTo>
                <a:close/>
              </a:path>
            </a:pathLst>
          </a:custGeom>
          <a:solidFill>
            <a:schemeClr val="bg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12C0607-8DA3-4E22-81D9-2EE8AD6954F9}"/>
              </a:ext>
            </a:extLst>
          </p:cNvPr>
          <p:cNvSpPr>
            <a:spLocks noGrp="1"/>
          </p:cNvSpPr>
          <p:nvPr>
            <p:ph type="title"/>
          </p:nvPr>
        </p:nvSpPr>
        <p:spPr>
          <a:xfrm>
            <a:off x="2311147" y="365760"/>
            <a:ext cx="7569706" cy="1288238"/>
          </a:xfrm>
        </p:spPr>
        <p:txBody>
          <a:bodyPr anchor="ctr">
            <a:normAutofit/>
          </a:bodyPr>
          <a:lstStyle/>
          <a:p>
            <a:pPr algn="ctr"/>
            <a:r>
              <a:rPr lang="en-US" dirty="0"/>
              <a:t>Assets</a:t>
            </a:r>
          </a:p>
        </p:txBody>
      </p:sp>
      <p:sp>
        <p:nvSpPr>
          <p:cNvPr id="3" name="Content Placeholder 2">
            <a:extLst>
              <a:ext uri="{FF2B5EF4-FFF2-40B4-BE49-F238E27FC236}">
                <a16:creationId xmlns:a16="http://schemas.microsoft.com/office/drawing/2014/main" id="{0462B9AA-F5C7-4721-BD85-07000B8585F1}"/>
              </a:ext>
            </a:extLst>
          </p:cNvPr>
          <p:cNvSpPr>
            <a:spLocks noGrp="1"/>
          </p:cNvSpPr>
          <p:nvPr>
            <p:ph idx="1"/>
          </p:nvPr>
        </p:nvSpPr>
        <p:spPr>
          <a:xfrm>
            <a:off x="3045041" y="1473693"/>
            <a:ext cx="6981391" cy="4508007"/>
          </a:xfrm>
        </p:spPr>
        <p:txBody>
          <a:bodyPr anchor="t">
            <a:normAutofit/>
          </a:bodyPr>
          <a:lstStyle/>
          <a:p>
            <a:endParaRPr lang="en-US" sz="2400" dirty="0"/>
          </a:p>
          <a:p>
            <a:r>
              <a:rPr lang="en-US" sz="2400" dirty="0"/>
              <a:t>Includes:</a:t>
            </a:r>
          </a:p>
          <a:p>
            <a:pPr lvl="1"/>
            <a:r>
              <a:rPr lang="en-US" sz="2000" dirty="0"/>
              <a:t>Secondary home (equity only)</a:t>
            </a:r>
          </a:p>
          <a:p>
            <a:pPr lvl="1"/>
            <a:r>
              <a:rPr lang="en-US" sz="2000" dirty="0"/>
              <a:t>Farmland (minus 10 acres at residence)</a:t>
            </a:r>
          </a:p>
          <a:p>
            <a:pPr lvl="1"/>
            <a:r>
              <a:rPr lang="en-US" sz="2000" dirty="0"/>
              <a:t>Investments (401K, annuities, stocks, bonds, CDs)</a:t>
            </a:r>
          </a:p>
          <a:p>
            <a:pPr lvl="1"/>
            <a:r>
              <a:rPr lang="en-US" sz="2000" dirty="0"/>
              <a:t>Bank accounts</a:t>
            </a:r>
          </a:p>
          <a:p>
            <a:pPr lvl="1"/>
            <a:r>
              <a:rPr lang="en-US" sz="2000" dirty="0"/>
              <a:t>Collectibles (cars, coins, etc.)</a:t>
            </a:r>
          </a:p>
          <a:p>
            <a:pPr lvl="1"/>
            <a:r>
              <a:rPr lang="en-US" sz="2000" dirty="0"/>
              <a:t>Boats, trailers</a:t>
            </a:r>
          </a:p>
          <a:p>
            <a:r>
              <a:rPr lang="en-US" sz="2400" dirty="0"/>
              <a:t>Does not include:</a:t>
            </a:r>
          </a:p>
          <a:p>
            <a:pPr lvl="1"/>
            <a:r>
              <a:rPr lang="en-US" sz="2000" dirty="0"/>
              <a:t>Primary residence</a:t>
            </a:r>
          </a:p>
          <a:p>
            <a:pPr lvl="1"/>
            <a:r>
              <a:rPr lang="en-US" sz="2000" dirty="0"/>
              <a:t>Automobile</a:t>
            </a:r>
          </a:p>
        </p:txBody>
      </p:sp>
      <p:pic>
        <p:nvPicPr>
          <p:cNvPr id="6" name="Picture 5">
            <a:extLst>
              <a:ext uri="{FF2B5EF4-FFF2-40B4-BE49-F238E27FC236}">
                <a16:creationId xmlns:a16="http://schemas.microsoft.com/office/drawing/2014/main" id="{A34CAE56-F109-4F4C-AA8C-EC8AD9EB8873}"/>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1318843" cy="1099035"/>
          </a:xfrm>
          <a:prstGeom prst="rect">
            <a:avLst/>
          </a:prstGeom>
        </p:spPr>
      </p:pic>
      <p:sp>
        <p:nvSpPr>
          <p:cNvPr id="7" name="TextBox 6">
            <a:extLst>
              <a:ext uri="{FF2B5EF4-FFF2-40B4-BE49-F238E27FC236}">
                <a16:creationId xmlns:a16="http://schemas.microsoft.com/office/drawing/2014/main" id="{E259F5BC-E3AB-42FA-9FED-4E4EAD96D7E8}"/>
              </a:ext>
            </a:extLst>
          </p:cNvPr>
          <p:cNvSpPr txBox="1"/>
          <p:nvPr/>
        </p:nvSpPr>
        <p:spPr>
          <a:xfrm>
            <a:off x="3781124" y="6455411"/>
            <a:ext cx="4629752" cy="369332"/>
          </a:xfrm>
          <a:prstGeom prst="rect">
            <a:avLst/>
          </a:prstGeom>
          <a:noFill/>
        </p:spPr>
        <p:txBody>
          <a:bodyPr wrap="square" rtlCol="0">
            <a:spAutoFit/>
          </a:bodyPr>
          <a:lstStyle/>
          <a:p>
            <a:pPr algn="ctr"/>
            <a:r>
              <a:rPr lang="en-US" dirty="0"/>
              <a:t>Survivor Pension</a:t>
            </a:r>
          </a:p>
        </p:txBody>
      </p:sp>
      <p:sp>
        <p:nvSpPr>
          <p:cNvPr id="4" name="Slide Number Placeholder 3">
            <a:extLst>
              <a:ext uri="{FF2B5EF4-FFF2-40B4-BE49-F238E27FC236}">
                <a16:creationId xmlns:a16="http://schemas.microsoft.com/office/drawing/2014/main" id="{F5A4C902-240D-4536-A96C-B194B9D4FF45}"/>
              </a:ext>
            </a:extLst>
          </p:cNvPr>
          <p:cNvSpPr>
            <a:spLocks noGrp="1"/>
          </p:cNvSpPr>
          <p:nvPr>
            <p:ph type="sldNum" sz="quarter" idx="12"/>
          </p:nvPr>
        </p:nvSpPr>
        <p:spPr/>
        <p:txBody>
          <a:bodyPr/>
          <a:lstStyle/>
          <a:p>
            <a:fld id="{58A50CE9-4F9E-4FB0-9E36-D496329523EC}" type="slidenum">
              <a:rPr lang="en-US" smtClean="0"/>
              <a:t>19</a:t>
            </a:fld>
            <a:endParaRPr lang="en-US"/>
          </a:p>
        </p:txBody>
      </p:sp>
    </p:spTree>
    <p:extLst>
      <p:ext uri="{BB962C8B-B14F-4D97-AF65-F5344CB8AC3E}">
        <p14:creationId xmlns:p14="http://schemas.microsoft.com/office/powerpoint/2010/main" val="977602125"/>
      </p:ext>
    </p:extLst>
  </p:cSld>
  <p:clrMapOvr>
    <a:overrideClrMapping bg1="dk1" tx1="lt1" bg2="dk2" tx2="lt2" accent1="accent1" accent2="accent2" accent3="accent3" accent4="accent4" accent5="accent5" accent6="accent6" hlink="hlink" folHlink="folHlink"/>
  </p:clrMapOvr>
  <p:transition spd="slow">
    <p:wipe/>
  </p:transition>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D3A6FB-294D-4E69-8A38-E2E97ED232B7}"/>
              </a:ext>
            </a:extLst>
          </p:cNvPr>
          <p:cNvSpPr>
            <a:spLocks noGrp="1"/>
          </p:cNvSpPr>
          <p:nvPr>
            <p:ph type="title"/>
          </p:nvPr>
        </p:nvSpPr>
        <p:spPr>
          <a:xfrm>
            <a:off x="7464614" y="1783959"/>
            <a:ext cx="4087306" cy="2889114"/>
          </a:xfrm>
        </p:spPr>
        <p:txBody>
          <a:bodyPr vert="horz" lIns="91440" tIns="45720" rIns="91440" bIns="45720" rtlCol="0" anchor="b">
            <a:normAutofit/>
          </a:bodyPr>
          <a:lstStyle/>
          <a:p>
            <a:pPr algn="ctr"/>
            <a:r>
              <a:rPr lang="en-US" sz="3800" dirty="0"/>
              <a:t>Presenter:</a:t>
            </a:r>
            <a:br>
              <a:rPr lang="en-US" sz="3800" dirty="0"/>
            </a:br>
            <a:br>
              <a:rPr lang="en-US" sz="3800" dirty="0"/>
            </a:br>
            <a:r>
              <a:rPr lang="en-US" sz="3800" dirty="0"/>
              <a:t>Gary Felver</a:t>
            </a:r>
            <a:br>
              <a:rPr lang="en-US" sz="3800" dirty="0"/>
            </a:br>
            <a:br>
              <a:rPr lang="en-US" sz="3800" dirty="0"/>
            </a:br>
            <a:r>
              <a:rPr lang="en-US" sz="3800" dirty="0"/>
              <a:t>DSO, Dayton VAMC</a:t>
            </a:r>
          </a:p>
        </p:txBody>
      </p:sp>
      <p:sp>
        <p:nvSpPr>
          <p:cNvPr id="15" name="Freeform: Shape 14">
            <a:extLst>
              <a:ext uri="{FF2B5EF4-FFF2-40B4-BE49-F238E27FC236}">
                <a16:creationId xmlns:a16="http://schemas.microsoft.com/office/drawing/2014/main" id="{E49CC64F-7275-4E33-961B-0C5CDC4398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1" y="0"/>
            <a:ext cx="7188051" cy="6858000"/>
          </a:xfrm>
          <a:custGeom>
            <a:avLst/>
            <a:gdLst>
              <a:gd name="connsiteX0" fmla="*/ 7188051 w 7188051"/>
              <a:gd name="connsiteY0" fmla="*/ 6858000 h 6858000"/>
              <a:gd name="connsiteX1" fmla="*/ 108694 w 7188051"/>
              <a:gd name="connsiteY1" fmla="*/ 6858000 h 6858000"/>
              <a:gd name="connsiteX2" fmla="*/ 79127 w 7188051"/>
              <a:gd name="connsiteY2" fmla="*/ 6681235 h 6858000"/>
              <a:gd name="connsiteX3" fmla="*/ 0 w 7188051"/>
              <a:gd name="connsiteY3" fmla="*/ 5565888 h 6858000"/>
              <a:gd name="connsiteX4" fmla="*/ 2190696 w 7188051"/>
              <a:gd name="connsiteY4" fmla="*/ 145339 h 6858000"/>
              <a:gd name="connsiteX5" fmla="*/ 2339431 w 7188051"/>
              <a:gd name="connsiteY5" fmla="*/ 0 h 6858000"/>
              <a:gd name="connsiteX6" fmla="*/ 7188051 w 7188051"/>
              <a:gd name="connsiteY6"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88051" h="6858000">
                <a:moveTo>
                  <a:pt x="7188051" y="6858000"/>
                </a:moveTo>
                <a:lnTo>
                  <a:pt x="108694" y="6858000"/>
                </a:lnTo>
                <a:lnTo>
                  <a:pt x="79127" y="6681235"/>
                </a:lnTo>
                <a:cubicBezTo>
                  <a:pt x="26981" y="6316967"/>
                  <a:pt x="0" y="5944579"/>
                  <a:pt x="0" y="5565888"/>
                </a:cubicBezTo>
                <a:cubicBezTo>
                  <a:pt x="0" y="3459953"/>
                  <a:pt x="834428" y="1548908"/>
                  <a:pt x="2190696" y="145339"/>
                </a:cubicBezTo>
                <a:lnTo>
                  <a:pt x="2339431" y="0"/>
                </a:lnTo>
                <a:lnTo>
                  <a:pt x="7188051" y="0"/>
                </a:ln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7" name="Picture 6" descr="Logo&#10;&#10;Description automatically generated">
            <a:extLst>
              <a:ext uri="{FF2B5EF4-FFF2-40B4-BE49-F238E27FC236}">
                <a16:creationId xmlns:a16="http://schemas.microsoft.com/office/drawing/2014/main" id="{9D99BC45-1A6D-4140-8413-55F985931027}"/>
              </a:ext>
            </a:extLst>
          </p:cNvPr>
          <p:cNvPicPr>
            <a:picLocks noChangeAspect="1"/>
          </p:cNvPicPr>
          <p:nvPr/>
        </p:nvPicPr>
        <p:blipFill rotWithShape="1">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l="31898" r="32392" b="6"/>
          <a:stretch/>
        </p:blipFill>
        <p:spPr>
          <a:xfrm>
            <a:off x="1" y="10"/>
            <a:ext cx="7028495" cy="6857990"/>
          </a:xfrm>
          <a:custGeom>
            <a:avLst/>
            <a:gdLst/>
            <a:ahLst/>
            <a:cxnLst/>
            <a:rect l="l" t="t" r="r" b="b"/>
            <a:pathLst>
              <a:path w="7028495" h="6858000">
                <a:moveTo>
                  <a:pt x="0" y="0"/>
                </a:moveTo>
                <a:lnTo>
                  <a:pt x="6915668" y="0"/>
                </a:lnTo>
                <a:lnTo>
                  <a:pt x="6952411" y="219663"/>
                </a:lnTo>
                <a:cubicBezTo>
                  <a:pt x="7002551" y="569921"/>
                  <a:pt x="7028495" y="927986"/>
                  <a:pt x="7028495" y="1292112"/>
                </a:cubicBezTo>
                <a:cubicBezTo>
                  <a:pt x="7028495" y="3343346"/>
                  <a:pt x="6205186" y="5202289"/>
                  <a:pt x="4870994" y="6556512"/>
                </a:cubicBezTo>
                <a:lnTo>
                  <a:pt x="4556185" y="6858000"/>
                </a:lnTo>
                <a:lnTo>
                  <a:pt x="0" y="6858000"/>
                </a:lnTo>
                <a:close/>
              </a:path>
            </a:pathLst>
          </a:custGeom>
        </p:spPr>
      </p:pic>
      <p:sp>
        <p:nvSpPr>
          <p:cNvPr id="3" name="Slide Number Placeholder 2">
            <a:extLst>
              <a:ext uri="{FF2B5EF4-FFF2-40B4-BE49-F238E27FC236}">
                <a16:creationId xmlns:a16="http://schemas.microsoft.com/office/drawing/2014/main" id="{DD2D2821-61EC-42C0-8485-4FD77F4E162F}"/>
              </a:ext>
            </a:extLst>
          </p:cNvPr>
          <p:cNvSpPr>
            <a:spLocks noGrp="1"/>
          </p:cNvSpPr>
          <p:nvPr>
            <p:ph type="sldNum" sz="quarter" idx="12"/>
          </p:nvPr>
        </p:nvSpPr>
        <p:spPr/>
        <p:txBody>
          <a:bodyPr/>
          <a:lstStyle/>
          <a:p>
            <a:fld id="{58A50CE9-4F9E-4FB0-9E36-D496329523EC}" type="slidenum">
              <a:rPr lang="en-US" smtClean="0"/>
              <a:t>2</a:t>
            </a:fld>
            <a:endParaRPr lang="en-US"/>
          </a:p>
        </p:txBody>
      </p:sp>
    </p:spTree>
    <p:extLst>
      <p:ext uri="{BB962C8B-B14F-4D97-AF65-F5344CB8AC3E}">
        <p14:creationId xmlns:p14="http://schemas.microsoft.com/office/powerpoint/2010/main" val="451011716"/>
      </p:ext>
    </p:extLst>
  </p:cSld>
  <p:clrMapOvr>
    <a:overrideClrMapping bg1="dk1" tx1="lt1" bg2="dk2" tx2="lt2" accent1="accent1" accent2="accent2" accent3="accent3" accent4="accent4" accent5="accent5" accent6="accent6" hlink="hlink" folHlink="folHlink"/>
  </p:clrMapOvr>
  <p:transition spd="slow">
    <p:wipe/>
  </p:transition>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AD21898E-86C0-4C8A-A76C-DF33E844C8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9542" y="0"/>
            <a:ext cx="10432916" cy="6858000"/>
          </a:xfrm>
          <a:custGeom>
            <a:avLst/>
            <a:gdLst>
              <a:gd name="connsiteX0" fmla="*/ 1287962 w 10432916"/>
              <a:gd name="connsiteY0" fmla="*/ 0 h 6858000"/>
              <a:gd name="connsiteX1" fmla="*/ 9144956 w 10432916"/>
              <a:gd name="connsiteY1" fmla="*/ 0 h 6858000"/>
              <a:gd name="connsiteX2" fmla="*/ 9241731 w 10432916"/>
              <a:gd name="connsiteY2" fmla="*/ 111692 h 6858000"/>
              <a:gd name="connsiteX3" fmla="*/ 10432916 w 10432916"/>
              <a:gd name="connsiteY3" fmla="*/ 3429001 h 6858000"/>
              <a:gd name="connsiteX4" fmla="*/ 9241730 w 10432916"/>
              <a:gd name="connsiteY4" fmla="*/ 6746310 h 6858000"/>
              <a:gd name="connsiteX5" fmla="*/ 9144957 w 10432916"/>
              <a:gd name="connsiteY5" fmla="*/ 6858000 h 6858000"/>
              <a:gd name="connsiteX6" fmla="*/ 1287959 w 10432916"/>
              <a:gd name="connsiteY6" fmla="*/ 6858000 h 6858000"/>
              <a:gd name="connsiteX7" fmla="*/ 1191186 w 10432916"/>
              <a:gd name="connsiteY7" fmla="*/ 6746310 h 6858000"/>
              <a:gd name="connsiteX8" fmla="*/ 0 w 10432916"/>
              <a:gd name="connsiteY8" fmla="*/ 3429001 h 6858000"/>
              <a:gd name="connsiteX9" fmla="*/ 1191186 w 10432916"/>
              <a:gd name="connsiteY9" fmla="*/ 11169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432916" h="6858000">
                <a:moveTo>
                  <a:pt x="1287962" y="0"/>
                </a:moveTo>
                <a:lnTo>
                  <a:pt x="9144956" y="0"/>
                </a:lnTo>
                <a:lnTo>
                  <a:pt x="9241731" y="111692"/>
                </a:lnTo>
                <a:cubicBezTo>
                  <a:pt x="9985889" y="1013175"/>
                  <a:pt x="10432916" y="2168897"/>
                  <a:pt x="10432916" y="3429001"/>
                </a:cubicBezTo>
                <a:cubicBezTo>
                  <a:pt x="10432916" y="4689105"/>
                  <a:pt x="9985889" y="5844827"/>
                  <a:pt x="9241730" y="6746310"/>
                </a:cubicBezTo>
                <a:lnTo>
                  <a:pt x="9144957" y="6858000"/>
                </a:lnTo>
                <a:lnTo>
                  <a:pt x="1287959" y="6858000"/>
                </a:lnTo>
                <a:lnTo>
                  <a:pt x="1191186" y="6746310"/>
                </a:lnTo>
                <a:cubicBezTo>
                  <a:pt x="447027" y="5844827"/>
                  <a:pt x="0" y="4689105"/>
                  <a:pt x="0" y="3429001"/>
                </a:cubicBezTo>
                <a:cubicBezTo>
                  <a:pt x="0" y="2168897"/>
                  <a:pt x="447027" y="1013175"/>
                  <a:pt x="1191186" y="111692"/>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5C8F04BD-D093-45D0-B54C-50FDB308B4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4942" y="0"/>
            <a:ext cx="9922116" cy="6858000"/>
          </a:xfrm>
          <a:custGeom>
            <a:avLst/>
            <a:gdLst>
              <a:gd name="connsiteX0" fmla="*/ 1378575 w 9922116"/>
              <a:gd name="connsiteY0" fmla="*/ 0 h 6858000"/>
              <a:gd name="connsiteX1" fmla="*/ 8543542 w 9922116"/>
              <a:gd name="connsiteY1" fmla="*/ 0 h 6858000"/>
              <a:gd name="connsiteX2" fmla="*/ 8633323 w 9922116"/>
              <a:gd name="connsiteY2" fmla="*/ 94145 h 6858000"/>
              <a:gd name="connsiteX3" fmla="*/ 9922116 w 9922116"/>
              <a:gd name="connsiteY3" fmla="*/ 3429001 h 6858000"/>
              <a:gd name="connsiteX4" fmla="*/ 8633323 w 9922116"/>
              <a:gd name="connsiteY4" fmla="*/ 6763858 h 6858000"/>
              <a:gd name="connsiteX5" fmla="*/ 8543544 w 9922116"/>
              <a:gd name="connsiteY5" fmla="*/ 6858000 h 6858000"/>
              <a:gd name="connsiteX6" fmla="*/ 1378573 w 9922116"/>
              <a:gd name="connsiteY6" fmla="*/ 6858000 h 6858000"/>
              <a:gd name="connsiteX7" fmla="*/ 1288793 w 9922116"/>
              <a:gd name="connsiteY7" fmla="*/ 6763858 h 6858000"/>
              <a:gd name="connsiteX8" fmla="*/ 0 w 9922116"/>
              <a:gd name="connsiteY8" fmla="*/ 3429001 h 6858000"/>
              <a:gd name="connsiteX9" fmla="*/ 1288793 w 9922116"/>
              <a:gd name="connsiteY9" fmla="*/ 9414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22116" h="6858000">
                <a:moveTo>
                  <a:pt x="1378575" y="0"/>
                </a:moveTo>
                <a:lnTo>
                  <a:pt x="8543542" y="0"/>
                </a:lnTo>
                <a:lnTo>
                  <a:pt x="8633323" y="94145"/>
                </a:lnTo>
                <a:cubicBezTo>
                  <a:pt x="9434072" y="974941"/>
                  <a:pt x="9922116" y="2144991"/>
                  <a:pt x="9922116" y="3429001"/>
                </a:cubicBezTo>
                <a:cubicBezTo>
                  <a:pt x="9922116" y="4713011"/>
                  <a:pt x="9434072" y="5883061"/>
                  <a:pt x="8633323" y="6763858"/>
                </a:cubicBezTo>
                <a:lnTo>
                  <a:pt x="8543544" y="6858000"/>
                </a:lnTo>
                <a:lnTo>
                  <a:pt x="1378573" y="6858000"/>
                </a:lnTo>
                <a:lnTo>
                  <a:pt x="1288793" y="6763858"/>
                </a:lnTo>
                <a:cubicBezTo>
                  <a:pt x="488044" y="5883061"/>
                  <a:pt x="0" y="4713011"/>
                  <a:pt x="0" y="3429001"/>
                </a:cubicBezTo>
                <a:cubicBezTo>
                  <a:pt x="0" y="2144991"/>
                  <a:pt x="488044" y="974941"/>
                  <a:pt x="1288793" y="94145"/>
                </a:cubicBezTo>
                <a:close/>
              </a:path>
            </a:pathLst>
          </a:custGeom>
          <a:solidFill>
            <a:schemeClr val="bg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12C0607-8DA3-4E22-81D9-2EE8AD6954F9}"/>
              </a:ext>
            </a:extLst>
          </p:cNvPr>
          <p:cNvSpPr>
            <a:spLocks noGrp="1"/>
          </p:cNvSpPr>
          <p:nvPr>
            <p:ph type="title"/>
          </p:nvPr>
        </p:nvSpPr>
        <p:spPr>
          <a:xfrm>
            <a:off x="2311147" y="365760"/>
            <a:ext cx="7569706" cy="1288238"/>
          </a:xfrm>
        </p:spPr>
        <p:txBody>
          <a:bodyPr anchor="ctr">
            <a:normAutofit/>
          </a:bodyPr>
          <a:lstStyle/>
          <a:p>
            <a:pPr algn="ctr"/>
            <a:r>
              <a:rPr lang="en-US" dirty="0"/>
              <a:t>Transfer of Assets</a:t>
            </a:r>
          </a:p>
        </p:txBody>
      </p:sp>
      <p:sp>
        <p:nvSpPr>
          <p:cNvPr id="3" name="Content Placeholder 2">
            <a:extLst>
              <a:ext uri="{FF2B5EF4-FFF2-40B4-BE49-F238E27FC236}">
                <a16:creationId xmlns:a16="http://schemas.microsoft.com/office/drawing/2014/main" id="{0462B9AA-F5C7-4721-BD85-07000B8585F1}"/>
              </a:ext>
            </a:extLst>
          </p:cNvPr>
          <p:cNvSpPr>
            <a:spLocks noGrp="1"/>
          </p:cNvSpPr>
          <p:nvPr>
            <p:ph idx="1"/>
          </p:nvPr>
        </p:nvSpPr>
        <p:spPr>
          <a:xfrm>
            <a:off x="3045041" y="1473693"/>
            <a:ext cx="6981391" cy="4508007"/>
          </a:xfrm>
        </p:spPr>
        <p:txBody>
          <a:bodyPr anchor="t">
            <a:normAutofit fontScale="85000" lnSpcReduction="20000"/>
          </a:bodyPr>
          <a:lstStyle/>
          <a:p>
            <a:r>
              <a:rPr lang="en-US" dirty="0"/>
              <a:t>VA Pension is a needs-based benefit and is not intended to preserve the estates of individuals who have the means to support themselves. Accordingly, a claimant may not create Pension entitlement by transferring covered assets.</a:t>
            </a:r>
          </a:p>
          <a:p>
            <a:r>
              <a:rPr lang="en-US" dirty="0"/>
              <a:t>Five-year lookback period (Medicare)</a:t>
            </a:r>
          </a:p>
          <a:p>
            <a:r>
              <a:rPr lang="en-US" dirty="0"/>
              <a:t>Three-year lookback period (VA)</a:t>
            </a:r>
          </a:p>
          <a:p>
            <a:pPr lvl="1"/>
            <a:r>
              <a:rPr lang="en-US" dirty="0"/>
              <a:t>Effective October 18, 2018, claims filed before this date do not have a lookback period</a:t>
            </a:r>
          </a:p>
          <a:p>
            <a:pPr lvl="1"/>
            <a:r>
              <a:rPr lang="en-US" dirty="0"/>
              <a:t>Penalty period (Amount transferred / MAPR*(monthly) = number of months penalized up to 5 years</a:t>
            </a:r>
          </a:p>
          <a:p>
            <a:pPr lvl="1"/>
            <a:r>
              <a:rPr lang="en-US" dirty="0"/>
              <a:t>Must be transferred at fair market value, or they may be subject to a penalty period of five years </a:t>
            </a:r>
          </a:p>
          <a:p>
            <a:pPr lvl="1"/>
            <a:endParaRPr lang="en-US" sz="1600" dirty="0"/>
          </a:p>
          <a:p>
            <a:pPr marL="457200" lvl="1" indent="0">
              <a:buNone/>
            </a:pPr>
            <a:endParaRPr lang="en-US" sz="1400" dirty="0"/>
          </a:p>
          <a:p>
            <a:pPr marL="457200" lvl="1" indent="0">
              <a:buNone/>
            </a:pPr>
            <a:r>
              <a:rPr lang="en-US" sz="1600" dirty="0"/>
              <a:t>* MAPR is rate for spouse with one dependent and Aid and Attendance</a:t>
            </a:r>
          </a:p>
          <a:p>
            <a:pPr marL="457200" lvl="1" indent="0">
              <a:buNone/>
            </a:pPr>
            <a:endParaRPr lang="en-US" sz="1600" dirty="0"/>
          </a:p>
        </p:txBody>
      </p:sp>
      <p:pic>
        <p:nvPicPr>
          <p:cNvPr id="6" name="Picture 5">
            <a:extLst>
              <a:ext uri="{FF2B5EF4-FFF2-40B4-BE49-F238E27FC236}">
                <a16:creationId xmlns:a16="http://schemas.microsoft.com/office/drawing/2014/main" id="{A34CAE56-F109-4F4C-AA8C-EC8AD9EB8873}"/>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1318843" cy="1099035"/>
          </a:xfrm>
          <a:prstGeom prst="rect">
            <a:avLst/>
          </a:prstGeom>
        </p:spPr>
      </p:pic>
      <p:sp>
        <p:nvSpPr>
          <p:cNvPr id="7" name="TextBox 6">
            <a:extLst>
              <a:ext uri="{FF2B5EF4-FFF2-40B4-BE49-F238E27FC236}">
                <a16:creationId xmlns:a16="http://schemas.microsoft.com/office/drawing/2014/main" id="{E259F5BC-E3AB-42FA-9FED-4E4EAD96D7E8}"/>
              </a:ext>
            </a:extLst>
          </p:cNvPr>
          <p:cNvSpPr txBox="1"/>
          <p:nvPr/>
        </p:nvSpPr>
        <p:spPr>
          <a:xfrm>
            <a:off x="3781124" y="6455411"/>
            <a:ext cx="4629752" cy="369332"/>
          </a:xfrm>
          <a:prstGeom prst="rect">
            <a:avLst/>
          </a:prstGeom>
          <a:noFill/>
        </p:spPr>
        <p:txBody>
          <a:bodyPr wrap="square" rtlCol="0">
            <a:spAutoFit/>
          </a:bodyPr>
          <a:lstStyle/>
          <a:p>
            <a:pPr algn="ctr"/>
            <a:r>
              <a:rPr lang="en-US" dirty="0"/>
              <a:t>Survivor Pension</a:t>
            </a:r>
          </a:p>
        </p:txBody>
      </p:sp>
      <p:sp>
        <p:nvSpPr>
          <p:cNvPr id="4" name="Slide Number Placeholder 3">
            <a:extLst>
              <a:ext uri="{FF2B5EF4-FFF2-40B4-BE49-F238E27FC236}">
                <a16:creationId xmlns:a16="http://schemas.microsoft.com/office/drawing/2014/main" id="{F5A4C902-240D-4536-A96C-B194B9D4FF45}"/>
              </a:ext>
            </a:extLst>
          </p:cNvPr>
          <p:cNvSpPr>
            <a:spLocks noGrp="1"/>
          </p:cNvSpPr>
          <p:nvPr>
            <p:ph type="sldNum" sz="quarter" idx="12"/>
          </p:nvPr>
        </p:nvSpPr>
        <p:spPr/>
        <p:txBody>
          <a:bodyPr/>
          <a:lstStyle/>
          <a:p>
            <a:fld id="{58A50CE9-4F9E-4FB0-9E36-D496329523EC}" type="slidenum">
              <a:rPr lang="en-US" smtClean="0"/>
              <a:t>20</a:t>
            </a:fld>
            <a:endParaRPr lang="en-US"/>
          </a:p>
        </p:txBody>
      </p:sp>
    </p:spTree>
    <p:extLst>
      <p:ext uri="{BB962C8B-B14F-4D97-AF65-F5344CB8AC3E}">
        <p14:creationId xmlns:p14="http://schemas.microsoft.com/office/powerpoint/2010/main" val="1763982532"/>
      </p:ext>
    </p:extLst>
  </p:cSld>
  <p:clrMapOvr>
    <a:overrideClrMapping bg1="dk1" tx1="lt1" bg2="dk2" tx2="lt2" accent1="accent1" accent2="accent2" accent3="accent3" accent4="accent4" accent5="accent5" accent6="accent6" hlink="hlink" folHlink="folHlink"/>
  </p:clrMapOvr>
  <p:transition spd="slow">
    <p:wipe/>
  </p:transition>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AD21898E-86C0-4C8A-A76C-DF33E844C8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9542" y="0"/>
            <a:ext cx="10432916" cy="6858000"/>
          </a:xfrm>
          <a:custGeom>
            <a:avLst/>
            <a:gdLst>
              <a:gd name="connsiteX0" fmla="*/ 1287962 w 10432916"/>
              <a:gd name="connsiteY0" fmla="*/ 0 h 6858000"/>
              <a:gd name="connsiteX1" fmla="*/ 9144956 w 10432916"/>
              <a:gd name="connsiteY1" fmla="*/ 0 h 6858000"/>
              <a:gd name="connsiteX2" fmla="*/ 9241731 w 10432916"/>
              <a:gd name="connsiteY2" fmla="*/ 111692 h 6858000"/>
              <a:gd name="connsiteX3" fmla="*/ 10432916 w 10432916"/>
              <a:gd name="connsiteY3" fmla="*/ 3429001 h 6858000"/>
              <a:gd name="connsiteX4" fmla="*/ 9241730 w 10432916"/>
              <a:gd name="connsiteY4" fmla="*/ 6746310 h 6858000"/>
              <a:gd name="connsiteX5" fmla="*/ 9144957 w 10432916"/>
              <a:gd name="connsiteY5" fmla="*/ 6858000 h 6858000"/>
              <a:gd name="connsiteX6" fmla="*/ 1287959 w 10432916"/>
              <a:gd name="connsiteY6" fmla="*/ 6858000 h 6858000"/>
              <a:gd name="connsiteX7" fmla="*/ 1191186 w 10432916"/>
              <a:gd name="connsiteY7" fmla="*/ 6746310 h 6858000"/>
              <a:gd name="connsiteX8" fmla="*/ 0 w 10432916"/>
              <a:gd name="connsiteY8" fmla="*/ 3429001 h 6858000"/>
              <a:gd name="connsiteX9" fmla="*/ 1191186 w 10432916"/>
              <a:gd name="connsiteY9" fmla="*/ 11169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432916" h="6858000">
                <a:moveTo>
                  <a:pt x="1287962" y="0"/>
                </a:moveTo>
                <a:lnTo>
                  <a:pt x="9144956" y="0"/>
                </a:lnTo>
                <a:lnTo>
                  <a:pt x="9241731" y="111692"/>
                </a:lnTo>
                <a:cubicBezTo>
                  <a:pt x="9985889" y="1013175"/>
                  <a:pt x="10432916" y="2168897"/>
                  <a:pt x="10432916" y="3429001"/>
                </a:cubicBezTo>
                <a:cubicBezTo>
                  <a:pt x="10432916" y="4689105"/>
                  <a:pt x="9985889" y="5844827"/>
                  <a:pt x="9241730" y="6746310"/>
                </a:cubicBezTo>
                <a:lnTo>
                  <a:pt x="9144957" y="6858000"/>
                </a:lnTo>
                <a:lnTo>
                  <a:pt x="1287959" y="6858000"/>
                </a:lnTo>
                <a:lnTo>
                  <a:pt x="1191186" y="6746310"/>
                </a:lnTo>
                <a:cubicBezTo>
                  <a:pt x="447027" y="5844827"/>
                  <a:pt x="0" y="4689105"/>
                  <a:pt x="0" y="3429001"/>
                </a:cubicBezTo>
                <a:cubicBezTo>
                  <a:pt x="0" y="2168897"/>
                  <a:pt x="447027" y="1013175"/>
                  <a:pt x="1191186" y="111692"/>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5C8F04BD-D093-45D0-B54C-50FDB308B4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4942" y="0"/>
            <a:ext cx="9922116" cy="6858000"/>
          </a:xfrm>
          <a:custGeom>
            <a:avLst/>
            <a:gdLst>
              <a:gd name="connsiteX0" fmla="*/ 1378575 w 9922116"/>
              <a:gd name="connsiteY0" fmla="*/ 0 h 6858000"/>
              <a:gd name="connsiteX1" fmla="*/ 8543542 w 9922116"/>
              <a:gd name="connsiteY1" fmla="*/ 0 h 6858000"/>
              <a:gd name="connsiteX2" fmla="*/ 8633323 w 9922116"/>
              <a:gd name="connsiteY2" fmla="*/ 94145 h 6858000"/>
              <a:gd name="connsiteX3" fmla="*/ 9922116 w 9922116"/>
              <a:gd name="connsiteY3" fmla="*/ 3429001 h 6858000"/>
              <a:gd name="connsiteX4" fmla="*/ 8633323 w 9922116"/>
              <a:gd name="connsiteY4" fmla="*/ 6763858 h 6858000"/>
              <a:gd name="connsiteX5" fmla="*/ 8543544 w 9922116"/>
              <a:gd name="connsiteY5" fmla="*/ 6858000 h 6858000"/>
              <a:gd name="connsiteX6" fmla="*/ 1378573 w 9922116"/>
              <a:gd name="connsiteY6" fmla="*/ 6858000 h 6858000"/>
              <a:gd name="connsiteX7" fmla="*/ 1288793 w 9922116"/>
              <a:gd name="connsiteY7" fmla="*/ 6763858 h 6858000"/>
              <a:gd name="connsiteX8" fmla="*/ 0 w 9922116"/>
              <a:gd name="connsiteY8" fmla="*/ 3429001 h 6858000"/>
              <a:gd name="connsiteX9" fmla="*/ 1288793 w 9922116"/>
              <a:gd name="connsiteY9" fmla="*/ 9414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22116" h="6858000">
                <a:moveTo>
                  <a:pt x="1378575" y="0"/>
                </a:moveTo>
                <a:lnTo>
                  <a:pt x="8543542" y="0"/>
                </a:lnTo>
                <a:lnTo>
                  <a:pt x="8633323" y="94145"/>
                </a:lnTo>
                <a:cubicBezTo>
                  <a:pt x="9434072" y="974941"/>
                  <a:pt x="9922116" y="2144991"/>
                  <a:pt x="9922116" y="3429001"/>
                </a:cubicBezTo>
                <a:cubicBezTo>
                  <a:pt x="9922116" y="4713011"/>
                  <a:pt x="9434072" y="5883061"/>
                  <a:pt x="8633323" y="6763858"/>
                </a:cubicBezTo>
                <a:lnTo>
                  <a:pt x="8543544" y="6858000"/>
                </a:lnTo>
                <a:lnTo>
                  <a:pt x="1378573" y="6858000"/>
                </a:lnTo>
                <a:lnTo>
                  <a:pt x="1288793" y="6763858"/>
                </a:lnTo>
                <a:cubicBezTo>
                  <a:pt x="488044" y="5883061"/>
                  <a:pt x="0" y="4713011"/>
                  <a:pt x="0" y="3429001"/>
                </a:cubicBezTo>
                <a:cubicBezTo>
                  <a:pt x="0" y="2144991"/>
                  <a:pt x="488044" y="974941"/>
                  <a:pt x="1288793" y="94145"/>
                </a:cubicBezTo>
                <a:close/>
              </a:path>
            </a:pathLst>
          </a:custGeom>
          <a:solidFill>
            <a:schemeClr val="bg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12C0607-8DA3-4E22-81D9-2EE8AD6954F9}"/>
              </a:ext>
            </a:extLst>
          </p:cNvPr>
          <p:cNvSpPr>
            <a:spLocks noGrp="1"/>
          </p:cNvSpPr>
          <p:nvPr>
            <p:ph type="title"/>
          </p:nvPr>
        </p:nvSpPr>
        <p:spPr>
          <a:xfrm>
            <a:off x="2311147" y="365760"/>
            <a:ext cx="7569706" cy="1288238"/>
          </a:xfrm>
        </p:spPr>
        <p:txBody>
          <a:bodyPr anchor="ctr">
            <a:normAutofit/>
          </a:bodyPr>
          <a:lstStyle/>
          <a:p>
            <a:pPr algn="ctr"/>
            <a:r>
              <a:rPr lang="en-US" dirty="0"/>
              <a:t>Evidence and Documents</a:t>
            </a:r>
          </a:p>
        </p:txBody>
      </p:sp>
      <p:sp>
        <p:nvSpPr>
          <p:cNvPr id="3" name="Content Placeholder 2">
            <a:extLst>
              <a:ext uri="{FF2B5EF4-FFF2-40B4-BE49-F238E27FC236}">
                <a16:creationId xmlns:a16="http://schemas.microsoft.com/office/drawing/2014/main" id="{0462B9AA-F5C7-4721-BD85-07000B8585F1}"/>
              </a:ext>
            </a:extLst>
          </p:cNvPr>
          <p:cNvSpPr>
            <a:spLocks noGrp="1"/>
          </p:cNvSpPr>
          <p:nvPr>
            <p:ph idx="1"/>
          </p:nvPr>
        </p:nvSpPr>
        <p:spPr>
          <a:xfrm>
            <a:off x="3045041" y="1473693"/>
            <a:ext cx="6981391" cy="4508007"/>
          </a:xfrm>
        </p:spPr>
        <p:txBody>
          <a:bodyPr anchor="t">
            <a:normAutofit/>
          </a:bodyPr>
          <a:lstStyle/>
          <a:p>
            <a:r>
              <a:rPr lang="en-US" sz="2400" dirty="0"/>
              <a:t>DD-214</a:t>
            </a:r>
          </a:p>
          <a:p>
            <a:r>
              <a:rPr lang="en-US" sz="2400" dirty="0"/>
              <a:t>Death Certificate</a:t>
            </a:r>
          </a:p>
          <a:p>
            <a:r>
              <a:rPr lang="en-US" sz="2400" dirty="0"/>
              <a:t>Dependent documents</a:t>
            </a:r>
          </a:p>
          <a:p>
            <a:pPr lvl="1"/>
            <a:r>
              <a:rPr lang="en-US" sz="2000" dirty="0"/>
              <a:t>Marriage License</a:t>
            </a:r>
          </a:p>
          <a:p>
            <a:pPr lvl="1"/>
            <a:r>
              <a:rPr lang="en-US" sz="2000" dirty="0"/>
              <a:t>Birth Certificate (children)</a:t>
            </a:r>
          </a:p>
          <a:p>
            <a:pPr lvl="1"/>
            <a:r>
              <a:rPr lang="en-US" sz="2000" dirty="0"/>
              <a:t>Divorce decrees (previous marriages for Veteran and spouse)</a:t>
            </a:r>
          </a:p>
          <a:p>
            <a:r>
              <a:rPr lang="en-US" sz="2400" dirty="0"/>
              <a:t>Proof of Income</a:t>
            </a:r>
          </a:p>
          <a:p>
            <a:pPr lvl="1"/>
            <a:r>
              <a:rPr lang="en-US" sz="2000" dirty="0"/>
              <a:t>Pay stubs</a:t>
            </a:r>
          </a:p>
          <a:p>
            <a:pPr lvl="1"/>
            <a:r>
              <a:rPr lang="en-US" sz="2000" dirty="0"/>
              <a:t>Annual Social Security Statement</a:t>
            </a:r>
          </a:p>
          <a:p>
            <a:pPr lvl="1"/>
            <a:r>
              <a:rPr lang="en-US" sz="2000" dirty="0"/>
              <a:t>Previous year’s taxes</a:t>
            </a:r>
          </a:p>
          <a:p>
            <a:pPr marL="457200" lvl="1" indent="0">
              <a:buNone/>
            </a:pPr>
            <a:endParaRPr lang="en-US" sz="1600" dirty="0"/>
          </a:p>
        </p:txBody>
      </p:sp>
      <p:pic>
        <p:nvPicPr>
          <p:cNvPr id="6" name="Picture 5">
            <a:extLst>
              <a:ext uri="{FF2B5EF4-FFF2-40B4-BE49-F238E27FC236}">
                <a16:creationId xmlns:a16="http://schemas.microsoft.com/office/drawing/2014/main" id="{A34CAE56-F109-4F4C-AA8C-EC8AD9EB8873}"/>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1318843" cy="1099035"/>
          </a:xfrm>
          <a:prstGeom prst="rect">
            <a:avLst/>
          </a:prstGeom>
        </p:spPr>
      </p:pic>
      <p:sp>
        <p:nvSpPr>
          <p:cNvPr id="7" name="TextBox 6">
            <a:extLst>
              <a:ext uri="{FF2B5EF4-FFF2-40B4-BE49-F238E27FC236}">
                <a16:creationId xmlns:a16="http://schemas.microsoft.com/office/drawing/2014/main" id="{E259F5BC-E3AB-42FA-9FED-4E4EAD96D7E8}"/>
              </a:ext>
            </a:extLst>
          </p:cNvPr>
          <p:cNvSpPr txBox="1"/>
          <p:nvPr/>
        </p:nvSpPr>
        <p:spPr>
          <a:xfrm>
            <a:off x="3781124" y="6455411"/>
            <a:ext cx="4629752" cy="369332"/>
          </a:xfrm>
          <a:prstGeom prst="rect">
            <a:avLst/>
          </a:prstGeom>
          <a:noFill/>
        </p:spPr>
        <p:txBody>
          <a:bodyPr wrap="square" rtlCol="0">
            <a:spAutoFit/>
          </a:bodyPr>
          <a:lstStyle/>
          <a:p>
            <a:pPr algn="ctr"/>
            <a:r>
              <a:rPr lang="en-US" dirty="0"/>
              <a:t>Survivor Pension</a:t>
            </a:r>
          </a:p>
        </p:txBody>
      </p:sp>
      <p:sp>
        <p:nvSpPr>
          <p:cNvPr id="4" name="Slide Number Placeholder 3">
            <a:extLst>
              <a:ext uri="{FF2B5EF4-FFF2-40B4-BE49-F238E27FC236}">
                <a16:creationId xmlns:a16="http://schemas.microsoft.com/office/drawing/2014/main" id="{F5A4C902-240D-4536-A96C-B194B9D4FF45}"/>
              </a:ext>
            </a:extLst>
          </p:cNvPr>
          <p:cNvSpPr>
            <a:spLocks noGrp="1"/>
          </p:cNvSpPr>
          <p:nvPr>
            <p:ph type="sldNum" sz="quarter" idx="12"/>
          </p:nvPr>
        </p:nvSpPr>
        <p:spPr/>
        <p:txBody>
          <a:bodyPr/>
          <a:lstStyle/>
          <a:p>
            <a:fld id="{58A50CE9-4F9E-4FB0-9E36-D496329523EC}" type="slidenum">
              <a:rPr lang="en-US" smtClean="0"/>
              <a:t>21</a:t>
            </a:fld>
            <a:endParaRPr lang="en-US"/>
          </a:p>
        </p:txBody>
      </p:sp>
    </p:spTree>
    <p:extLst>
      <p:ext uri="{BB962C8B-B14F-4D97-AF65-F5344CB8AC3E}">
        <p14:creationId xmlns:p14="http://schemas.microsoft.com/office/powerpoint/2010/main" val="1507405570"/>
      </p:ext>
    </p:extLst>
  </p:cSld>
  <p:clrMapOvr>
    <a:overrideClrMapping bg1="dk1" tx1="lt1" bg2="dk2" tx2="lt2" accent1="accent1" accent2="accent2" accent3="accent3" accent4="accent4" accent5="accent5" accent6="accent6" hlink="hlink" folHlink="folHlink"/>
  </p:clrMapOvr>
  <p:transition spd="slow">
    <p:wipe/>
  </p:transition>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AD21898E-86C0-4C8A-A76C-DF33E844C8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9542" y="0"/>
            <a:ext cx="10432916" cy="6858000"/>
          </a:xfrm>
          <a:custGeom>
            <a:avLst/>
            <a:gdLst>
              <a:gd name="connsiteX0" fmla="*/ 1287962 w 10432916"/>
              <a:gd name="connsiteY0" fmla="*/ 0 h 6858000"/>
              <a:gd name="connsiteX1" fmla="*/ 9144956 w 10432916"/>
              <a:gd name="connsiteY1" fmla="*/ 0 h 6858000"/>
              <a:gd name="connsiteX2" fmla="*/ 9241731 w 10432916"/>
              <a:gd name="connsiteY2" fmla="*/ 111692 h 6858000"/>
              <a:gd name="connsiteX3" fmla="*/ 10432916 w 10432916"/>
              <a:gd name="connsiteY3" fmla="*/ 3429001 h 6858000"/>
              <a:gd name="connsiteX4" fmla="*/ 9241730 w 10432916"/>
              <a:gd name="connsiteY4" fmla="*/ 6746310 h 6858000"/>
              <a:gd name="connsiteX5" fmla="*/ 9144957 w 10432916"/>
              <a:gd name="connsiteY5" fmla="*/ 6858000 h 6858000"/>
              <a:gd name="connsiteX6" fmla="*/ 1287959 w 10432916"/>
              <a:gd name="connsiteY6" fmla="*/ 6858000 h 6858000"/>
              <a:gd name="connsiteX7" fmla="*/ 1191186 w 10432916"/>
              <a:gd name="connsiteY7" fmla="*/ 6746310 h 6858000"/>
              <a:gd name="connsiteX8" fmla="*/ 0 w 10432916"/>
              <a:gd name="connsiteY8" fmla="*/ 3429001 h 6858000"/>
              <a:gd name="connsiteX9" fmla="*/ 1191186 w 10432916"/>
              <a:gd name="connsiteY9" fmla="*/ 11169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432916" h="6858000">
                <a:moveTo>
                  <a:pt x="1287962" y="0"/>
                </a:moveTo>
                <a:lnTo>
                  <a:pt x="9144956" y="0"/>
                </a:lnTo>
                <a:lnTo>
                  <a:pt x="9241731" y="111692"/>
                </a:lnTo>
                <a:cubicBezTo>
                  <a:pt x="9985889" y="1013175"/>
                  <a:pt x="10432916" y="2168897"/>
                  <a:pt x="10432916" y="3429001"/>
                </a:cubicBezTo>
                <a:cubicBezTo>
                  <a:pt x="10432916" y="4689105"/>
                  <a:pt x="9985889" y="5844827"/>
                  <a:pt x="9241730" y="6746310"/>
                </a:cubicBezTo>
                <a:lnTo>
                  <a:pt x="9144957" y="6858000"/>
                </a:lnTo>
                <a:lnTo>
                  <a:pt x="1287959" y="6858000"/>
                </a:lnTo>
                <a:lnTo>
                  <a:pt x="1191186" y="6746310"/>
                </a:lnTo>
                <a:cubicBezTo>
                  <a:pt x="447027" y="5844827"/>
                  <a:pt x="0" y="4689105"/>
                  <a:pt x="0" y="3429001"/>
                </a:cubicBezTo>
                <a:cubicBezTo>
                  <a:pt x="0" y="2168897"/>
                  <a:pt x="447027" y="1013175"/>
                  <a:pt x="1191186" y="111692"/>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5C8F04BD-D093-45D0-B54C-50FDB308B4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4942" y="0"/>
            <a:ext cx="9922116" cy="6858000"/>
          </a:xfrm>
          <a:custGeom>
            <a:avLst/>
            <a:gdLst>
              <a:gd name="connsiteX0" fmla="*/ 1378575 w 9922116"/>
              <a:gd name="connsiteY0" fmla="*/ 0 h 6858000"/>
              <a:gd name="connsiteX1" fmla="*/ 8543542 w 9922116"/>
              <a:gd name="connsiteY1" fmla="*/ 0 h 6858000"/>
              <a:gd name="connsiteX2" fmla="*/ 8633323 w 9922116"/>
              <a:gd name="connsiteY2" fmla="*/ 94145 h 6858000"/>
              <a:gd name="connsiteX3" fmla="*/ 9922116 w 9922116"/>
              <a:gd name="connsiteY3" fmla="*/ 3429001 h 6858000"/>
              <a:gd name="connsiteX4" fmla="*/ 8633323 w 9922116"/>
              <a:gd name="connsiteY4" fmla="*/ 6763858 h 6858000"/>
              <a:gd name="connsiteX5" fmla="*/ 8543544 w 9922116"/>
              <a:gd name="connsiteY5" fmla="*/ 6858000 h 6858000"/>
              <a:gd name="connsiteX6" fmla="*/ 1378573 w 9922116"/>
              <a:gd name="connsiteY6" fmla="*/ 6858000 h 6858000"/>
              <a:gd name="connsiteX7" fmla="*/ 1288793 w 9922116"/>
              <a:gd name="connsiteY7" fmla="*/ 6763858 h 6858000"/>
              <a:gd name="connsiteX8" fmla="*/ 0 w 9922116"/>
              <a:gd name="connsiteY8" fmla="*/ 3429001 h 6858000"/>
              <a:gd name="connsiteX9" fmla="*/ 1288793 w 9922116"/>
              <a:gd name="connsiteY9" fmla="*/ 9414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22116" h="6858000">
                <a:moveTo>
                  <a:pt x="1378575" y="0"/>
                </a:moveTo>
                <a:lnTo>
                  <a:pt x="8543542" y="0"/>
                </a:lnTo>
                <a:lnTo>
                  <a:pt x="8633323" y="94145"/>
                </a:lnTo>
                <a:cubicBezTo>
                  <a:pt x="9434072" y="974941"/>
                  <a:pt x="9922116" y="2144991"/>
                  <a:pt x="9922116" y="3429001"/>
                </a:cubicBezTo>
                <a:cubicBezTo>
                  <a:pt x="9922116" y="4713011"/>
                  <a:pt x="9434072" y="5883061"/>
                  <a:pt x="8633323" y="6763858"/>
                </a:cubicBezTo>
                <a:lnTo>
                  <a:pt x="8543544" y="6858000"/>
                </a:lnTo>
                <a:lnTo>
                  <a:pt x="1378573" y="6858000"/>
                </a:lnTo>
                <a:lnTo>
                  <a:pt x="1288793" y="6763858"/>
                </a:lnTo>
                <a:cubicBezTo>
                  <a:pt x="488044" y="5883061"/>
                  <a:pt x="0" y="4713011"/>
                  <a:pt x="0" y="3429001"/>
                </a:cubicBezTo>
                <a:cubicBezTo>
                  <a:pt x="0" y="2144991"/>
                  <a:pt x="488044" y="974941"/>
                  <a:pt x="1288793" y="94145"/>
                </a:cubicBezTo>
                <a:close/>
              </a:path>
            </a:pathLst>
          </a:custGeom>
          <a:solidFill>
            <a:schemeClr val="bg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12C0607-8DA3-4E22-81D9-2EE8AD6954F9}"/>
              </a:ext>
            </a:extLst>
          </p:cNvPr>
          <p:cNvSpPr>
            <a:spLocks noGrp="1"/>
          </p:cNvSpPr>
          <p:nvPr>
            <p:ph type="title"/>
          </p:nvPr>
        </p:nvSpPr>
        <p:spPr>
          <a:xfrm>
            <a:off x="2311147" y="365760"/>
            <a:ext cx="7569706" cy="1288238"/>
          </a:xfrm>
        </p:spPr>
        <p:txBody>
          <a:bodyPr anchor="ctr">
            <a:normAutofit/>
          </a:bodyPr>
          <a:lstStyle/>
          <a:p>
            <a:pPr algn="ctr"/>
            <a:r>
              <a:rPr lang="en-US" dirty="0"/>
              <a:t>Evidence and Documents (cont.)</a:t>
            </a:r>
          </a:p>
        </p:txBody>
      </p:sp>
      <p:sp>
        <p:nvSpPr>
          <p:cNvPr id="3" name="Content Placeholder 2">
            <a:extLst>
              <a:ext uri="{FF2B5EF4-FFF2-40B4-BE49-F238E27FC236}">
                <a16:creationId xmlns:a16="http://schemas.microsoft.com/office/drawing/2014/main" id="{0462B9AA-F5C7-4721-BD85-07000B8585F1}"/>
              </a:ext>
            </a:extLst>
          </p:cNvPr>
          <p:cNvSpPr>
            <a:spLocks noGrp="1"/>
          </p:cNvSpPr>
          <p:nvPr>
            <p:ph idx="1"/>
          </p:nvPr>
        </p:nvSpPr>
        <p:spPr>
          <a:xfrm>
            <a:off x="3045041" y="1473693"/>
            <a:ext cx="6981391" cy="4508007"/>
          </a:xfrm>
        </p:spPr>
        <p:txBody>
          <a:bodyPr anchor="t">
            <a:normAutofit/>
          </a:bodyPr>
          <a:lstStyle/>
          <a:p>
            <a:r>
              <a:rPr lang="en-US" sz="2400" dirty="0"/>
              <a:t>Proof of Assets </a:t>
            </a:r>
          </a:p>
          <a:p>
            <a:pPr lvl="1"/>
            <a:r>
              <a:rPr lang="en-US" sz="2000" dirty="0"/>
              <a:t>Bank statements</a:t>
            </a:r>
          </a:p>
          <a:p>
            <a:pPr lvl="1"/>
            <a:r>
              <a:rPr lang="en-US" sz="2000" dirty="0"/>
              <a:t>Investment documents (401K, annuity, stocks, bonds, CDs)</a:t>
            </a:r>
          </a:p>
          <a:p>
            <a:pPr lvl="1"/>
            <a:r>
              <a:rPr lang="en-US" sz="2000" dirty="0"/>
              <a:t>Equity on second home</a:t>
            </a:r>
          </a:p>
          <a:p>
            <a:pPr lvl="1"/>
            <a:r>
              <a:rPr lang="en-US" sz="2000" dirty="0"/>
              <a:t>Fair market value of farmland</a:t>
            </a:r>
          </a:p>
          <a:p>
            <a:pPr lvl="1"/>
            <a:r>
              <a:rPr lang="en-US" sz="2000" dirty="0"/>
              <a:t>Value of collectibles, boats, trailers, etc.</a:t>
            </a:r>
          </a:p>
          <a:p>
            <a:pPr lvl="1"/>
            <a:r>
              <a:rPr lang="en-US" sz="2000" dirty="0"/>
              <a:t>Proof of transfer of assets (need paper trail)</a:t>
            </a:r>
          </a:p>
          <a:p>
            <a:pPr lvl="2"/>
            <a:r>
              <a:rPr lang="en-US" sz="1600" dirty="0"/>
              <a:t>Sale of home</a:t>
            </a:r>
          </a:p>
          <a:p>
            <a:pPr lvl="2"/>
            <a:r>
              <a:rPr lang="en-US" sz="1600" dirty="0"/>
              <a:t>Trusts</a:t>
            </a:r>
          </a:p>
          <a:p>
            <a:pPr lvl="2"/>
            <a:r>
              <a:rPr lang="en-US" sz="1600" dirty="0"/>
              <a:t>Bank statements</a:t>
            </a:r>
          </a:p>
          <a:p>
            <a:pPr lvl="2"/>
            <a:r>
              <a:rPr lang="en-US" sz="1600" dirty="0"/>
              <a:t>Canceled checks</a:t>
            </a:r>
          </a:p>
          <a:p>
            <a:pPr lvl="1"/>
            <a:endParaRPr lang="en-US" sz="2000" dirty="0"/>
          </a:p>
          <a:p>
            <a:pPr marL="457200" lvl="1" indent="0">
              <a:buNone/>
            </a:pPr>
            <a:endParaRPr lang="en-US" sz="1600" dirty="0"/>
          </a:p>
        </p:txBody>
      </p:sp>
      <p:pic>
        <p:nvPicPr>
          <p:cNvPr id="6" name="Picture 5">
            <a:extLst>
              <a:ext uri="{FF2B5EF4-FFF2-40B4-BE49-F238E27FC236}">
                <a16:creationId xmlns:a16="http://schemas.microsoft.com/office/drawing/2014/main" id="{A34CAE56-F109-4F4C-AA8C-EC8AD9EB8873}"/>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1318843" cy="1099035"/>
          </a:xfrm>
          <a:prstGeom prst="rect">
            <a:avLst/>
          </a:prstGeom>
        </p:spPr>
      </p:pic>
      <p:sp>
        <p:nvSpPr>
          <p:cNvPr id="7" name="TextBox 6">
            <a:extLst>
              <a:ext uri="{FF2B5EF4-FFF2-40B4-BE49-F238E27FC236}">
                <a16:creationId xmlns:a16="http://schemas.microsoft.com/office/drawing/2014/main" id="{E259F5BC-E3AB-42FA-9FED-4E4EAD96D7E8}"/>
              </a:ext>
            </a:extLst>
          </p:cNvPr>
          <p:cNvSpPr txBox="1"/>
          <p:nvPr/>
        </p:nvSpPr>
        <p:spPr>
          <a:xfrm>
            <a:off x="3781124" y="6455411"/>
            <a:ext cx="4629752" cy="369332"/>
          </a:xfrm>
          <a:prstGeom prst="rect">
            <a:avLst/>
          </a:prstGeom>
          <a:noFill/>
        </p:spPr>
        <p:txBody>
          <a:bodyPr wrap="square" rtlCol="0">
            <a:spAutoFit/>
          </a:bodyPr>
          <a:lstStyle/>
          <a:p>
            <a:pPr algn="ctr"/>
            <a:r>
              <a:rPr lang="en-US" dirty="0"/>
              <a:t>Survivor Pension</a:t>
            </a:r>
          </a:p>
        </p:txBody>
      </p:sp>
      <p:sp>
        <p:nvSpPr>
          <p:cNvPr id="4" name="Slide Number Placeholder 3">
            <a:extLst>
              <a:ext uri="{FF2B5EF4-FFF2-40B4-BE49-F238E27FC236}">
                <a16:creationId xmlns:a16="http://schemas.microsoft.com/office/drawing/2014/main" id="{F5A4C902-240D-4536-A96C-B194B9D4FF45}"/>
              </a:ext>
            </a:extLst>
          </p:cNvPr>
          <p:cNvSpPr>
            <a:spLocks noGrp="1"/>
          </p:cNvSpPr>
          <p:nvPr>
            <p:ph type="sldNum" sz="quarter" idx="12"/>
          </p:nvPr>
        </p:nvSpPr>
        <p:spPr/>
        <p:txBody>
          <a:bodyPr/>
          <a:lstStyle/>
          <a:p>
            <a:fld id="{58A50CE9-4F9E-4FB0-9E36-D496329523EC}" type="slidenum">
              <a:rPr lang="en-US" smtClean="0"/>
              <a:t>22</a:t>
            </a:fld>
            <a:endParaRPr lang="en-US"/>
          </a:p>
        </p:txBody>
      </p:sp>
    </p:spTree>
    <p:extLst>
      <p:ext uri="{BB962C8B-B14F-4D97-AF65-F5344CB8AC3E}">
        <p14:creationId xmlns:p14="http://schemas.microsoft.com/office/powerpoint/2010/main" val="2184647241"/>
      </p:ext>
    </p:extLst>
  </p:cSld>
  <p:clrMapOvr>
    <a:overrideClrMapping bg1="dk1" tx1="lt1" bg2="dk2" tx2="lt2" accent1="accent1" accent2="accent2" accent3="accent3" accent4="accent4" accent5="accent5" accent6="accent6" hlink="hlink" folHlink="folHlink"/>
  </p:clrMapOvr>
  <p:transition spd="slow">
    <p:wipe/>
  </p:transition>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AD21898E-86C0-4C8A-A76C-DF33E844C8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9542" y="0"/>
            <a:ext cx="10432916" cy="6858000"/>
          </a:xfrm>
          <a:custGeom>
            <a:avLst/>
            <a:gdLst>
              <a:gd name="connsiteX0" fmla="*/ 1287962 w 10432916"/>
              <a:gd name="connsiteY0" fmla="*/ 0 h 6858000"/>
              <a:gd name="connsiteX1" fmla="*/ 9144956 w 10432916"/>
              <a:gd name="connsiteY1" fmla="*/ 0 h 6858000"/>
              <a:gd name="connsiteX2" fmla="*/ 9241731 w 10432916"/>
              <a:gd name="connsiteY2" fmla="*/ 111692 h 6858000"/>
              <a:gd name="connsiteX3" fmla="*/ 10432916 w 10432916"/>
              <a:gd name="connsiteY3" fmla="*/ 3429001 h 6858000"/>
              <a:gd name="connsiteX4" fmla="*/ 9241730 w 10432916"/>
              <a:gd name="connsiteY4" fmla="*/ 6746310 h 6858000"/>
              <a:gd name="connsiteX5" fmla="*/ 9144957 w 10432916"/>
              <a:gd name="connsiteY5" fmla="*/ 6858000 h 6858000"/>
              <a:gd name="connsiteX6" fmla="*/ 1287959 w 10432916"/>
              <a:gd name="connsiteY6" fmla="*/ 6858000 h 6858000"/>
              <a:gd name="connsiteX7" fmla="*/ 1191186 w 10432916"/>
              <a:gd name="connsiteY7" fmla="*/ 6746310 h 6858000"/>
              <a:gd name="connsiteX8" fmla="*/ 0 w 10432916"/>
              <a:gd name="connsiteY8" fmla="*/ 3429001 h 6858000"/>
              <a:gd name="connsiteX9" fmla="*/ 1191186 w 10432916"/>
              <a:gd name="connsiteY9" fmla="*/ 11169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432916" h="6858000">
                <a:moveTo>
                  <a:pt x="1287962" y="0"/>
                </a:moveTo>
                <a:lnTo>
                  <a:pt x="9144956" y="0"/>
                </a:lnTo>
                <a:lnTo>
                  <a:pt x="9241731" y="111692"/>
                </a:lnTo>
                <a:cubicBezTo>
                  <a:pt x="9985889" y="1013175"/>
                  <a:pt x="10432916" y="2168897"/>
                  <a:pt x="10432916" y="3429001"/>
                </a:cubicBezTo>
                <a:cubicBezTo>
                  <a:pt x="10432916" y="4689105"/>
                  <a:pt x="9985889" y="5844827"/>
                  <a:pt x="9241730" y="6746310"/>
                </a:cubicBezTo>
                <a:lnTo>
                  <a:pt x="9144957" y="6858000"/>
                </a:lnTo>
                <a:lnTo>
                  <a:pt x="1287959" y="6858000"/>
                </a:lnTo>
                <a:lnTo>
                  <a:pt x="1191186" y="6746310"/>
                </a:lnTo>
                <a:cubicBezTo>
                  <a:pt x="447027" y="5844827"/>
                  <a:pt x="0" y="4689105"/>
                  <a:pt x="0" y="3429001"/>
                </a:cubicBezTo>
                <a:cubicBezTo>
                  <a:pt x="0" y="2168897"/>
                  <a:pt x="447027" y="1013175"/>
                  <a:pt x="1191186" y="111692"/>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5C8F04BD-D093-45D0-B54C-50FDB308B4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4942" y="0"/>
            <a:ext cx="9922116" cy="6858000"/>
          </a:xfrm>
          <a:custGeom>
            <a:avLst/>
            <a:gdLst>
              <a:gd name="connsiteX0" fmla="*/ 1378575 w 9922116"/>
              <a:gd name="connsiteY0" fmla="*/ 0 h 6858000"/>
              <a:gd name="connsiteX1" fmla="*/ 8543542 w 9922116"/>
              <a:gd name="connsiteY1" fmla="*/ 0 h 6858000"/>
              <a:gd name="connsiteX2" fmla="*/ 8633323 w 9922116"/>
              <a:gd name="connsiteY2" fmla="*/ 94145 h 6858000"/>
              <a:gd name="connsiteX3" fmla="*/ 9922116 w 9922116"/>
              <a:gd name="connsiteY3" fmla="*/ 3429001 h 6858000"/>
              <a:gd name="connsiteX4" fmla="*/ 8633323 w 9922116"/>
              <a:gd name="connsiteY4" fmla="*/ 6763858 h 6858000"/>
              <a:gd name="connsiteX5" fmla="*/ 8543544 w 9922116"/>
              <a:gd name="connsiteY5" fmla="*/ 6858000 h 6858000"/>
              <a:gd name="connsiteX6" fmla="*/ 1378573 w 9922116"/>
              <a:gd name="connsiteY6" fmla="*/ 6858000 h 6858000"/>
              <a:gd name="connsiteX7" fmla="*/ 1288793 w 9922116"/>
              <a:gd name="connsiteY7" fmla="*/ 6763858 h 6858000"/>
              <a:gd name="connsiteX8" fmla="*/ 0 w 9922116"/>
              <a:gd name="connsiteY8" fmla="*/ 3429001 h 6858000"/>
              <a:gd name="connsiteX9" fmla="*/ 1288793 w 9922116"/>
              <a:gd name="connsiteY9" fmla="*/ 9414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22116" h="6858000">
                <a:moveTo>
                  <a:pt x="1378575" y="0"/>
                </a:moveTo>
                <a:lnTo>
                  <a:pt x="8543542" y="0"/>
                </a:lnTo>
                <a:lnTo>
                  <a:pt x="8633323" y="94145"/>
                </a:lnTo>
                <a:cubicBezTo>
                  <a:pt x="9434072" y="974941"/>
                  <a:pt x="9922116" y="2144991"/>
                  <a:pt x="9922116" y="3429001"/>
                </a:cubicBezTo>
                <a:cubicBezTo>
                  <a:pt x="9922116" y="4713011"/>
                  <a:pt x="9434072" y="5883061"/>
                  <a:pt x="8633323" y="6763858"/>
                </a:cubicBezTo>
                <a:lnTo>
                  <a:pt x="8543544" y="6858000"/>
                </a:lnTo>
                <a:lnTo>
                  <a:pt x="1378573" y="6858000"/>
                </a:lnTo>
                <a:lnTo>
                  <a:pt x="1288793" y="6763858"/>
                </a:lnTo>
                <a:cubicBezTo>
                  <a:pt x="488044" y="5883061"/>
                  <a:pt x="0" y="4713011"/>
                  <a:pt x="0" y="3429001"/>
                </a:cubicBezTo>
                <a:cubicBezTo>
                  <a:pt x="0" y="2144991"/>
                  <a:pt x="488044" y="974941"/>
                  <a:pt x="1288793" y="94145"/>
                </a:cubicBezTo>
                <a:close/>
              </a:path>
            </a:pathLst>
          </a:custGeom>
          <a:solidFill>
            <a:schemeClr val="bg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12C0607-8DA3-4E22-81D9-2EE8AD6954F9}"/>
              </a:ext>
            </a:extLst>
          </p:cNvPr>
          <p:cNvSpPr>
            <a:spLocks noGrp="1"/>
          </p:cNvSpPr>
          <p:nvPr>
            <p:ph type="title"/>
          </p:nvPr>
        </p:nvSpPr>
        <p:spPr>
          <a:xfrm>
            <a:off x="2311147" y="365760"/>
            <a:ext cx="7569706" cy="1288238"/>
          </a:xfrm>
        </p:spPr>
        <p:txBody>
          <a:bodyPr anchor="ctr">
            <a:normAutofit/>
          </a:bodyPr>
          <a:lstStyle/>
          <a:p>
            <a:pPr algn="ctr"/>
            <a:r>
              <a:rPr lang="en-US" dirty="0"/>
              <a:t>Evidence and Documents (cont.)</a:t>
            </a:r>
          </a:p>
        </p:txBody>
      </p:sp>
      <p:sp>
        <p:nvSpPr>
          <p:cNvPr id="3" name="Content Placeholder 2">
            <a:extLst>
              <a:ext uri="{FF2B5EF4-FFF2-40B4-BE49-F238E27FC236}">
                <a16:creationId xmlns:a16="http://schemas.microsoft.com/office/drawing/2014/main" id="{0462B9AA-F5C7-4721-BD85-07000B8585F1}"/>
              </a:ext>
            </a:extLst>
          </p:cNvPr>
          <p:cNvSpPr>
            <a:spLocks noGrp="1"/>
          </p:cNvSpPr>
          <p:nvPr>
            <p:ph idx="1"/>
          </p:nvPr>
        </p:nvSpPr>
        <p:spPr>
          <a:xfrm>
            <a:off x="3045041" y="1473693"/>
            <a:ext cx="6981391" cy="4508007"/>
          </a:xfrm>
        </p:spPr>
        <p:txBody>
          <a:bodyPr anchor="t">
            <a:normAutofit/>
          </a:bodyPr>
          <a:lstStyle/>
          <a:p>
            <a:r>
              <a:rPr lang="en-US" sz="2400" dirty="0"/>
              <a:t>Proof of Out-of-Pocket Medical Expenses </a:t>
            </a:r>
          </a:p>
          <a:p>
            <a:pPr lvl="1"/>
            <a:r>
              <a:rPr lang="en-US" sz="2000" dirty="0"/>
              <a:t>Hospital, doctor, dental, vision visits</a:t>
            </a:r>
          </a:p>
          <a:p>
            <a:pPr lvl="1"/>
            <a:r>
              <a:rPr lang="en-US" sz="2000" dirty="0"/>
              <a:t>Assistance devices (hospital bed, wheelchair, walker, cane)</a:t>
            </a:r>
          </a:p>
          <a:p>
            <a:pPr lvl="1"/>
            <a:r>
              <a:rPr lang="en-US" sz="2000" dirty="0"/>
              <a:t>Home healthcare</a:t>
            </a:r>
          </a:p>
          <a:p>
            <a:pPr lvl="1"/>
            <a:r>
              <a:rPr lang="en-US" sz="2000" dirty="0"/>
              <a:t>Assisted living, nursing home</a:t>
            </a:r>
          </a:p>
          <a:p>
            <a:pPr lvl="1"/>
            <a:r>
              <a:rPr lang="en-US" sz="2000" dirty="0"/>
              <a:t>Medications, medical supplies (depends)</a:t>
            </a:r>
          </a:p>
          <a:p>
            <a:pPr lvl="1"/>
            <a:r>
              <a:rPr lang="en-US" sz="2000" dirty="0"/>
              <a:t>Health insurance premiums</a:t>
            </a:r>
          </a:p>
          <a:p>
            <a:pPr lvl="1"/>
            <a:r>
              <a:rPr lang="en-US" sz="2000" dirty="0"/>
              <a:t>Transportation cost to medical appointments</a:t>
            </a:r>
          </a:p>
          <a:p>
            <a:pPr lvl="1"/>
            <a:endParaRPr lang="en-US" sz="2000" dirty="0"/>
          </a:p>
          <a:p>
            <a:pPr marL="457200" lvl="1" indent="0">
              <a:buNone/>
            </a:pPr>
            <a:endParaRPr lang="en-US" sz="1600" dirty="0"/>
          </a:p>
        </p:txBody>
      </p:sp>
      <p:pic>
        <p:nvPicPr>
          <p:cNvPr id="6" name="Picture 5">
            <a:extLst>
              <a:ext uri="{FF2B5EF4-FFF2-40B4-BE49-F238E27FC236}">
                <a16:creationId xmlns:a16="http://schemas.microsoft.com/office/drawing/2014/main" id="{A34CAE56-F109-4F4C-AA8C-EC8AD9EB8873}"/>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1318843" cy="1099035"/>
          </a:xfrm>
          <a:prstGeom prst="rect">
            <a:avLst/>
          </a:prstGeom>
        </p:spPr>
      </p:pic>
      <p:sp>
        <p:nvSpPr>
          <p:cNvPr id="7" name="TextBox 6">
            <a:extLst>
              <a:ext uri="{FF2B5EF4-FFF2-40B4-BE49-F238E27FC236}">
                <a16:creationId xmlns:a16="http://schemas.microsoft.com/office/drawing/2014/main" id="{E259F5BC-E3AB-42FA-9FED-4E4EAD96D7E8}"/>
              </a:ext>
            </a:extLst>
          </p:cNvPr>
          <p:cNvSpPr txBox="1"/>
          <p:nvPr/>
        </p:nvSpPr>
        <p:spPr>
          <a:xfrm>
            <a:off x="3781124" y="6455411"/>
            <a:ext cx="4629752" cy="369332"/>
          </a:xfrm>
          <a:prstGeom prst="rect">
            <a:avLst/>
          </a:prstGeom>
          <a:noFill/>
        </p:spPr>
        <p:txBody>
          <a:bodyPr wrap="square" rtlCol="0">
            <a:spAutoFit/>
          </a:bodyPr>
          <a:lstStyle/>
          <a:p>
            <a:pPr algn="ctr"/>
            <a:r>
              <a:rPr lang="en-US" dirty="0"/>
              <a:t>Survivor Pension</a:t>
            </a:r>
          </a:p>
        </p:txBody>
      </p:sp>
      <p:sp>
        <p:nvSpPr>
          <p:cNvPr id="4" name="Slide Number Placeholder 3">
            <a:extLst>
              <a:ext uri="{FF2B5EF4-FFF2-40B4-BE49-F238E27FC236}">
                <a16:creationId xmlns:a16="http://schemas.microsoft.com/office/drawing/2014/main" id="{F5A4C902-240D-4536-A96C-B194B9D4FF45}"/>
              </a:ext>
            </a:extLst>
          </p:cNvPr>
          <p:cNvSpPr>
            <a:spLocks noGrp="1"/>
          </p:cNvSpPr>
          <p:nvPr>
            <p:ph type="sldNum" sz="quarter" idx="12"/>
          </p:nvPr>
        </p:nvSpPr>
        <p:spPr/>
        <p:txBody>
          <a:bodyPr/>
          <a:lstStyle/>
          <a:p>
            <a:fld id="{58A50CE9-4F9E-4FB0-9E36-D496329523EC}" type="slidenum">
              <a:rPr lang="en-US" smtClean="0"/>
              <a:t>23</a:t>
            </a:fld>
            <a:endParaRPr lang="en-US"/>
          </a:p>
        </p:txBody>
      </p:sp>
    </p:spTree>
    <p:extLst>
      <p:ext uri="{BB962C8B-B14F-4D97-AF65-F5344CB8AC3E}">
        <p14:creationId xmlns:p14="http://schemas.microsoft.com/office/powerpoint/2010/main" val="3338352072"/>
      </p:ext>
    </p:extLst>
  </p:cSld>
  <p:clrMapOvr>
    <a:overrideClrMapping bg1="dk1" tx1="lt1" bg2="dk2" tx2="lt2" accent1="accent1" accent2="accent2" accent3="accent3" accent4="accent4" accent5="accent5" accent6="accent6" hlink="hlink" folHlink="folHlink"/>
  </p:clrMapOvr>
  <p:transition spd="slow">
    <p:wipe/>
  </p:transition>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AD21898E-86C0-4C8A-A76C-DF33E844C8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9542" y="0"/>
            <a:ext cx="10432916" cy="6858000"/>
          </a:xfrm>
          <a:custGeom>
            <a:avLst/>
            <a:gdLst>
              <a:gd name="connsiteX0" fmla="*/ 1287962 w 10432916"/>
              <a:gd name="connsiteY0" fmla="*/ 0 h 6858000"/>
              <a:gd name="connsiteX1" fmla="*/ 9144956 w 10432916"/>
              <a:gd name="connsiteY1" fmla="*/ 0 h 6858000"/>
              <a:gd name="connsiteX2" fmla="*/ 9241731 w 10432916"/>
              <a:gd name="connsiteY2" fmla="*/ 111692 h 6858000"/>
              <a:gd name="connsiteX3" fmla="*/ 10432916 w 10432916"/>
              <a:gd name="connsiteY3" fmla="*/ 3429001 h 6858000"/>
              <a:gd name="connsiteX4" fmla="*/ 9241730 w 10432916"/>
              <a:gd name="connsiteY4" fmla="*/ 6746310 h 6858000"/>
              <a:gd name="connsiteX5" fmla="*/ 9144957 w 10432916"/>
              <a:gd name="connsiteY5" fmla="*/ 6858000 h 6858000"/>
              <a:gd name="connsiteX6" fmla="*/ 1287959 w 10432916"/>
              <a:gd name="connsiteY6" fmla="*/ 6858000 h 6858000"/>
              <a:gd name="connsiteX7" fmla="*/ 1191186 w 10432916"/>
              <a:gd name="connsiteY7" fmla="*/ 6746310 h 6858000"/>
              <a:gd name="connsiteX8" fmla="*/ 0 w 10432916"/>
              <a:gd name="connsiteY8" fmla="*/ 3429001 h 6858000"/>
              <a:gd name="connsiteX9" fmla="*/ 1191186 w 10432916"/>
              <a:gd name="connsiteY9" fmla="*/ 11169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432916" h="6858000">
                <a:moveTo>
                  <a:pt x="1287962" y="0"/>
                </a:moveTo>
                <a:lnTo>
                  <a:pt x="9144956" y="0"/>
                </a:lnTo>
                <a:lnTo>
                  <a:pt x="9241731" y="111692"/>
                </a:lnTo>
                <a:cubicBezTo>
                  <a:pt x="9985889" y="1013175"/>
                  <a:pt x="10432916" y="2168897"/>
                  <a:pt x="10432916" y="3429001"/>
                </a:cubicBezTo>
                <a:cubicBezTo>
                  <a:pt x="10432916" y="4689105"/>
                  <a:pt x="9985889" y="5844827"/>
                  <a:pt x="9241730" y="6746310"/>
                </a:cubicBezTo>
                <a:lnTo>
                  <a:pt x="9144957" y="6858000"/>
                </a:lnTo>
                <a:lnTo>
                  <a:pt x="1287959" y="6858000"/>
                </a:lnTo>
                <a:lnTo>
                  <a:pt x="1191186" y="6746310"/>
                </a:lnTo>
                <a:cubicBezTo>
                  <a:pt x="447027" y="5844827"/>
                  <a:pt x="0" y="4689105"/>
                  <a:pt x="0" y="3429001"/>
                </a:cubicBezTo>
                <a:cubicBezTo>
                  <a:pt x="0" y="2168897"/>
                  <a:pt x="447027" y="1013175"/>
                  <a:pt x="1191186" y="111692"/>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5C8F04BD-D093-45D0-B54C-50FDB308B4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4942" y="0"/>
            <a:ext cx="9922116" cy="6858000"/>
          </a:xfrm>
          <a:custGeom>
            <a:avLst/>
            <a:gdLst>
              <a:gd name="connsiteX0" fmla="*/ 1378575 w 9922116"/>
              <a:gd name="connsiteY0" fmla="*/ 0 h 6858000"/>
              <a:gd name="connsiteX1" fmla="*/ 8543542 w 9922116"/>
              <a:gd name="connsiteY1" fmla="*/ 0 h 6858000"/>
              <a:gd name="connsiteX2" fmla="*/ 8633323 w 9922116"/>
              <a:gd name="connsiteY2" fmla="*/ 94145 h 6858000"/>
              <a:gd name="connsiteX3" fmla="*/ 9922116 w 9922116"/>
              <a:gd name="connsiteY3" fmla="*/ 3429001 h 6858000"/>
              <a:gd name="connsiteX4" fmla="*/ 8633323 w 9922116"/>
              <a:gd name="connsiteY4" fmla="*/ 6763858 h 6858000"/>
              <a:gd name="connsiteX5" fmla="*/ 8543544 w 9922116"/>
              <a:gd name="connsiteY5" fmla="*/ 6858000 h 6858000"/>
              <a:gd name="connsiteX6" fmla="*/ 1378573 w 9922116"/>
              <a:gd name="connsiteY6" fmla="*/ 6858000 h 6858000"/>
              <a:gd name="connsiteX7" fmla="*/ 1288793 w 9922116"/>
              <a:gd name="connsiteY7" fmla="*/ 6763858 h 6858000"/>
              <a:gd name="connsiteX8" fmla="*/ 0 w 9922116"/>
              <a:gd name="connsiteY8" fmla="*/ 3429001 h 6858000"/>
              <a:gd name="connsiteX9" fmla="*/ 1288793 w 9922116"/>
              <a:gd name="connsiteY9" fmla="*/ 9414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22116" h="6858000">
                <a:moveTo>
                  <a:pt x="1378575" y="0"/>
                </a:moveTo>
                <a:lnTo>
                  <a:pt x="8543542" y="0"/>
                </a:lnTo>
                <a:lnTo>
                  <a:pt x="8633323" y="94145"/>
                </a:lnTo>
                <a:cubicBezTo>
                  <a:pt x="9434072" y="974941"/>
                  <a:pt x="9922116" y="2144991"/>
                  <a:pt x="9922116" y="3429001"/>
                </a:cubicBezTo>
                <a:cubicBezTo>
                  <a:pt x="9922116" y="4713011"/>
                  <a:pt x="9434072" y="5883061"/>
                  <a:pt x="8633323" y="6763858"/>
                </a:cubicBezTo>
                <a:lnTo>
                  <a:pt x="8543544" y="6858000"/>
                </a:lnTo>
                <a:lnTo>
                  <a:pt x="1378573" y="6858000"/>
                </a:lnTo>
                <a:lnTo>
                  <a:pt x="1288793" y="6763858"/>
                </a:lnTo>
                <a:cubicBezTo>
                  <a:pt x="488044" y="5883061"/>
                  <a:pt x="0" y="4713011"/>
                  <a:pt x="0" y="3429001"/>
                </a:cubicBezTo>
                <a:cubicBezTo>
                  <a:pt x="0" y="2144991"/>
                  <a:pt x="488044" y="974941"/>
                  <a:pt x="1288793" y="94145"/>
                </a:cubicBezTo>
                <a:close/>
              </a:path>
            </a:pathLst>
          </a:custGeom>
          <a:solidFill>
            <a:schemeClr val="bg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12C0607-8DA3-4E22-81D9-2EE8AD6954F9}"/>
              </a:ext>
            </a:extLst>
          </p:cNvPr>
          <p:cNvSpPr>
            <a:spLocks noGrp="1"/>
          </p:cNvSpPr>
          <p:nvPr>
            <p:ph type="title"/>
          </p:nvPr>
        </p:nvSpPr>
        <p:spPr>
          <a:xfrm>
            <a:off x="2311147" y="365760"/>
            <a:ext cx="7569706" cy="1288238"/>
          </a:xfrm>
        </p:spPr>
        <p:txBody>
          <a:bodyPr anchor="ctr">
            <a:normAutofit/>
          </a:bodyPr>
          <a:lstStyle/>
          <a:p>
            <a:pPr algn="ctr"/>
            <a:r>
              <a:rPr lang="en-US" dirty="0"/>
              <a:t>Required Forms</a:t>
            </a:r>
          </a:p>
        </p:txBody>
      </p:sp>
      <p:sp>
        <p:nvSpPr>
          <p:cNvPr id="3" name="Content Placeholder 2">
            <a:extLst>
              <a:ext uri="{FF2B5EF4-FFF2-40B4-BE49-F238E27FC236}">
                <a16:creationId xmlns:a16="http://schemas.microsoft.com/office/drawing/2014/main" id="{0462B9AA-F5C7-4721-BD85-07000B8585F1}"/>
              </a:ext>
            </a:extLst>
          </p:cNvPr>
          <p:cNvSpPr>
            <a:spLocks noGrp="1"/>
          </p:cNvSpPr>
          <p:nvPr>
            <p:ph idx="1"/>
          </p:nvPr>
        </p:nvSpPr>
        <p:spPr>
          <a:xfrm>
            <a:off x="2592436" y="1571348"/>
            <a:ext cx="7389764" cy="4508007"/>
          </a:xfrm>
        </p:spPr>
        <p:txBody>
          <a:bodyPr anchor="t">
            <a:normAutofit lnSpcReduction="10000"/>
          </a:bodyPr>
          <a:lstStyle/>
          <a:p>
            <a:r>
              <a:rPr lang="en-US" sz="2400" dirty="0"/>
              <a:t>21P-534EZ Application for DIC, Survivors Pension, and/or Accrued Benefits</a:t>
            </a:r>
          </a:p>
          <a:p>
            <a:r>
              <a:rPr lang="en-US" sz="2400" dirty="0"/>
              <a:t>21P-0969 Income and Asset Statement in Support of Claim for Pension or Parents’ DIC</a:t>
            </a:r>
          </a:p>
          <a:p>
            <a:r>
              <a:rPr lang="en-US" sz="2400" dirty="0"/>
              <a:t>21-686c Application Request to Add and/or Remove Dependents</a:t>
            </a:r>
          </a:p>
          <a:p>
            <a:r>
              <a:rPr lang="en-US" sz="2400" dirty="0"/>
              <a:t>21-2680 Examination for Housebound Status or Permanent Need for Regular Aid and Attendance</a:t>
            </a:r>
          </a:p>
          <a:p>
            <a:r>
              <a:rPr lang="en-US" sz="2400" dirty="0"/>
              <a:t>21-0779 Request for Nursing Home Information in Connection with Claim for Aid and Attendance</a:t>
            </a:r>
          </a:p>
          <a:p>
            <a:r>
              <a:rPr lang="en-US" sz="2400" dirty="0"/>
              <a:t>21P-4165 Pension Claim Questionnaire for Farm Income</a:t>
            </a:r>
          </a:p>
          <a:p>
            <a:r>
              <a:rPr lang="en-US" sz="2400" dirty="0"/>
              <a:t>21P-4185 Report of Income from Property or Business</a:t>
            </a:r>
          </a:p>
          <a:p>
            <a:pPr marL="457200" lvl="1" indent="0">
              <a:buNone/>
            </a:pPr>
            <a:endParaRPr lang="en-US" sz="1600" dirty="0"/>
          </a:p>
        </p:txBody>
      </p:sp>
      <p:pic>
        <p:nvPicPr>
          <p:cNvPr id="6" name="Picture 5">
            <a:extLst>
              <a:ext uri="{FF2B5EF4-FFF2-40B4-BE49-F238E27FC236}">
                <a16:creationId xmlns:a16="http://schemas.microsoft.com/office/drawing/2014/main" id="{A34CAE56-F109-4F4C-AA8C-EC8AD9EB8873}"/>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1318843" cy="1099035"/>
          </a:xfrm>
          <a:prstGeom prst="rect">
            <a:avLst/>
          </a:prstGeom>
        </p:spPr>
      </p:pic>
      <p:sp>
        <p:nvSpPr>
          <p:cNvPr id="7" name="TextBox 6">
            <a:extLst>
              <a:ext uri="{FF2B5EF4-FFF2-40B4-BE49-F238E27FC236}">
                <a16:creationId xmlns:a16="http://schemas.microsoft.com/office/drawing/2014/main" id="{E259F5BC-E3AB-42FA-9FED-4E4EAD96D7E8}"/>
              </a:ext>
            </a:extLst>
          </p:cNvPr>
          <p:cNvSpPr txBox="1"/>
          <p:nvPr/>
        </p:nvSpPr>
        <p:spPr>
          <a:xfrm>
            <a:off x="3781124" y="6455411"/>
            <a:ext cx="4629752" cy="369332"/>
          </a:xfrm>
          <a:prstGeom prst="rect">
            <a:avLst/>
          </a:prstGeom>
          <a:noFill/>
        </p:spPr>
        <p:txBody>
          <a:bodyPr wrap="square" rtlCol="0">
            <a:spAutoFit/>
          </a:bodyPr>
          <a:lstStyle/>
          <a:p>
            <a:pPr algn="ctr"/>
            <a:r>
              <a:rPr lang="en-US" dirty="0"/>
              <a:t>Survivor Pension</a:t>
            </a:r>
          </a:p>
        </p:txBody>
      </p:sp>
      <p:sp>
        <p:nvSpPr>
          <p:cNvPr id="4" name="Slide Number Placeholder 3">
            <a:extLst>
              <a:ext uri="{FF2B5EF4-FFF2-40B4-BE49-F238E27FC236}">
                <a16:creationId xmlns:a16="http://schemas.microsoft.com/office/drawing/2014/main" id="{F5A4C902-240D-4536-A96C-B194B9D4FF45}"/>
              </a:ext>
            </a:extLst>
          </p:cNvPr>
          <p:cNvSpPr>
            <a:spLocks noGrp="1"/>
          </p:cNvSpPr>
          <p:nvPr>
            <p:ph type="sldNum" sz="quarter" idx="12"/>
          </p:nvPr>
        </p:nvSpPr>
        <p:spPr/>
        <p:txBody>
          <a:bodyPr/>
          <a:lstStyle/>
          <a:p>
            <a:fld id="{58A50CE9-4F9E-4FB0-9E36-D496329523EC}" type="slidenum">
              <a:rPr lang="en-US" smtClean="0"/>
              <a:t>24</a:t>
            </a:fld>
            <a:endParaRPr lang="en-US"/>
          </a:p>
        </p:txBody>
      </p:sp>
    </p:spTree>
    <p:extLst>
      <p:ext uri="{BB962C8B-B14F-4D97-AF65-F5344CB8AC3E}">
        <p14:creationId xmlns:p14="http://schemas.microsoft.com/office/powerpoint/2010/main" val="554623019"/>
      </p:ext>
    </p:extLst>
  </p:cSld>
  <p:clrMapOvr>
    <a:overrideClrMapping bg1="dk1" tx1="lt1" bg2="dk2" tx2="lt2" accent1="accent1" accent2="accent2" accent3="accent3" accent4="accent4" accent5="accent5" accent6="accent6" hlink="hlink" folHlink="folHlink"/>
  </p:clrMapOvr>
  <p:transition spd="slow">
    <p:wipe/>
  </p:transition>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AD21898E-86C0-4C8A-A76C-DF33E844C8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9542" y="0"/>
            <a:ext cx="10432916" cy="6858000"/>
          </a:xfrm>
          <a:custGeom>
            <a:avLst/>
            <a:gdLst>
              <a:gd name="connsiteX0" fmla="*/ 1287962 w 10432916"/>
              <a:gd name="connsiteY0" fmla="*/ 0 h 6858000"/>
              <a:gd name="connsiteX1" fmla="*/ 9144956 w 10432916"/>
              <a:gd name="connsiteY1" fmla="*/ 0 h 6858000"/>
              <a:gd name="connsiteX2" fmla="*/ 9241731 w 10432916"/>
              <a:gd name="connsiteY2" fmla="*/ 111692 h 6858000"/>
              <a:gd name="connsiteX3" fmla="*/ 10432916 w 10432916"/>
              <a:gd name="connsiteY3" fmla="*/ 3429001 h 6858000"/>
              <a:gd name="connsiteX4" fmla="*/ 9241730 w 10432916"/>
              <a:gd name="connsiteY4" fmla="*/ 6746310 h 6858000"/>
              <a:gd name="connsiteX5" fmla="*/ 9144957 w 10432916"/>
              <a:gd name="connsiteY5" fmla="*/ 6858000 h 6858000"/>
              <a:gd name="connsiteX6" fmla="*/ 1287959 w 10432916"/>
              <a:gd name="connsiteY6" fmla="*/ 6858000 h 6858000"/>
              <a:gd name="connsiteX7" fmla="*/ 1191186 w 10432916"/>
              <a:gd name="connsiteY7" fmla="*/ 6746310 h 6858000"/>
              <a:gd name="connsiteX8" fmla="*/ 0 w 10432916"/>
              <a:gd name="connsiteY8" fmla="*/ 3429001 h 6858000"/>
              <a:gd name="connsiteX9" fmla="*/ 1191186 w 10432916"/>
              <a:gd name="connsiteY9" fmla="*/ 11169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432916" h="6858000">
                <a:moveTo>
                  <a:pt x="1287962" y="0"/>
                </a:moveTo>
                <a:lnTo>
                  <a:pt x="9144956" y="0"/>
                </a:lnTo>
                <a:lnTo>
                  <a:pt x="9241731" y="111692"/>
                </a:lnTo>
                <a:cubicBezTo>
                  <a:pt x="9985889" y="1013175"/>
                  <a:pt x="10432916" y="2168897"/>
                  <a:pt x="10432916" y="3429001"/>
                </a:cubicBezTo>
                <a:cubicBezTo>
                  <a:pt x="10432916" y="4689105"/>
                  <a:pt x="9985889" y="5844827"/>
                  <a:pt x="9241730" y="6746310"/>
                </a:cubicBezTo>
                <a:lnTo>
                  <a:pt x="9144957" y="6858000"/>
                </a:lnTo>
                <a:lnTo>
                  <a:pt x="1287959" y="6858000"/>
                </a:lnTo>
                <a:lnTo>
                  <a:pt x="1191186" y="6746310"/>
                </a:lnTo>
                <a:cubicBezTo>
                  <a:pt x="447027" y="5844827"/>
                  <a:pt x="0" y="4689105"/>
                  <a:pt x="0" y="3429001"/>
                </a:cubicBezTo>
                <a:cubicBezTo>
                  <a:pt x="0" y="2168897"/>
                  <a:pt x="447027" y="1013175"/>
                  <a:pt x="1191186" y="111692"/>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5C8F04BD-D093-45D0-B54C-50FDB308B4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4942" y="0"/>
            <a:ext cx="9922116" cy="6858000"/>
          </a:xfrm>
          <a:custGeom>
            <a:avLst/>
            <a:gdLst>
              <a:gd name="connsiteX0" fmla="*/ 1378575 w 9922116"/>
              <a:gd name="connsiteY0" fmla="*/ 0 h 6858000"/>
              <a:gd name="connsiteX1" fmla="*/ 8543542 w 9922116"/>
              <a:gd name="connsiteY1" fmla="*/ 0 h 6858000"/>
              <a:gd name="connsiteX2" fmla="*/ 8633323 w 9922116"/>
              <a:gd name="connsiteY2" fmla="*/ 94145 h 6858000"/>
              <a:gd name="connsiteX3" fmla="*/ 9922116 w 9922116"/>
              <a:gd name="connsiteY3" fmla="*/ 3429001 h 6858000"/>
              <a:gd name="connsiteX4" fmla="*/ 8633323 w 9922116"/>
              <a:gd name="connsiteY4" fmla="*/ 6763858 h 6858000"/>
              <a:gd name="connsiteX5" fmla="*/ 8543544 w 9922116"/>
              <a:gd name="connsiteY5" fmla="*/ 6858000 h 6858000"/>
              <a:gd name="connsiteX6" fmla="*/ 1378573 w 9922116"/>
              <a:gd name="connsiteY6" fmla="*/ 6858000 h 6858000"/>
              <a:gd name="connsiteX7" fmla="*/ 1288793 w 9922116"/>
              <a:gd name="connsiteY7" fmla="*/ 6763858 h 6858000"/>
              <a:gd name="connsiteX8" fmla="*/ 0 w 9922116"/>
              <a:gd name="connsiteY8" fmla="*/ 3429001 h 6858000"/>
              <a:gd name="connsiteX9" fmla="*/ 1288793 w 9922116"/>
              <a:gd name="connsiteY9" fmla="*/ 9414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22116" h="6858000">
                <a:moveTo>
                  <a:pt x="1378575" y="0"/>
                </a:moveTo>
                <a:lnTo>
                  <a:pt x="8543542" y="0"/>
                </a:lnTo>
                <a:lnTo>
                  <a:pt x="8633323" y="94145"/>
                </a:lnTo>
                <a:cubicBezTo>
                  <a:pt x="9434072" y="974941"/>
                  <a:pt x="9922116" y="2144991"/>
                  <a:pt x="9922116" y="3429001"/>
                </a:cubicBezTo>
                <a:cubicBezTo>
                  <a:pt x="9922116" y="4713011"/>
                  <a:pt x="9434072" y="5883061"/>
                  <a:pt x="8633323" y="6763858"/>
                </a:cubicBezTo>
                <a:lnTo>
                  <a:pt x="8543544" y="6858000"/>
                </a:lnTo>
                <a:lnTo>
                  <a:pt x="1378573" y="6858000"/>
                </a:lnTo>
                <a:lnTo>
                  <a:pt x="1288793" y="6763858"/>
                </a:lnTo>
                <a:cubicBezTo>
                  <a:pt x="488044" y="5883061"/>
                  <a:pt x="0" y="4713011"/>
                  <a:pt x="0" y="3429001"/>
                </a:cubicBezTo>
                <a:cubicBezTo>
                  <a:pt x="0" y="2144991"/>
                  <a:pt x="488044" y="974941"/>
                  <a:pt x="1288793" y="94145"/>
                </a:cubicBezTo>
                <a:close/>
              </a:path>
            </a:pathLst>
          </a:custGeom>
          <a:solidFill>
            <a:schemeClr val="bg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12C0607-8DA3-4E22-81D9-2EE8AD6954F9}"/>
              </a:ext>
            </a:extLst>
          </p:cNvPr>
          <p:cNvSpPr>
            <a:spLocks noGrp="1"/>
          </p:cNvSpPr>
          <p:nvPr>
            <p:ph type="title"/>
          </p:nvPr>
        </p:nvSpPr>
        <p:spPr>
          <a:xfrm>
            <a:off x="2311147" y="365760"/>
            <a:ext cx="7569706" cy="1288238"/>
          </a:xfrm>
        </p:spPr>
        <p:txBody>
          <a:bodyPr anchor="ctr">
            <a:normAutofit/>
          </a:bodyPr>
          <a:lstStyle/>
          <a:p>
            <a:pPr algn="ctr"/>
            <a:r>
              <a:rPr lang="en-US" dirty="0"/>
              <a:t>Questions</a:t>
            </a:r>
          </a:p>
        </p:txBody>
      </p:sp>
      <p:sp>
        <p:nvSpPr>
          <p:cNvPr id="3" name="Content Placeholder 2">
            <a:extLst>
              <a:ext uri="{FF2B5EF4-FFF2-40B4-BE49-F238E27FC236}">
                <a16:creationId xmlns:a16="http://schemas.microsoft.com/office/drawing/2014/main" id="{0462B9AA-F5C7-4721-BD85-07000B8585F1}"/>
              </a:ext>
            </a:extLst>
          </p:cNvPr>
          <p:cNvSpPr>
            <a:spLocks noGrp="1"/>
          </p:cNvSpPr>
          <p:nvPr>
            <p:ph idx="1"/>
          </p:nvPr>
        </p:nvSpPr>
        <p:spPr>
          <a:xfrm>
            <a:off x="2605304" y="2104010"/>
            <a:ext cx="6981391" cy="133164"/>
          </a:xfrm>
        </p:spPr>
        <p:txBody>
          <a:bodyPr anchor="t">
            <a:normAutofit fontScale="25000" lnSpcReduction="20000"/>
          </a:bodyPr>
          <a:lstStyle/>
          <a:p>
            <a:pPr marL="0" indent="0">
              <a:buNone/>
            </a:pPr>
            <a:endParaRPr lang="en-US" sz="2400" dirty="0"/>
          </a:p>
          <a:p>
            <a:pPr marL="457200" lvl="1" indent="0">
              <a:buNone/>
            </a:pPr>
            <a:endParaRPr lang="en-US" sz="1600" dirty="0"/>
          </a:p>
        </p:txBody>
      </p:sp>
      <p:pic>
        <p:nvPicPr>
          <p:cNvPr id="6" name="Picture 5">
            <a:extLst>
              <a:ext uri="{FF2B5EF4-FFF2-40B4-BE49-F238E27FC236}">
                <a16:creationId xmlns:a16="http://schemas.microsoft.com/office/drawing/2014/main" id="{A34CAE56-F109-4F4C-AA8C-EC8AD9EB8873}"/>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1318843" cy="1099035"/>
          </a:xfrm>
          <a:prstGeom prst="rect">
            <a:avLst/>
          </a:prstGeom>
        </p:spPr>
      </p:pic>
      <p:sp>
        <p:nvSpPr>
          <p:cNvPr id="7" name="TextBox 6">
            <a:extLst>
              <a:ext uri="{FF2B5EF4-FFF2-40B4-BE49-F238E27FC236}">
                <a16:creationId xmlns:a16="http://schemas.microsoft.com/office/drawing/2014/main" id="{E259F5BC-E3AB-42FA-9FED-4E4EAD96D7E8}"/>
              </a:ext>
            </a:extLst>
          </p:cNvPr>
          <p:cNvSpPr txBox="1"/>
          <p:nvPr/>
        </p:nvSpPr>
        <p:spPr>
          <a:xfrm>
            <a:off x="3781124" y="6455411"/>
            <a:ext cx="4629752" cy="369332"/>
          </a:xfrm>
          <a:prstGeom prst="rect">
            <a:avLst/>
          </a:prstGeom>
          <a:noFill/>
        </p:spPr>
        <p:txBody>
          <a:bodyPr wrap="square" rtlCol="0">
            <a:spAutoFit/>
          </a:bodyPr>
          <a:lstStyle/>
          <a:p>
            <a:pPr algn="ctr"/>
            <a:r>
              <a:rPr lang="en-US" dirty="0"/>
              <a:t>Survivor Pension</a:t>
            </a:r>
          </a:p>
        </p:txBody>
      </p:sp>
      <p:sp>
        <p:nvSpPr>
          <p:cNvPr id="4" name="Slide Number Placeholder 3">
            <a:extLst>
              <a:ext uri="{FF2B5EF4-FFF2-40B4-BE49-F238E27FC236}">
                <a16:creationId xmlns:a16="http://schemas.microsoft.com/office/drawing/2014/main" id="{F5A4C902-240D-4536-A96C-B194B9D4FF45}"/>
              </a:ext>
            </a:extLst>
          </p:cNvPr>
          <p:cNvSpPr>
            <a:spLocks noGrp="1"/>
          </p:cNvSpPr>
          <p:nvPr>
            <p:ph type="sldNum" sz="quarter" idx="12"/>
          </p:nvPr>
        </p:nvSpPr>
        <p:spPr/>
        <p:txBody>
          <a:bodyPr/>
          <a:lstStyle/>
          <a:p>
            <a:fld id="{58A50CE9-4F9E-4FB0-9E36-D496329523EC}" type="slidenum">
              <a:rPr lang="en-US" smtClean="0"/>
              <a:t>25</a:t>
            </a:fld>
            <a:endParaRPr lang="en-US"/>
          </a:p>
        </p:txBody>
      </p:sp>
      <p:pic>
        <p:nvPicPr>
          <p:cNvPr id="9" name="Graphic 8" descr="Questions">
            <a:extLst>
              <a:ext uri="{FF2B5EF4-FFF2-40B4-BE49-F238E27FC236}">
                <a16:creationId xmlns:a16="http://schemas.microsoft.com/office/drawing/2014/main" id="{F065745E-A967-46CC-82F3-A78FFFB8563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204905" y="2104010"/>
            <a:ext cx="1782190" cy="1782190"/>
          </a:xfrm>
          <a:prstGeom prst="rect">
            <a:avLst/>
          </a:prstGeom>
        </p:spPr>
      </p:pic>
    </p:spTree>
    <p:extLst>
      <p:ext uri="{BB962C8B-B14F-4D97-AF65-F5344CB8AC3E}">
        <p14:creationId xmlns:p14="http://schemas.microsoft.com/office/powerpoint/2010/main" val="1088123669"/>
      </p:ext>
    </p:extLst>
  </p:cSld>
  <p:clrMapOvr>
    <a:overrideClrMapping bg1="dk1" tx1="lt1" bg2="dk2" tx2="lt2" accent1="accent1" accent2="accent2" accent3="accent3" accent4="accent4" accent5="accent5" accent6="accent6" hlink="hlink" folHlink="folHlink"/>
  </p:clrMapOvr>
  <p:transition spd="slow">
    <p:wipe/>
  </p:transition>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AD21898E-86C0-4C8A-A76C-DF33E844C8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9542" y="0"/>
            <a:ext cx="10432916" cy="6858000"/>
          </a:xfrm>
          <a:custGeom>
            <a:avLst/>
            <a:gdLst>
              <a:gd name="connsiteX0" fmla="*/ 1287962 w 10432916"/>
              <a:gd name="connsiteY0" fmla="*/ 0 h 6858000"/>
              <a:gd name="connsiteX1" fmla="*/ 9144956 w 10432916"/>
              <a:gd name="connsiteY1" fmla="*/ 0 h 6858000"/>
              <a:gd name="connsiteX2" fmla="*/ 9241731 w 10432916"/>
              <a:gd name="connsiteY2" fmla="*/ 111692 h 6858000"/>
              <a:gd name="connsiteX3" fmla="*/ 10432916 w 10432916"/>
              <a:gd name="connsiteY3" fmla="*/ 3429001 h 6858000"/>
              <a:gd name="connsiteX4" fmla="*/ 9241730 w 10432916"/>
              <a:gd name="connsiteY4" fmla="*/ 6746310 h 6858000"/>
              <a:gd name="connsiteX5" fmla="*/ 9144957 w 10432916"/>
              <a:gd name="connsiteY5" fmla="*/ 6858000 h 6858000"/>
              <a:gd name="connsiteX6" fmla="*/ 1287959 w 10432916"/>
              <a:gd name="connsiteY6" fmla="*/ 6858000 h 6858000"/>
              <a:gd name="connsiteX7" fmla="*/ 1191186 w 10432916"/>
              <a:gd name="connsiteY7" fmla="*/ 6746310 h 6858000"/>
              <a:gd name="connsiteX8" fmla="*/ 0 w 10432916"/>
              <a:gd name="connsiteY8" fmla="*/ 3429001 h 6858000"/>
              <a:gd name="connsiteX9" fmla="*/ 1191186 w 10432916"/>
              <a:gd name="connsiteY9" fmla="*/ 11169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432916" h="6858000">
                <a:moveTo>
                  <a:pt x="1287962" y="0"/>
                </a:moveTo>
                <a:lnTo>
                  <a:pt x="9144956" y="0"/>
                </a:lnTo>
                <a:lnTo>
                  <a:pt x="9241731" y="111692"/>
                </a:lnTo>
                <a:cubicBezTo>
                  <a:pt x="9985889" y="1013175"/>
                  <a:pt x="10432916" y="2168897"/>
                  <a:pt x="10432916" y="3429001"/>
                </a:cubicBezTo>
                <a:cubicBezTo>
                  <a:pt x="10432916" y="4689105"/>
                  <a:pt x="9985889" y="5844827"/>
                  <a:pt x="9241730" y="6746310"/>
                </a:cubicBezTo>
                <a:lnTo>
                  <a:pt x="9144957" y="6858000"/>
                </a:lnTo>
                <a:lnTo>
                  <a:pt x="1287959" y="6858000"/>
                </a:lnTo>
                <a:lnTo>
                  <a:pt x="1191186" y="6746310"/>
                </a:lnTo>
                <a:cubicBezTo>
                  <a:pt x="447027" y="5844827"/>
                  <a:pt x="0" y="4689105"/>
                  <a:pt x="0" y="3429001"/>
                </a:cubicBezTo>
                <a:cubicBezTo>
                  <a:pt x="0" y="2168897"/>
                  <a:pt x="447027" y="1013175"/>
                  <a:pt x="1191186" y="111692"/>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5C8F04BD-D093-45D0-B54C-50FDB308B4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4942" y="0"/>
            <a:ext cx="9922116" cy="6858000"/>
          </a:xfrm>
          <a:custGeom>
            <a:avLst/>
            <a:gdLst>
              <a:gd name="connsiteX0" fmla="*/ 1378575 w 9922116"/>
              <a:gd name="connsiteY0" fmla="*/ 0 h 6858000"/>
              <a:gd name="connsiteX1" fmla="*/ 8543542 w 9922116"/>
              <a:gd name="connsiteY1" fmla="*/ 0 h 6858000"/>
              <a:gd name="connsiteX2" fmla="*/ 8633323 w 9922116"/>
              <a:gd name="connsiteY2" fmla="*/ 94145 h 6858000"/>
              <a:gd name="connsiteX3" fmla="*/ 9922116 w 9922116"/>
              <a:gd name="connsiteY3" fmla="*/ 3429001 h 6858000"/>
              <a:gd name="connsiteX4" fmla="*/ 8633323 w 9922116"/>
              <a:gd name="connsiteY4" fmla="*/ 6763858 h 6858000"/>
              <a:gd name="connsiteX5" fmla="*/ 8543544 w 9922116"/>
              <a:gd name="connsiteY5" fmla="*/ 6858000 h 6858000"/>
              <a:gd name="connsiteX6" fmla="*/ 1378573 w 9922116"/>
              <a:gd name="connsiteY6" fmla="*/ 6858000 h 6858000"/>
              <a:gd name="connsiteX7" fmla="*/ 1288793 w 9922116"/>
              <a:gd name="connsiteY7" fmla="*/ 6763858 h 6858000"/>
              <a:gd name="connsiteX8" fmla="*/ 0 w 9922116"/>
              <a:gd name="connsiteY8" fmla="*/ 3429001 h 6858000"/>
              <a:gd name="connsiteX9" fmla="*/ 1288793 w 9922116"/>
              <a:gd name="connsiteY9" fmla="*/ 9414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22116" h="6858000">
                <a:moveTo>
                  <a:pt x="1378575" y="0"/>
                </a:moveTo>
                <a:lnTo>
                  <a:pt x="8543542" y="0"/>
                </a:lnTo>
                <a:lnTo>
                  <a:pt x="8633323" y="94145"/>
                </a:lnTo>
                <a:cubicBezTo>
                  <a:pt x="9434072" y="974941"/>
                  <a:pt x="9922116" y="2144991"/>
                  <a:pt x="9922116" y="3429001"/>
                </a:cubicBezTo>
                <a:cubicBezTo>
                  <a:pt x="9922116" y="4713011"/>
                  <a:pt x="9434072" y="5883061"/>
                  <a:pt x="8633323" y="6763858"/>
                </a:cubicBezTo>
                <a:lnTo>
                  <a:pt x="8543544" y="6858000"/>
                </a:lnTo>
                <a:lnTo>
                  <a:pt x="1378573" y="6858000"/>
                </a:lnTo>
                <a:lnTo>
                  <a:pt x="1288793" y="6763858"/>
                </a:lnTo>
                <a:cubicBezTo>
                  <a:pt x="488044" y="5883061"/>
                  <a:pt x="0" y="4713011"/>
                  <a:pt x="0" y="3429001"/>
                </a:cubicBezTo>
                <a:cubicBezTo>
                  <a:pt x="0" y="2144991"/>
                  <a:pt x="488044" y="974941"/>
                  <a:pt x="1288793" y="94145"/>
                </a:cubicBezTo>
                <a:close/>
              </a:path>
            </a:pathLst>
          </a:custGeom>
          <a:solidFill>
            <a:schemeClr val="bg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4BDCA75-88ED-44CF-97B8-992C95CBC63D}"/>
              </a:ext>
            </a:extLst>
          </p:cNvPr>
          <p:cNvSpPr>
            <a:spLocks noGrp="1"/>
          </p:cNvSpPr>
          <p:nvPr>
            <p:ph type="title"/>
          </p:nvPr>
        </p:nvSpPr>
        <p:spPr>
          <a:xfrm>
            <a:off x="2311147" y="365760"/>
            <a:ext cx="7569706" cy="1288238"/>
          </a:xfrm>
        </p:spPr>
        <p:txBody>
          <a:bodyPr anchor="ctr">
            <a:normAutofit/>
          </a:bodyPr>
          <a:lstStyle/>
          <a:p>
            <a:pPr algn="ctr"/>
            <a:r>
              <a:rPr lang="en-US" dirty="0"/>
              <a:t>Learning Objectives</a:t>
            </a:r>
          </a:p>
        </p:txBody>
      </p:sp>
      <p:sp>
        <p:nvSpPr>
          <p:cNvPr id="3" name="Content Placeholder 2">
            <a:extLst>
              <a:ext uri="{FF2B5EF4-FFF2-40B4-BE49-F238E27FC236}">
                <a16:creationId xmlns:a16="http://schemas.microsoft.com/office/drawing/2014/main" id="{191F961C-EA93-40FA-967F-AFB20A834205}"/>
              </a:ext>
            </a:extLst>
          </p:cNvPr>
          <p:cNvSpPr>
            <a:spLocks noGrp="1"/>
          </p:cNvSpPr>
          <p:nvPr>
            <p:ph idx="1"/>
          </p:nvPr>
        </p:nvSpPr>
        <p:spPr>
          <a:xfrm>
            <a:off x="2165569" y="1956816"/>
            <a:ext cx="7860863" cy="4024884"/>
          </a:xfrm>
        </p:spPr>
        <p:txBody>
          <a:bodyPr anchor="t">
            <a:normAutofit/>
          </a:bodyPr>
          <a:lstStyle/>
          <a:p>
            <a:endParaRPr lang="en-US" sz="2400" dirty="0"/>
          </a:p>
          <a:p>
            <a:r>
              <a:rPr lang="en-US" sz="2400" dirty="0"/>
              <a:t>Recognize the benefits available for survivors after the death of a Veteran</a:t>
            </a:r>
          </a:p>
          <a:p>
            <a:r>
              <a:rPr lang="en-US" sz="2400" dirty="0"/>
              <a:t>Identify who qualifies as an eligible survivor for VA purposes</a:t>
            </a:r>
          </a:p>
          <a:p>
            <a:r>
              <a:rPr lang="en-US" sz="2400" dirty="0"/>
              <a:t>Benefit rates</a:t>
            </a:r>
          </a:p>
          <a:p>
            <a:r>
              <a:rPr lang="en-US" sz="2400" dirty="0"/>
              <a:t>Understand proper forms and evidence needed to file a claim</a:t>
            </a:r>
          </a:p>
          <a:p>
            <a:pPr marL="0" indent="0">
              <a:buNone/>
            </a:pPr>
            <a:endParaRPr lang="en-US" sz="2400" dirty="0"/>
          </a:p>
        </p:txBody>
      </p:sp>
      <p:pic>
        <p:nvPicPr>
          <p:cNvPr id="9" name="Picture 8">
            <a:extLst>
              <a:ext uri="{FF2B5EF4-FFF2-40B4-BE49-F238E27FC236}">
                <a16:creationId xmlns:a16="http://schemas.microsoft.com/office/drawing/2014/main" id="{D458DD99-1DDE-490B-9B9D-6B49B75DD3B5}"/>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1323731" cy="1103109"/>
          </a:xfrm>
          <a:prstGeom prst="rect">
            <a:avLst/>
          </a:prstGeom>
        </p:spPr>
      </p:pic>
      <p:sp>
        <p:nvSpPr>
          <p:cNvPr id="6" name="TextBox 5">
            <a:extLst>
              <a:ext uri="{FF2B5EF4-FFF2-40B4-BE49-F238E27FC236}">
                <a16:creationId xmlns:a16="http://schemas.microsoft.com/office/drawing/2014/main" id="{18273E7A-46B5-4D88-9880-AE7F92E28735}"/>
              </a:ext>
            </a:extLst>
          </p:cNvPr>
          <p:cNvSpPr txBox="1"/>
          <p:nvPr/>
        </p:nvSpPr>
        <p:spPr>
          <a:xfrm>
            <a:off x="3781124" y="6455411"/>
            <a:ext cx="4629752" cy="369332"/>
          </a:xfrm>
          <a:prstGeom prst="rect">
            <a:avLst/>
          </a:prstGeom>
          <a:noFill/>
        </p:spPr>
        <p:txBody>
          <a:bodyPr wrap="square" rtlCol="0">
            <a:spAutoFit/>
          </a:bodyPr>
          <a:lstStyle/>
          <a:p>
            <a:pPr algn="ctr"/>
            <a:r>
              <a:rPr lang="en-US" dirty="0"/>
              <a:t>Dependency and Indemnity Compensation</a:t>
            </a:r>
          </a:p>
        </p:txBody>
      </p:sp>
      <p:sp>
        <p:nvSpPr>
          <p:cNvPr id="4" name="Slide Number Placeholder 3">
            <a:extLst>
              <a:ext uri="{FF2B5EF4-FFF2-40B4-BE49-F238E27FC236}">
                <a16:creationId xmlns:a16="http://schemas.microsoft.com/office/drawing/2014/main" id="{BA1CA738-4133-4454-9A36-B640BC6EC575}"/>
              </a:ext>
            </a:extLst>
          </p:cNvPr>
          <p:cNvSpPr>
            <a:spLocks noGrp="1"/>
          </p:cNvSpPr>
          <p:nvPr>
            <p:ph type="sldNum" sz="quarter" idx="12"/>
          </p:nvPr>
        </p:nvSpPr>
        <p:spPr/>
        <p:txBody>
          <a:bodyPr/>
          <a:lstStyle/>
          <a:p>
            <a:fld id="{58A50CE9-4F9E-4FB0-9E36-D496329523EC}" type="slidenum">
              <a:rPr lang="en-US" smtClean="0"/>
              <a:t>3</a:t>
            </a:fld>
            <a:endParaRPr lang="en-US"/>
          </a:p>
        </p:txBody>
      </p:sp>
    </p:spTree>
    <p:extLst>
      <p:ext uri="{BB962C8B-B14F-4D97-AF65-F5344CB8AC3E}">
        <p14:creationId xmlns:p14="http://schemas.microsoft.com/office/powerpoint/2010/main" val="4256686500"/>
      </p:ext>
    </p:extLst>
  </p:cSld>
  <p:clrMapOvr>
    <a:overrideClrMapping bg1="dk1" tx1="lt1" bg2="dk2" tx2="lt2" accent1="accent1" accent2="accent2" accent3="accent3" accent4="accent4" accent5="accent5" accent6="accent6" hlink="hlink" folHlink="folHlink"/>
  </p:clrMapOvr>
  <p:transition spd="slow">
    <p:wipe/>
  </p:transition>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AD21898E-86C0-4C8A-A76C-DF33E844C8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9542" y="0"/>
            <a:ext cx="10432916" cy="6858000"/>
          </a:xfrm>
          <a:custGeom>
            <a:avLst/>
            <a:gdLst>
              <a:gd name="connsiteX0" fmla="*/ 1287962 w 10432916"/>
              <a:gd name="connsiteY0" fmla="*/ 0 h 6858000"/>
              <a:gd name="connsiteX1" fmla="*/ 9144956 w 10432916"/>
              <a:gd name="connsiteY1" fmla="*/ 0 h 6858000"/>
              <a:gd name="connsiteX2" fmla="*/ 9241731 w 10432916"/>
              <a:gd name="connsiteY2" fmla="*/ 111692 h 6858000"/>
              <a:gd name="connsiteX3" fmla="*/ 10432916 w 10432916"/>
              <a:gd name="connsiteY3" fmla="*/ 3429001 h 6858000"/>
              <a:gd name="connsiteX4" fmla="*/ 9241730 w 10432916"/>
              <a:gd name="connsiteY4" fmla="*/ 6746310 h 6858000"/>
              <a:gd name="connsiteX5" fmla="*/ 9144957 w 10432916"/>
              <a:gd name="connsiteY5" fmla="*/ 6858000 h 6858000"/>
              <a:gd name="connsiteX6" fmla="*/ 1287959 w 10432916"/>
              <a:gd name="connsiteY6" fmla="*/ 6858000 h 6858000"/>
              <a:gd name="connsiteX7" fmla="*/ 1191186 w 10432916"/>
              <a:gd name="connsiteY7" fmla="*/ 6746310 h 6858000"/>
              <a:gd name="connsiteX8" fmla="*/ 0 w 10432916"/>
              <a:gd name="connsiteY8" fmla="*/ 3429001 h 6858000"/>
              <a:gd name="connsiteX9" fmla="*/ 1191186 w 10432916"/>
              <a:gd name="connsiteY9" fmla="*/ 11169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432916" h="6858000">
                <a:moveTo>
                  <a:pt x="1287962" y="0"/>
                </a:moveTo>
                <a:lnTo>
                  <a:pt x="9144956" y="0"/>
                </a:lnTo>
                <a:lnTo>
                  <a:pt x="9241731" y="111692"/>
                </a:lnTo>
                <a:cubicBezTo>
                  <a:pt x="9985889" y="1013175"/>
                  <a:pt x="10432916" y="2168897"/>
                  <a:pt x="10432916" y="3429001"/>
                </a:cubicBezTo>
                <a:cubicBezTo>
                  <a:pt x="10432916" y="4689105"/>
                  <a:pt x="9985889" y="5844827"/>
                  <a:pt x="9241730" y="6746310"/>
                </a:cubicBezTo>
                <a:lnTo>
                  <a:pt x="9144957" y="6858000"/>
                </a:lnTo>
                <a:lnTo>
                  <a:pt x="1287959" y="6858000"/>
                </a:lnTo>
                <a:lnTo>
                  <a:pt x="1191186" y="6746310"/>
                </a:lnTo>
                <a:cubicBezTo>
                  <a:pt x="447027" y="5844827"/>
                  <a:pt x="0" y="4689105"/>
                  <a:pt x="0" y="3429001"/>
                </a:cubicBezTo>
                <a:cubicBezTo>
                  <a:pt x="0" y="2168897"/>
                  <a:pt x="447027" y="1013175"/>
                  <a:pt x="1191186" y="111692"/>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5C8F04BD-D093-45D0-B54C-50FDB308B4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4942" y="0"/>
            <a:ext cx="9922116" cy="6858000"/>
          </a:xfrm>
          <a:custGeom>
            <a:avLst/>
            <a:gdLst>
              <a:gd name="connsiteX0" fmla="*/ 1378575 w 9922116"/>
              <a:gd name="connsiteY0" fmla="*/ 0 h 6858000"/>
              <a:gd name="connsiteX1" fmla="*/ 8543542 w 9922116"/>
              <a:gd name="connsiteY1" fmla="*/ 0 h 6858000"/>
              <a:gd name="connsiteX2" fmla="*/ 8633323 w 9922116"/>
              <a:gd name="connsiteY2" fmla="*/ 94145 h 6858000"/>
              <a:gd name="connsiteX3" fmla="*/ 9922116 w 9922116"/>
              <a:gd name="connsiteY3" fmla="*/ 3429001 h 6858000"/>
              <a:gd name="connsiteX4" fmla="*/ 8633323 w 9922116"/>
              <a:gd name="connsiteY4" fmla="*/ 6763858 h 6858000"/>
              <a:gd name="connsiteX5" fmla="*/ 8543544 w 9922116"/>
              <a:gd name="connsiteY5" fmla="*/ 6858000 h 6858000"/>
              <a:gd name="connsiteX6" fmla="*/ 1378573 w 9922116"/>
              <a:gd name="connsiteY6" fmla="*/ 6858000 h 6858000"/>
              <a:gd name="connsiteX7" fmla="*/ 1288793 w 9922116"/>
              <a:gd name="connsiteY7" fmla="*/ 6763858 h 6858000"/>
              <a:gd name="connsiteX8" fmla="*/ 0 w 9922116"/>
              <a:gd name="connsiteY8" fmla="*/ 3429001 h 6858000"/>
              <a:gd name="connsiteX9" fmla="*/ 1288793 w 9922116"/>
              <a:gd name="connsiteY9" fmla="*/ 9414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22116" h="6858000">
                <a:moveTo>
                  <a:pt x="1378575" y="0"/>
                </a:moveTo>
                <a:lnTo>
                  <a:pt x="8543542" y="0"/>
                </a:lnTo>
                <a:lnTo>
                  <a:pt x="8633323" y="94145"/>
                </a:lnTo>
                <a:cubicBezTo>
                  <a:pt x="9434072" y="974941"/>
                  <a:pt x="9922116" y="2144991"/>
                  <a:pt x="9922116" y="3429001"/>
                </a:cubicBezTo>
                <a:cubicBezTo>
                  <a:pt x="9922116" y="4713011"/>
                  <a:pt x="9434072" y="5883061"/>
                  <a:pt x="8633323" y="6763858"/>
                </a:cubicBezTo>
                <a:lnTo>
                  <a:pt x="8543544" y="6858000"/>
                </a:lnTo>
                <a:lnTo>
                  <a:pt x="1378573" y="6858000"/>
                </a:lnTo>
                <a:lnTo>
                  <a:pt x="1288793" y="6763858"/>
                </a:lnTo>
                <a:cubicBezTo>
                  <a:pt x="488044" y="5883061"/>
                  <a:pt x="0" y="4713011"/>
                  <a:pt x="0" y="3429001"/>
                </a:cubicBezTo>
                <a:cubicBezTo>
                  <a:pt x="0" y="2144991"/>
                  <a:pt x="488044" y="974941"/>
                  <a:pt x="1288793" y="94145"/>
                </a:cubicBezTo>
                <a:close/>
              </a:path>
            </a:pathLst>
          </a:custGeom>
          <a:solidFill>
            <a:schemeClr val="bg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48C52BD6-F4BF-4810-B19A-34B38BB76BD5}"/>
              </a:ext>
            </a:extLst>
          </p:cNvPr>
          <p:cNvSpPr>
            <a:spLocks noGrp="1"/>
          </p:cNvSpPr>
          <p:nvPr>
            <p:ph type="title"/>
          </p:nvPr>
        </p:nvSpPr>
        <p:spPr>
          <a:xfrm>
            <a:off x="2311147" y="365760"/>
            <a:ext cx="7569706" cy="1288238"/>
          </a:xfrm>
        </p:spPr>
        <p:txBody>
          <a:bodyPr anchor="ctr">
            <a:normAutofit/>
          </a:bodyPr>
          <a:lstStyle/>
          <a:p>
            <a:pPr algn="ctr"/>
            <a:r>
              <a:rPr lang="en-US" sz="4100"/>
              <a:t>Dependency and Indemnity Compensation (DIC)</a:t>
            </a:r>
          </a:p>
        </p:txBody>
      </p:sp>
      <p:sp>
        <p:nvSpPr>
          <p:cNvPr id="3" name="Content Placeholder 2">
            <a:extLst>
              <a:ext uri="{FF2B5EF4-FFF2-40B4-BE49-F238E27FC236}">
                <a16:creationId xmlns:a16="http://schemas.microsoft.com/office/drawing/2014/main" id="{B90792CD-9F91-4058-A967-B9339C30C8F8}"/>
              </a:ext>
            </a:extLst>
          </p:cNvPr>
          <p:cNvSpPr>
            <a:spLocks noGrp="1"/>
          </p:cNvSpPr>
          <p:nvPr>
            <p:ph idx="1"/>
          </p:nvPr>
        </p:nvSpPr>
        <p:spPr>
          <a:xfrm>
            <a:off x="2165569" y="1956816"/>
            <a:ext cx="7860863" cy="4024884"/>
          </a:xfrm>
        </p:spPr>
        <p:txBody>
          <a:bodyPr anchor="t">
            <a:normAutofit/>
          </a:bodyPr>
          <a:lstStyle/>
          <a:p>
            <a:pPr marL="0" indent="0">
              <a:buNone/>
            </a:pPr>
            <a:endParaRPr lang="en-US" sz="2400" dirty="0"/>
          </a:p>
          <a:p>
            <a:pPr marL="0" indent="0">
              <a:buNone/>
            </a:pPr>
            <a:r>
              <a:rPr lang="en-US" sz="2400" dirty="0"/>
              <a:t>DIC is a monthly benefit for a qualifying survivor based upon  a Veteran’s:</a:t>
            </a:r>
          </a:p>
          <a:p>
            <a:r>
              <a:rPr lang="en-US" sz="2400" dirty="0"/>
              <a:t>Death in service (not by willful misconduct)</a:t>
            </a:r>
          </a:p>
          <a:p>
            <a:r>
              <a:rPr lang="en-US" sz="2400" dirty="0"/>
              <a:t>Death related to a service-connected disability (cause of death does not have to have been SC before death)</a:t>
            </a:r>
          </a:p>
          <a:p>
            <a:r>
              <a:rPr lang="en-US" sz="2400" dirty="0"/>
              <a:t>Death after being rated totally disabled for:</a:t>
            </a:r>
          </a:p>
          <a:p>
            <a:pPr lvl="1"/>
            <a:r>
              <a:rPr lang="en-US" sz="2000" dirty="0"/>
              <a:t>10 years</a:t>
            </a:r>
          </a:p>
          <a:p>
            <a:pPr lvl="1"/>
            <a:r>
              <a:rPr lang="en-US" sz="2000" dirty="0"/>
              <a:t>5 years if continuous since discharge</a:t>
            </a:r>
          </a:p>
          <a:p>
            <a:pPr lvl="1"/>
            <a:r>
              <a:rPr lang="en-US" sz="2000" dirty="0"/>
              <a:t>1 year for former POW</a:t>
            </a:r>
          </a:p>
          <a:p>
            <a:pPr marL="0" indent="0">
              <a:buNone/>
            </a:pPr>
            <a:endParaRPr lang="en-US" sz="2400" dirty="0"/>
          </a:p>
        </p:txBody>
      </p:sp>
      <p:pic>
        <p:nvPicPr>
          <p:cNvPr id="6" name="Picture 5">
            <a:extLst>
              <a:ext uri="{FF2B5EF4-FFF2-40B4-BE49-F238E27FC236}">
                <a16:creationId xmlns:a16="http://schemas.microsoft.com/office/drawing/2014/main" id="{397907E5-6131-4C9D-8863-E767AE502F27}"/>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1" y="0"/>
            <a:ext cx="1317837" cy="1150677"/>
          </a:xfrm>
          <a:prstGeom prst="rect">
            <a:avLst/>
          </a:prstGeom>
        </p:spPr>
      </p:pic>
      <p:sp>
        <p:nvSpPr>
          <p:cNvPr id="7" name="TextBox 6">
            <a:extLst>
              <a:ext uri="{FF2B5EF4-FFF2-40B4-BE49-F238E27FC236}">
                <a16:creationId xmlns:a16="http://schemas.microsoft.com/office/drawing/2014/main" id="{B656A04D-E249-4FD3-8BEE-3ADC097A97F5}"/>
              </a:ext>
            </a:extLst>
          </p:cNvPr>
          <p:cNvSpPr txBox="1"/>
          <p:nvPr/>
        </p:nvSpPr>
        <p:spPr>
          <a:xfrm>
            <a:off x="3781124" y="6455411"/>
            <a:ext cx="4629752" cy="369332"/>
          </a:xfrm>
          <a:prstGeom prst="rect">
            <a:avLst/>
          </a:prstGeom>
          <a:noFill/>
        </p:spPr>
        <p:txBody>
          <a:bodyPr wrap="square" rtlCol="0">
            <a:spAutoFit/>
          </a:bodyPr>
          <a:lstStyle/>
          <a:p>
            <a:pPr algn="ctr"/>
            <a:r>
              <a:rPr lang="en-US" dirty="0"/>
              <a:t>Dependency and Indemnity Compensation</a:t>
            </a:r>
          </a:p>
        </p:txBody>
      </p:sp>
      <p:sp>
        <p:nvSpPr>
          <p:cNvPr id="4" name="Slide Number Placeholder 3">
            <a:extLst>
              <a:ext uri="{FF2B5EF4-FFF2-40B4-BE49-F238E27FC236}">
                <a16:creationId xmlns:a16="http://schemas.microsoft.com/office/drawing/2014/main" id="{3CADF719-CC09-4053-ABD4-96729E6DF65B}"/>
              </a:ext>
            </a:extLst>
          </p:cNvPr>
          <p:cNvSpPr>
            <a:spLocks noGrp="1"/>
          </p:cNvSpPr>
          <p:nvPr>
            <p:ph type="sldNum" sz="quarter" idx="12"/>
          </p:nvPr>
        </p:nvSpPr>
        <p:spPr/>
        <p:txBody>
          <a:bodyPr/>
          <a:lstStyle/>
          <a:p>
            <a:fld id="{58A50CE9-4F9E-4FB0-9E36-D496329523EC}" type="slidenum">
              <a:rPr lang="en-US" smtClean="0"/>
              <a:t>4</a:t>
            </a:fld>
            <a:endParaRPr lang="en-US"/>
          </a:p>
        </p:txBody>
      </p:sp>
    </p:spTree>
    <p:extLst>
      <p:ext uri="{BB962C8B-B14F-4D97-AF65-F5344CB8AC3E}">
        <p14:creationId xmlns:p14="http://schemas.microsoft.com/office/powerpoint/2010/main" val="659250815"/>
      </p:ext>
    </p:extLst>
  </p:cSld>
  <p:clrMapOvr>
    <a:overrideClrMapping bg1="dk1" tx1="lt1" bg2="dk2" tx2="lt2" accent1="accent1" accent2="accent2" accent3="accent3" accent4="accent4" accent5="accent5" accent6="accent6" hlink="hlink" folHlink="folHlink"/>
  </p:clrMapOvr>
  <p:transition spd="slow">
    <p:wipe/>
  </p:transition>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AD21898E-86C0-4C8A-A76C-DF33E844C8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9542" y="0"/>
            <a:ext cx="10432916" cy="6858000"/>
          </a:xfrm>
          <a:custGeom>
            <a:avLst/>
            <a:gdLst>
              <a:gd name="connsiteX0" fmla="*/ 1287962 w 10432916"/>
              <a:gd name="connsiteY0" fmla="*/ 0 h 6858000"/>
              <a:gd name="connsiteX1" fmla="*/ 9144956 w 10432916"/>
              <a:gd name="connsiteY1" fmla="*/ 0 h 6858000"/>
              <a:gd name="connsiteX2" fmla="*/ 9241731 w 10432916"/>
              <a:gd name="connsiteY2" fmla="*/ 111692 h 6858000"/>
              <a:gd name="connsiteX3" fmla="*/ 10432916 w 10432916"/>
              <a:gd name="connsiteY3" fmla="*/ 3429001 h 6858000"/>
              <a:gd name="connsiteX4" fmla="*/ 9241730 w 10432916"/>
              <a:gd name="connsiteY4" fmla="*/ 6746310 h 6858000"/>
              <a:gd name="connsiteX5" fmla="*/ 9144957 w 10432916"/>
              <a:gd name="connsiteY5" fmla="*/ 6858000 h 6858000"/>
              <a:gd name="connsiteX6" fmla="*/ 1287959 w 10432916"/>
              <a:gd name="connsiteY6" fmla="*/ 6858000 h 6858000"/>
              <a:gd name="connsiteX7" fmla="*/ 1191186 w 10432916"/>
              <a:gd name="connsiteY7" fmla="*/ 6746310 h 6858000"/>
              <a:gd name="connsiteX8" fmla="*/ 0 w 10432916"/>
              <a:gd name="connsiteY8" fmla="*/ 3429001 h 6858000"/>
              <a:gd name="connsiteX9" fmla="*/ 1191186 w 10432916"/>
              <a:gd name="connsiteY9" fmla="*/ 11169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432916" h="6858000">
                <a:moveTo>
                  <a:pt x="1287962" y="0"/>
                </a:moveTo>
                <a:lnTo>
                  <a:pt x="9144956" y="0"/>
                </a:lnTo>
                <a:lnTo>
                  <a:pt x="9241731" y="111692"/>
                </a:lnTo>
                <a:cubicBezTo>
                  <a:pt x="9985889" y="1013175"/>
                  <a:pt x="10432916" y="2168897"/>
                  <a:pt x="10432916" y="3429001"/>
                </a:cubicBezTo>
                <a:cubicBezTo>
                  <a:pt x="10432916" y="4689105"/>
                  <a:pt x="9985889" y="5844827"/>
                  <a:pt x="9241730" y="6746310"/>
                </a:cubicBezTo>
                <a:lnTo>
                  <a:pt x="9144957" y="6858000"/>
                </a:lnTo>
                <a:lnTo>
                  <a:pt x="1287959" y="6858000"/>
                </a:lnTo>
                <a:lnTo>
                  <a:pt x="1191186" y="6746310"/>
                </a:lnTo>
                <a:cubicBezTo>
                  <a:pt x="447027" y="5844827"/>
                  <a:pt x="0" y="4689105"/>
                  <a:pt x="0" y="3429001"/>
                </a:cubicBezTo>
                <a:cubicBezTo>
                  <a:pt x="0" y="2168897"/>
                  <a:pt x="447027" y="1013175"/>
                  <a:pt x="1191186" y="111692"/>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5C8F04BD-D093-45D0-B54C-50FDB308B4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4942" y="0"/>
            <a:ext cx="9922116" cy="6858000"/>
          </a:xfrm>
          <a:custGeom>
            <a:avLst/>
            <a:gdLst>
              <a:gd name="connsiteX0" fmla="*/ 1378575 w 9922116"/>
              <a:gd name="connsiteY0" fmla="*/ 0 h 6858000"/>
              <a:gd name="connsiteX1" fmla="*/ 8543542 w 9922116"/>
              <a:gd name="connsiteY1" fmla="*/ 0 h 6858000"/>
              <a:gd name="connsiteX2" fmla="*/ 8633323 w 9922116"/>
              <a:gd name="connsiteY2" fmla="*/ 94145 h 6858000"/>
              <a:gd name="connsiteX3" fmla="*/ 9922116 w 9922116"/>
              <a:gd name="connsiteY3" fmla="*/ 3429001 h 6858000"/>
              <a:gd name="connsiteX4" fmla="*/ 8633323 w 9922116"/>
              <a:gd name="connsiteY4" fmla="*/ 6763858 h 6858000"/>
              <a:gd name="connsiteX5" fmla="*/ 8543544 w 9922116"/>
              <a:gd name="connsiteY5" fmla="*/ 6858000 h 6858000"/>
              <a:gd name="connsiteX6" fmla="*/ 1378573 w 9922116"/>
              <a:gd name="connsiteY6" fmla="*/ 6858000 h 6858000"/>
              <a:gd name="connsiteX7" fmla="*/ 1288793 w 9922116"/>
              <a:gd name="connsiteY7" fmla="*/ 6763858 h 6858000"/>
              <a:gd name="connsiteX8" fmla="*/ 0 w 9922116"/>
              <a:gd name="connsiteY8" fmla="*/ 3429001 h 6858000"/>
              <a:gd name="connsiteX9" fmla="*/ 1288793 w 9922116"/>
              <a:gd name="connsiteY9" fmla="*/ 9414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22116" h="6858000">
                <a:moveTo>
                  <a:pt x="1378575" y="0"/>
                </a:moveTo>
                <a:lnTo>
                  <a:pt x="8543542" y="0"/>
                </a:lnTo>
                <a:lnTo>
                  <a:pt x="8633323" y="94145"/>
                </a:lnTo>
                <a:cubicBezTo>
                  <a:pt x="9434072" y="974941"/>
                  <a:pt x="9922116" y="2144991"/>
                  <a:pt x="9922116" y="3429001"/>
                </a:cubicBezTo>
                <a:cubicBezTo>
                  <a:pt x="9922116" y="4713011"/>
                  <a:pt x="9434072" y="5883061"/>
                  <a:pt x="8633323" y="6763858"/>
                </a:cubicBezTo>
                <a:lnTo>
                  <a:pt x="8543544" y="6858000"/>
                </a:lnTo>
                <a:lnTo>
                  <a:pt x="1378573" y="6858000"/>
                </a:lnTo>
                <a:lnTo>
                  <a:pt x="1288793" y="6763858"/>
                </a:lnTo>
                <a:cubicBezTo>
                  <a:pt x="488044" y="5883061"/>
                  <a:pt x="0" y="4713011"/>
                  <a:pt x="0" y="3429001"/>
                </a:cubicBezTo>
                <a:cubicBezTo>
                  <a:pt x="0" y="2144991"/>
                  <a:pt x="488044" y="974941"/>
                  <a:pt x="1288793" y="94145"/>
                </a:cubicBezTo>
                <a:close/>
              </a:path>
            </a:pathLst>
          </a:custGeom>
          <a:solidFill>
            <a:schemeClr val="bg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12C0607-8DA3-4E22-81D9-2EE8AD6954F9}"/>
              </a:ext>
            </a:extLst>
          </p:cNvPr>
          <p:cNvSpPr>
            <a:spLocks noGrp="1"/>
          </p:cNvSpPr>
          <p:nvPr>
            <p:ph type="title"/>
          </p:nvPr>
        </p:nvSpPr>
        <p:spPr>
          <a:xfrm>
            <a:off x="2311147" y="365760"/>
            <a:ext cx="7569706" cy="1288238"/>
          </a:xfrm>
        </p:spPr>
        <p:txBody>
          <a:bodyPr anchor="ctr">
            <a:normAutofit/>
          </a:bodyPr>
          <a:lstStyle/>
          <a:p>
            <a:pPr algn="ctr"/>
            <a:r>
              <a:rPr lang="en-US" dirty="0"/>
              <a:t>Qualifying Survivors</a:t>
            </a:r>
          </a:p>
        </p:txBody>
      </p:sp>
      <p:sp>
        <p:nvSpPr>
          <p:cNvPr id="3" name="Content Placeholder 2">
            <a:extLst>
              <a:ext uri="{FF2B5EF4-FFF2-40B4-BE49-F238E27FC236}">
                <a16:creationId xmlns:a16="http://schemas.microsoft.com/office/drawing/2014/main" id="{0462B9AA-F5C7-4721-BD85-07000B8585F1}"/>
              </a:ext>
            </a:extLst>
          </p:cNvPr>
          <p:cNvSpPr>
            <a:spLocks noGrp="1"/>
          </p:cNvSpPr>
          <p:nvPr>
            <p:ph idx="1"/>
          </p:nvPr>
        </p:nvSpPr>
        <p:spPr>
          <a:xfrm>
            <a:off x="4101483" y="1956816"/>
            <a:ext cx="5924949" cy="4024884"/>
          </a:xfrm>
        </p:spPr>
        <p:txBody>
          <a:bodyPr anchor="t">
            <a:normAutofit/>
          </a:bodyPr>
          <a:lstStyle/>
          <a:p>
            <a:endParaRPr lang="en-US" sz="2400" dirty="0"/>
          </a:p>
          <a:p>
            <a:r>
              <a:rPr lang="en-US" sz="2400" dirty="0"/>
              <a:t>Spouse (primarily)</a:t>
            </a:r>
          </a:p>
          <a:p>
            <a:r>
              <a:rPr lang="en-US" sz="2400" dirty="0"/>
              <a:t>Child (if no eligible spouse)</a:t>
            </a:r>
          </a:p>
          <a:p>
            <a:r>
              <a:rPr lang="en-US" sz="2400" dirty="0"/>
              <a:t>Dependent surviving parent</a:t>
            </a:r>
          </a:p>
          <a:p>
            <a:endParaRPr lang="en-US" sz="2400" dirty="0"/>
          </a:p>
        </p:txBody>
      </p:sp>
      <p:pic>
        <p:nvPicPr>
          <p:cNvPr id="7" name="Picture 6">
            <a:extLst>
              <a:ext uri="{FF2B5EF4-FFF2-40B4-BE49-F238E27FC236}">
                <a16:creationId xmlns:a16="http://schemas.microsoft.com/office/drawing/2014/main" id="{8FDFB704-D6FB-440C-AAD7-322D1CBEA2DA}"/>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1318843" cy="1099035"/>
          </a:xfrm>
          <a:prstGeom prst="rect">
            <a:avLst/>
          </a:prstGeom>
        </p:spPr>
      </p:pic>
      <p:sp>
        <p:nvSpPr>
          <p:cNvPr id="9" name="TextBox 8">
            <a:extLst>
              <a:ext uri="{FF2B5EF4-FFF2-40B4-BE49-F238E27FC236}">
                <a16:creationId xmlns:a16="http://schemas.microsoft.com/office/drawing/2014/main" id="{54F4E4C0-75AA-47BC-8D0C-FE6E545E6AF0}"/>
              </a:ext>
            </a:extLst>
          </p:cNvPr>
          <p:cNvSpPr txBox="1"/>
          <p:nvPr/>
        </p:nvSpPr>
        <p:spPr>
          <a:xfrm>
            <a:off x="3781124" y="6455411"/>
            <a:ext cx="4629752" cy="369332"/>
          </a:xfrm>
          <a:prstGeom prst="rect">
            <a:avLst/>
          </a:prstGeom>
          <a:noFill/>
        </p:spPr>
        <p:txBody>
          <a:bodyPr wrap="square" rtlCol="0">
            <a:spAutoFit/>
          </a:bodyPr>
          <a:lstStyle/>
          <a:p>
            <a:pPr algn="ctr"/>
            <a:r>
              <a:rPr lang="en-US" dirty="0"/>
              <a:t>Dependency and Indemnity Compensation</a:t>
            </a:r>
          </a:p>
        </p:txBody>
      </p:sp>
      <p:sp>
        <p:nvSpPr>
          <p:cNvPr id="4" name="Slide Number Placeholder 3">
            <a:extLst>
              <a:ext uri="{FF2B5EF4-FFF2-40B4-BE49-F238E27FC236}">
                <a16:creationId xmlns:a16="http://schemas.microsoft.com/office/drawing/2014/main" id="{33A13759-8BE9-4EAC-AFCD-6FB2654D50FE}"/>
              </a:ext>
            </a:extLst>
          </p:cNvPr>
          <p:cNvSpPr>
            <a:spLocks noGrp="1"/>
          </p:cNvSpPr>
          <p:nvPr>
            <p:ph type="sldNum" sz="quarter" idx="12"/>
          </p:nvPr>
        </p:nvSpPr>
        <p:spPr/>
        <p:txBody>
          <a:bodyPr/>
          <a:lstStyle/>
          <a:p>
            <a:fld id="{58A50CE9-4F9E-4FB0-9E36-D496329523EC}" type="slidenum">
              <a:rPr lang="en-US" smtClean="0"/>
              <a:t>5</a:t>
            </a:fld>
            <a:endParaRPr lang="en-US"/>
          </a:p>
        </p:txBody>
      </p:sp>
    </p:spTree>
    <p:extLst>
      <p:ext uri="{BB962C8B-B14F-4D97-AF65-F5344CB8AC3E}">
        <p14:creationId xmlns:p14="http://schemas.microsoft.com/office/powerpoint/2010/main" val="4232335259"/>
      </p:ext>
    </p:extLst>
  </p:cSld>
  <p:clrMapOvr>
    <a:overrideClrMapping bg1="dk1" tx1="lt1" bg2="dk2" tx2="lt2" accent1="accent1" accent2="accent2" accent3="accent3" accent4="accent4" accent5="accent5" accent6="accent6" hlink="hlink" folHlink="folHlink"/>
  </p:clrMapOvr>
  <p:transition spd="slow">
    <p:wipe/>
  </p:transition>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AD21898E-86C0-4C8A-A76C-DF33E844C8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9542" y="0"/>
            <a:ext cx="10432916" cy="6858000"/>
          </a:xfrm>
          <a:custGeom>
            <a:avLst/>
            <a:gdLst>
              <a:gd name="connsiteX0" fmla="*/ 1287962 w 10432916"/>
              <a:gd name="connsiteY0" fmla="*/ 0 h 6858000"/>
              <a:gd name="connsiteX1" fmla="*/ 9144956 w 10432916"/>
              <a:gd name="connsiteY1" fmla="*/ 0 h 6858000"/>
              <a:gd name="connsiteX2" fmla="*/ 9241731 w 10432916"/>
              <a:gd name="connsiteY2" fmla="*/ 111692 h 6858000"/>
              <a:gd name="connsiteX3" fmla="*/ 10432916 w 10432916"/>
              <a:gd name="connsiteY3" fmla="*/ 3429001 h 6858000"/>
              <a:gd name="connsiteX4" fmla="*/ 9241730 w 10432916"/>
              <a:gd name="connsiteY4" fmla="*/ 6746310 h 6858000"/>
              <a:gd name="connsiteX5" fmla="*/ 9144957 w 10432916"/>
              <a:gd name="connsiteY5" fmla="*/ 6858000 h 6858000"/>
              <a:gd name="connsiteX6" fmla="*/ 1287959 w 10432916"/>
              <a:gd name="connsiteY6" fmla="*/ 6858000 h 6858000"/>
              <a:gd name="connsiteX7" fmla="*/ 1191186 w 10432916"/>
              <a:gd name="connsiteY7" fmla="*/ 6746310 h 6858000"/>
              <a:gd name="connsiteX8" fmla="*/ 0 w 10432916"/>
              <a:gd name="connsiteY8" fmla="*/ 3429001 h 6858000"/>
              <a:gd name="connsiteX9" fmla="*/ 1191186 w 10432916"/>
              <a:gd name="connsiteY9" fmla="*/ 11169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432916" h="6858000">
                <a:moveTo>
                  <a:pt x="1287962" y="0"/>
                </a:moveTo>
                <a:lnTo>
                  <a:pt x="9144956" y="0"/>
                </a:lnTo>
                <a:lnTo>
                  <a:pt x="9241731" y="111692"/>
                </a:lnTo>
                <a:cubicBezTo>
                  <a:pt x="9985889" y="1013175"/>
                  <a:pt x="10432916" y="2168897"/>
                  <a:pt x="10432916" y="3429001"/>
                </a:cubicBezTo>
                <a:cubicBezTo>
                  <a:pt x="10432916" y="4689105"/>
                  <a:pt x="9985889" y="5844827"/>
                  <a:pt x="9241730" y="6746310"/>
                </a:cubicBezTo>
                <a:lnTo>
                  <a:pt x="9144957" y="6858000"/>
                </a:lnTo>
                <a:lnTo>
                  <a:pt x="1287959" y="6858000"/>
                </a:lnTo>
                <a:lnTo>
                  <a:pt x="1191186" y="6746310"/>
                </a:lnTo>
                <a:cubicBezTo>
                  <a:pt x="447027" y="5844827"/>
                  <a:pt x="0" y="4689105"/>
                  <a:pt x="0" y="3429001"/>
                </a:cubicBezTo>
                <a:cubicBezTo>
                  <a:pt x="0" y="2168897"/>
                  <a:pt x="447027" y="1013175"/>
                  <a:pt x="1191186" y="111692"/>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5C8F04BD-D093-45D0-B54C-50FDB308B4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4942" y="0"/>
            <a:ext cx="9922116" cy="6858000"/>
          </a:xfrm>
          <a:custGeom>
            <a:avLst/>
            <a:gdLst>
              <a:gd name="connsiteX0" fmla="*/ 1378575 w 9922116"/>
              <a:gd name="connsiteY0" fmla="*/ 0 h 6858000"/>
              <a:gd name="connsiteX1" fmla="*/ 8543542 w 9922116"/>
              <a:gd name="connsiteY1" fmla="*/ 0 h 6858000"/>
              <a:gd name="connsiteX2" fmla="*/ 8633323 w 9922116"/>
              <a:gd name="connsiteY2" fmla="*/ 94145 h 6858000"/>
              <a:gd name="connsiteX3" fmla="*/ 9922116 w 9922116"/>
              <a:gd name="connsiteY3" fmla="*/ 3429001 h 6858000"/>
              <a:gd name="connsiteX4" fmla="*/ 8633323 w 9922116"/>
              <a:gd name="connsiteY4" fmla="*/ 6763858 h 6858000"/>
              <a:gd name="connsiteX5" fmla="*/ 8543544 w 9922116"/>
              <a:gd name="connsiteY5" fmla="*/ 6858000 h 6858000"/>
              <a:gd name="connsiteX6" fmla="*/ 1378573 w 9922116"/>
              <a:gd name="connsiteY6" fmla="*/ 6858000 h 6858000"/>
              <a:gd name="connsiteX7" fmla="*/ 1288793 w 9922116"/>
              <a:gd name="connsiteY7" fmla="*/ 6763858 h 6858000"/>
              <a:gd name="connsiteX8" fmla="*/ 0 w 9922116"/>
              <a:gd name="connsiteY8" fmla="*/ 3429001 h 6858000"/>
              <a:gd name="connsiteX9" fmla="*/ 1288793 w 9922116"/>
              <a:gd name="connsiteY9" fmla="*/ 9414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22116" h="6858000">
                <a:moveTo>
                  <a:pt x="1378575" y="0"/>
                </a:moveTo>
                <a:lnTo>
                  <a:pt x="8543542" y="0"/>
                </a:lnTo>
                <a:lnTo>
                  <a:pt x="8633323" y="94145"/>
                </a:lnTo>
                <a:cubicBezTo>
                  <a:pt x="9434072" y="974941"/>
                  <a:pt x="9922116" y="2144991"/>
                  <a:pt x="9922116" y="3429001"/>
                </a:cubicBezTo>
                <a:cubicBezTo>
                  <a:pt x="9922116" y="4713011"/>
                  <a:pt x="9434072" y="5883061"/>
                  <a:pt x="8633323" y="6763858"/>
                </a:cubicBezTo>
                <a:lnTo>
                  <a:pt x="8543544" y="6858000"/>
                </a:lnTo>
                <a:lnTo>
                  <a:pt x="1378573" y="6858000"/>
                </a:lnTo>
                <a:lnTo>
                  <a:pt x="1288793" y="6763858"/>
                </a:lnTo>
                <a:cubicBezTo>
                  <a:pt x="488044" y="5883061"/>
                  <a:pt x="0" y="4713011"/>
                  <a:pt x="0" y="3429001"/>
                </a:cubicBezTo>
                <a:cubicBezTo>
                  <a:pt x="0" y="2144991"/>
                  <a:pt x="488044" y="974941"/>
                  <a:pt x="1288793" y="94145"/>
                </a:cubicBezTo>
                <a:close/>
              </a:path>
            </a:pathLst>
          </a:custGeom>
          <a:solidFill>
            <a:schemeClr val="bg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A562FEA8-65A4-492D-8BA7-133DEA18105E}"/>
              </a:ext>
            </a:extLst>
          </p:cNvPr>
          <p:cNvSpPr>
            <a:spLocks noGrp="1"/>
          </p:cNvSpPr>
          <p:nvPr>
            <p:ph type="title"/>
          </p:nvPr>
        </p:nvSpPr>
        <p:spPr>
          <a:xfrm>
            <a:off x="2311147" y="365760"/>
            <a:ext cx="7569706" cy="1288238"/>
          </a:xfrm>
        </p:spPr>
        <p:txBody>
          <a:bodyPr anchor="ctr">
            <a:normAutofit/>
          </a:bodyPr>
          <a:lstStyle/>
          <a:p>
            <a:pPr algn="ctr"/>
            <a:r>
              <a:rPr lang="en-US" dirty="0"/>
              <a:t>Qualifying Spouse</a:t>
            </a:r>
          </a:p>
        </p:txBody>
      </p:sp>
      <p:sp>
        <p:nvSpPr>
          <p:cNvPr id="3" name="Content Placeholder 2">
            <a:extLst>
              <a:ext uri="{FF2B5EF4-FFF2-40B4-BE49-F238E27FC236}">
                <a16:creationId xmlns:a16="http://schemas.microsoft.com/office/drawing/2014/main" id="{9674ADC4-09A6-43B5-8ABB-7926B6F34E09}"/>
              </a:ext>
            </a:extLst>
          </p:cNvPr>
          <p:cNvSpPr>
            <a:spLocks noGrp="1"/>
          </p:cNvSpPr>
          <p:nvPr>
            <p:ph idx="1"/>
          </p:nvPr>
        </p:nvSpPr>
        <p:spPr>
          <a:xfrm>
            <a:off x="2220686" y="1956816"/>
            <a:ext cx="7805746" cy="4024884"/>
          </a:xfrm>
        </p:spPr>
        <p:txBody>
          <a:bodyPr anchor="t">
            <a:normAutofit lnSpcReduction="10000"/>
          </a:bodyPr>
          <a:lstStyle/>
          <a:p>
            <a:endParaRPr lang="en-US" sz="2400" dirty="0"/>
          </a:p>
          <a:p>
            <a:r>
              <a:rPr lang="en-US" sz="2400" dirty="0"/>
              <a:t>Formal or common-law marriage (includes same-sex marriage following state law)</a:t>
            </a:r>
          </a:p>
          <a:p>
            <a:pPr lvl="1"/>
            <a:r>
              <a:rPr lang="en-US" sz="2000" dirty="0"/>
              <a:t>Must be married for at least one year prior to Veteran’s death </a:t>
            </a:r>
            <a:r>
              <a:rPr lang="en-US" sz="2000" b="1" dirty="0"/>
              <a:t>OR</a:t>
            </a:r>
          </a:p>
          <a:p>
            <a:pPr lvl="1"/>
            <a:r>
              <a:rPr lang="en-US" sz="2000" dirty="0"/>
              <a:t>Married and cohabitating at time of Veteran’s death, if the spouse and Veteran had a child together</a:t>
            </a:r>
          </a:p>
          <a:p>
            <a:r>
              <a:rPr lang="en-US" sz="2400" dirty="0"/>
              <a:t>Not divorced</a:t>
            </a:r>
          </a:p>
          <a:p>
            <a:r>
              <a:rPr lang="en-US" sz="2400" dirty="0"/>
              <a:t>Not remarried</a:t>
            </a:r>
          </a:p>
          <a:p>
            <a:pPr lvl="1"/>
            <a:r>
              <a:rPr lang="en-US" sz="2000" dirty="0"/>
              <a:t>Marriage prior to age 57 (after December 16, 2003) stops benefit</a:t>
            </a:r>
          </a:p>
          <a:p>
            <a:pPr lvl="1"/>
            <a:r>
              <a:rPr lang="en-US" sz="2000" dirty="0"/>
              <a:t>Marriage prior to age 55 (after January 5, 2021) stops benefit</a:t>
            </a:r>
          </a:p>
          <a:p>
            <a:pPr lvl="1"/>
            <a:r>
              <a:rPr lang="en-US" sz="2000" dirty="0"/>
              <a:t>May reapply if divorced or widowed</a:t>
            </a:r>
          </a:p>
          <a:p>
            <a:endParaRPr lang="en-US" dirty="0"/>
          </a:p>
          <a:p>
            <a:pPr marL="0" indent="0">
              <a:buNone/>
            </a:pPr>
            <a:endParaRPr lang="en-US" sz="2400" dirty="0"/>
          </a:p>
        </p:txBody>
      </p:sp>
      <p:pic>
        <p:nvPicPr>
          <p:cNvPr id="9" name="Picture 8">
            <a:extLst>
              <a:ext uri="{FF2B5EF4-FFF2-40B4-BE49-F238E27FC236}">
                <a16:creationId xmlns:a16="http://schemas.microsoft.com/office/drawing/2014/main" id="{3BBA7B09-A552-45AE-A864-D13D9B919BCE}"/>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9500"/>
            <a:ext cx="1318843" cy="1099035"/>
          </a:xfrm>
          <a:prstGeom prst="rect">
            <a:avLst/>
          </a:prstGeom>
        </p:spPr>
      </p:pic>
      <p:sp>
        <p:nvSpPr>
          <p:cNvPr id="7" name="TextBox 6">
            <a:extLst>
              <a:ext uri="{FF2B5EF4-FFF2-40B4-BE49-F238E27FC236}">
                <a16:creationId xmlns:a16="http://schemas.microsoft.com/office/drawing/2014/main" id="{2535ADAE-C631-4075-81E3-334BE227FCB7}"/>
              </a:ext>
            </a:extLst>
          </p:cNvPr>
          <p:cNvSpPr txBox="1"/>
          <p:nvPr/>
        </p:nvSpPr>
        <p:spPr>
          <a:xfrm>
            <a:off x="3781124" y="6455411"/>
            <a:ext cx="4629752" cy="369332"/>
          </a:xfrm>
          <a:prstGeom prst="rect">
            <a:avLst/>
          </a:prstGeom>
          <a:noFill/>
        </p:spPr>
        <p:txBody>
          <a:bodyPr wrap="square" rtlCol="0">
            <a:spAutoFit/>
          </a:bodyPr>
          <a:lstStyle/>
          <a:p>
            <a:pPr algn="ctr"/>
            <a:r>
              <a:rPr lang="en-US" dirty="0"/>
              <a:t>Dependency and Indemnity Compensation</a:t>
            </a:r>
          </a:p>
        </p:txBody>
      </p:sp>
      <p:sp>
        <p:nvSpPr>
          <p:cNvPr id="4" name="Slide Number Placeholder 3">
            <a:extLst>
              <a:ext uri="{FF2B5EF4-FFF2-40B4-BE49-F238E27FC236}">
                <a16:creationId xmlns:a16="http://schemas.microsoft.com/office/drawing/2014/main" id="{F9B9E541-5F29-4EBD-BA44-ACCD0466C45B}"/>
              </a:ext>
            </a:extLst>
          </p:cNvPr>
          <p:cNvSpPr>
            <a:spLocks noGrp="1"/>
          </p:cNvSpPr>
          <p:nvPr>
            <p:ph type="sldNum" sz="quarter" idx="12"/>
          </p:nvPr>
        </p:nvSpPr>
        <p:spPr/>
        <p:txBody>
          <a:bodyPr/>
          <a:lstStyle/>
          <a:p>
            <a:fld id="{58A50CE9-4F9E-4FB0-9E36-D496329523EC}" type="slidenum">
              <a:rPr lang="en-US" smtClean="0"/>
              <a:t>6</a:t>
            </a:fld>
            <a:endParaRPr lang="en-US"/>
          </a:p>
        </p:txBody>
      </p:sp>
    </p:spTree>
    <p:extLst>
      <p:ext uri="{BB962C8B-B14F-4D97-AF65-F5344CB8AC3E}">
        <p14:creationId xmlns:p14="http://schemas.microsoft.com/office/powerpoint/2010/main" val="3527575727"/>
      </p:ext>
    </p:extLst>
  </p:cSld>
  <p:clrMapOvr>
    <a:overrideClrMapping bg1="dk1" tx1="lt1" bg2="dk2" tx2="lt2" accent1="accent1" accent2="accent2" accent3="accent3" accent4="accent4" accent5="accent5" accent6="accent6" hlink="hlink" folHlink="folHlink"/>
  </p:clrMapOvr>
  <p:transition spd="slow">
    <p:wipe/>
  </p:transition>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AD21898E-86C0-4C8A-A76C-DF33E844C8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9542" y="0"/>
            <a:ext cx="10432916" cy="6858000"/>
          </a:xfrm>
          <a:custGeom>
            <a:avLst/>
            <a:gdLst>
              <a:gd name="connsiteX0" fmla="*/ 1287962 w 10432916"/>
              <a:gd name="connsiteY0" fmla="*/ 0 h 6858000"/>
              <a:gd name="connsiteX1" fmla="*/ 9144956 w 10432916"/>
              <a:gd name="connsiteY1" fmla="*/ 0 h 6858000"/>
              <a:gd name="connsiteX2" fmla="*/ 9241731 w 10432916"/>
              <a:gd name="connsiteY2" fmla="*/ 111692 h 6858000"/>
              <a:gd name="connsiteX3" fmla="*/ 10432916 w 10432916"/>
              <a:gd name="connsiteY3" fmla="*/ 3429001 h 6858000"/>
              <a:gd name="connsiteX4" fmla="*/ 9241730 w 10432916"/>
              <a:gd name="connsiteY4" fmla="*/ 6746310 h 6858000"/>
              <a:gd name="connsiteX5" fmla="*/ 9144957 w 10432916"/>
              <a:gd name="connsiteY5" fmla="*/ 6858000 h 6858000"/>
              <a:gd name="connsiteX6" fmla="*/ 1287959 w 10432916"/>
              <a:gd name="connsiteY6" fmla="*/ 6858000 h 6858000"/>
              <a:gd name="connsiteX7" fmla="*/ 1191186 w 10432916"/>
              <a:gd name="connsiteY7" fmla="*/ 6746310 h 6858000"/>
              <a:gd name="connsiteX8" fmla="*/ 0 w 10432916"/>
              <a:gd name="connsiteY8" fmla="*/ 3429001 h 6858000"/>
              <a:gd name="connsiteX9" fmla="*/ 1191186 w 10432916"/>
              <a:gd name="connsiteY9" fmla="*/ 11169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432916" h="6858000">
                <a:moveTo>
                  <a:pt x="1287962" y="0"/>
                </a:moveTo>
                <a:lnTo>
                  <a:pt x="9144956" y="0"/>
                </a:lnTo>
                <a:lnTo>
                  <a:pt x="9241731" y="111692"/>
                </a:lnTo>
                <a:cubicBezTo>
                  <a:pt x="9985889" y="1013175"/>
                  <a:pt x="10432916" y="2168897"/>
                  <a:pt x="10432916" y="3429001"/>
                </a:cubicBezTo>
                <a:cubicBezTo>
                  <a:pt x="10432916" y="4689105"/>
                  <a:pt x="9985889" y="5844827"/>
                  <a:pt x="9241730" y="6746310"/>
                </a:cubicBezTo>
                <a:lnTo>
                  <a:pt x="9144957" y="6858000"/>
                </a:lnTo>
                <a:lnTo>
                  <a:pt x="1287959" y="6858000"/>
                </a:lnTo>
                <a:lnTo>
                  <a:pt x="1191186" y="6746310"/>
                </a:lnTo>
                <a:cubicBezTo>
                  <a:pt x="447027" y="5844827"/>
                  <a:pt x="0" y="4689105"/>
                  <a:pt x="0" y="3429001"/>
                </a:cubicBezTo>
                <a:cubicBezTo>
                  <a:pt x="0" y="2168897"/>
                  <a:pt x="447027" y="1013175"/>
                  <a:pt x="1191186" y="111692"/>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5C8F04BD-D093-45D0-B54C-50FDB308B4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4942" y="0"/>
            <a:ext cx="9922116" cy="6858000"/>
          </a:xfrm>
          <a:custGeom>
            <a:avLst/>
            <a:gdLst>
              <a:gd name="connsiteX0" fmla="*/ 1378575 w 9922116"/>
              <a:gd name="connsiteY0" fmla="*/ 0 h 6858000"/>
              <a:gd name="connsiteX1" fmla="*/ 8543542 w 9922116"/>
              <a:gd name="connsiteY1" fmla="*/ 0 h 6858000"/>
              <a:gd name="connsiteX2" fmla="*/ 8633323 w 9922116"/>
              <a:gd name="connsiteY2" fmla="*/ 94145 h 6858000"/>
              <a:gd name="connsiteX3" fmla="*/ 9922116 w 9922116"/>
              <a:gd name="connsiteY3" fmla="*/ 3429001 h 6858000"/>
              <a:gd name="connsiteX4" fmla="*/ 8633323 w 9922116"/>
              <a:gd name="connsiteY4" fmla="*/ 6763858 h 6858000"/>
              <a:gd name="connsiteX5" fmla="*/ 8543544 w 9922116"/>
              <a:gd name="connsiteY5" fmla="*/ 6858000 h 6858000"/>
              <a:gd name="connsiteX6" fmla="*/ 1378573 w 9922116"/>
              <a:gd name="connsiteY6" fmla="*/ 6858000 h 6858000"/>
              <a:gd name="connsiteX7" fmla="*/ 1288793 w 9922116"/>
              <a:gd name="connsiteY7" fmla="*/ 6763858 h 6858000"/>
              <a:gd name="connsiteX8" fmla="*/ 0 w 9922116"/>
              <a:gd name="connsiteY8" fmla="*/ 3429001 h 6858000"/>
              <a:gd name="connsiteX9" fmla="*/ 1288793 w 9922116"/>
              <a:gd name="connsiteY9" fmla="*/ 9414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22116" h="6858000">
                <a:moveTo>
                  <a:pt x="1378575" y="0"/>
                </a:moveTo>
                <a:lnTo>
                  <a:pt x="8543542" y="0"/>
                </a:lnTo>
                <a:lnTo>
                  <a:pt x="8633323" y="94145"/>
                </a:lnTo>
                <a:cubicBezTo>
                  <a:pt x="9434072" y="974941"/>
                  <a:pt x="9922116" y="2144991"/>
                  <a:pt x="9922116" y="3429001"/>
                </a:cubicBezTo>
                <a:cubicBezTo>
                  <a:pt x="9922116" y="4713011"/>
                  <a:pt x="9434072" y="5883061"/>
                  <a:pt x="8633323" y="6763858"/>
                </a:cubicBezTo>
                <a:lnTo>
                  <a:pt x="8543544" y="6858000"/>
                </a:lnTo>
                <a:lnTo>
                  <a:pt x="1378573" y="6858000"/>
                </a:lnTo>
                <a:lnTo>
                  <a:pt x="1288793" y="6763858"/>
                </a:lnTo>
                <a:cubicBezTo>
                  <a:pt x="488044" y="5883061"/>
                  <a:pt x="0" y="4713011"/>
                  <a:pt x="0" y="3429001"/>
                </a:cubicBezTo>
                <a:cubicBezTo>
                  <a:pt x="0" y="2144991"/>
                  <a:pt x="488044" y="974941"/>
                  <a:pt x="1288793" y="94145"/>
                </a:cubicBezTo>
                <a:close/>
              </a:path>
            </a:pathLst>
          </a:custGeom>
          <a:solidFill>
            <a:schemeClr val="bg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A562FEA8-65A4-492D-8BA7-133DEA18105E}"/>
              </a:ext>
            </a:extLst>
          </p:cNvPr>
          <p:cNvSpPr>
            <a:spLocks noGrp="1"/>
          </p:cNvSpPr>
          <p:nvPr>
            <p:ph type="title"/>
          </p:nvPr>
        </p:nvSpPr>
        <p:spPr>
          <a:xfrm>
            <a:off x="2311147" y="365760"/>
            <a:ext cx="7569706" cy="1288238"/>
          </a:xfrm>
        </p:spPr>
        <p:txBody>
          <a:bodyPr anchor="ctr">
            <a:normAutofit/>
          </a:bodyPr>
          <a:lstStyle/>
          <a:p>
            <a:pPr algn="ctr"/>
            <a:r>
              <a:rPr lang="en-US" dirty="0"/>
              <a:t>Qualifying Child</a:t>
            </a:r>
          </a:p>
        </p:txBody>
      </p:sp>
      <p:sp>
        <p:nvSpPr>
          <p:cNvPr id="3" name="Content Placeholder 2">
            <a:extLst>
              <a:ext uri="{FF2B5EF4-FFF2-40B4-BE49-F238E27FC236}">
                <a16:creationId xmlns:a16="http://schemas.microsoft.com/office/drawing/2014/main" id="{9674ADC4-09A6-43B5-8ABB-7926B6F34E09}"/>
              </a:ext>
            </a:extLst>
          </p:cNvPr>
          <p:cNvSpPr>
            <a:spLocks noGrp="1"/>
          </p:cNvSpPr>
          <p:nvPr>
            <p:ph idx="1"/>
          </p:nvPr>
        </p:nvSpPr>
        <p:spPr>
          <a:xfrm>
            <a:off x="3253338" y="1956816"/>
            <a:ext cx="6773093" cy="4024884"/>
          </a:xfrm>
        </p:spPr>
        <p:txBody>
          <a:bodyPr anchor="t">
            <a:normAutofit/>
          </a:bodyPr>
          <a:lstStyle/>
          <a:p>
            <a:endParaRPr lang="en-US" sz="2400" dirty="0"/>
          </a:p>
          <a:p>
            <a:r>
              <a:rPr lang="en-US" sz="2400" dirty="0"/>
              <a:t>Age</a:t>
            </a:r>
          </a:p>
          <a:p>
            <a:pPr lvl="1"/>
            <a:r>
              <a:rPr lang="en-US" sz="2000" dirty="0"/>
              <a:t>Under 18, or 18-23 in school</a:t>
            </a:r>
          </a:p>
          <a:p>
            <a:pPr lvl="1"/>
            <a:r>
              <a:rPr lang="en-US" sz="2000" dirty="0"/>
              <a:t>Permanently “helpless” before age 18</a:t>
            </a:r>
          </a:p>
          <a:p>
            <a:r>
              <a:rPr lang="en-US" sz="2400" dirty="0"/>
              <a:t>Relationship</a:t>
            </a:r>
          </a:p>
          <a:p>
            <a:pPr lvl="1"/>
            <a:r>
              <a:rPr lang="en-US" sz="2000" dirty="0"/>
              <a:t>Biological</a:t>
            </a:r>
          </a:p>
          <a:p>
            <a:pPr lvl="1"/>
            <a:r>
              <a:rPr lang="en-US" sz="2000" dirty="0"/>
              <a:t>Step-child (living with veteran)</a:t>
            </a:r>
          </a:p>
          <a:p>
            <a:pPr lvl="1"/>
            <a:r>
              <a:rPr lang="en-US" sz="2000" dirty="0"/>
              <a:t>Adopted (if adopted when a minor)</a:t>
            </a:r>
          </a:p>
          <a:p>
            <a:endParaRPr lang="en-US" dirty="0"/>
          </a:p>
          <a:p>
            <a:pPr marL="0" indent="0">
              <a:buNone/>
            </a:pPr>
            <a:endParaRPr lang="en-US" sz="2400" dirty="0"/>
          </a:p>
        </p:txBody>
      </p:sp>
      <p:pic>
        <p:nvPicPr>
          <p:cNvPr id="9" name="Picture 8">
            <a:extLst>
              <a:ext uri="{FF2B5EF4-FFF2-40B4-BE49-F238E27FC236}">
                <a16:creationId xmlns:a16="http://schemas.microsoft.com/office/drawing/2014/main" id="{4CD3741F-D2ED-4E10-B897-522090775DF4}"/>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1318843" cy="1099035"/>
          </a:xfrm>
          <a:prstGeom prst="rect">
            <a:avLst/>
          </a:prstGeom>
        </p:spPr>
      </p:pic>
      <p:sp>
        <p:nvSpPr>
          <p:cNvPr id="7" name="TextBox 6">
            <a:extLst>
              <a:ext uri="{FF2B5EF4-FFF2-40B4-BE49-F238E27FC236}">
                <a16:creationId xmlns:a16="http://schemas.microsoft.com/office/drawing/2014/main" id="{080EEAFC-BC68-4FBA-8D7D-A8F501DBE046}"/>
              </a:ext>
            </a:extLst>
          </p:cNvPr>
          <p:cNvSpPr txBox="1"/>
          <p:nvPr/>
        </p:nvSpPr>
        <p:spPr>
          <a:xfrm>
            <a:off x="3781124" y="6455411"/>
            <a:ext cx="4629752" cy="369332"/>
          </a:xfrm>
          <a:prstGeom prst="rect">
            <a:avLst/>
          </a:prstGeom>
          <a:noFill/>
        </p:spPr>
        <p:txBody>
          <a:bodyPr wrap="square" rtlCol="0">
            <a:spAutoFit/>
          </a:bodyPr>
          <a:lstStyle/>
          <a:p>
            <a:pPr algn="ctr"/>
            <a:r>
              <a:rPr lang="en-US" dirty="0"/>
              <a:t>Dependency and Indemnity Compensation</a:t>
            </a:r>
          </a:p>
        </p:txBody>
      </p:sp>
      <p:sp>
        <p:nvSpPr>
          <p:cNvPr id="4" name="Slide Number Placeholder 3">
            <a:extLst>
              <a:ext uri="{FF2B5EF4-FFF2-40B4-BE49-F238E27FC236}">
                <a16:creationId xmlns:a16="http://schemas.microsoft.com/office/drawing/2014/main" id="{0545826C-196D-47EF-961F-48ACA0FA4A5A}"/>
              </a:ext>
            </a:extLst>
          </p:cNvPr>
          <p:cNvSpPr>
            <a:spLocks noGrp="1"/>
          </p:cNvSpPr>
          <p:nvPr>
            <p:ph type="sldNum" sz="quarter" idx="12"/>
          </p:nvPr>
        </p:nvSpPr>
        <p:spPr/>
        <p:txBody>
          <a:bodyPr/>
          <a:lstStyle/>
          <a:p>
            <a:fld id="{58A50CE9-4F9E-4FB0-9E36-D496329523EC}" type="slidenum">
              <a:rPr lang="en-US" smtClean="0"/>
              <a:t>7</a:t>
            </a:fld>
            <a:endParaRPr lang="en-US"/>
          </a:p>
        </p:txBody>
      </p:sp>
    </p:spTree>
    <p:extLst>
      <p:ext uri="{BB962C8B-B14F-4D97-AF65-F5344CB8AC3E}">
        <p14:creationId xmlns:p14="http://schemas.microsoft.com/office/powerpoint/2010/main" val="4097674059"/>
      </p:ext>
    </p:extLst>
  </p:cSld>
  <p:clrMapOvr>
    <a:overrideClrMapping bg1="dk1" tx1="lt1" bg2="dk2" tx2="lt2" accent1="accent1" accent2="accent2" accent3="accent3" accent4="accent4" accent5="accent5" accent6="accent6" hlink="hlink" folHlink="folHlink"/>
  </p:clrMapOvr>
  <p:transition spd="slow">
    <p:wipe/>
  </p:transition>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AD21898E-86C0-4C8A-A76C-DF33E844C8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9542" y="0"/>
            <a:ext cx="10432916" cy="6858000"/>
          </a:xfrm>
          <a:custGeom>
            <a:avLst/>
            <a:gdLst>
              <a:gd name="connsiteX0" fmla="*/ 1287962 w 10432916"/>
              <a:gd name="connsiteY0" fmla="*/ 0 h 6858000"/>
              <a:gd name="connsiteX1" fmla="*/ 9144956 w 10432916"/>
              <a:gd name="connsiteY1" fmla="*/ 0 h 6858000"/>
              <a:gd name="connsiteX2" fmla="*/ 9241731 w 10432916"/>
              <a:gd name="connsiteY2" fmla="*/ 111692 h 6858000"/>
              <a:gd name="connsiteX3" fmla="*/ 10432916 w 10432916"/>
              <a:gd name="connsiteY3" fmla="*/ 3429001 h 6858000"/>
              <a:gd name="connsiteX4" fmla="*/ 9241730 w 10432916"/>
              <a:gd name="connsiteY4" fmla="*/ 6746310 h 6858000"/>
              <a:gd name="connsiteX5" fmla="*/ 9144957 w 10432916"/>
              <a:gd name="connsiteY5" fmla="*/ 6858000 h 6858000"/>
              <a:gd name="connsiteX6" fmla="*/ 1287959 w 10432916"/>
              <a:gd name="connsiteY6" fmla="*/ 6858000 h 6858000"/>
              <a:gd name="connsiteX7" fmla="*/ 1191186 w 10432916"/>
              <a:gd name="connsiteY7" fmla="*/ 6746310 h 6858000"/>
              <a:gd name="connsiteX8" fmla="*/ 0 w 10432916"/>
              <a:gd name="connsiteY8" fmla="*/ 3429001 h 6858000"/>
              <a:gd name="connsiteX9" fmla="*/ 1191186 w 10432916"/>
              <a:gd name="connsiteY9" fmla="*/ 11169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432916" h="6858000">
                <a:moveTo>
                  <a:pt x="1287962" y="0"/>
                </a:moveTo>
                <a:lnTo>
                  <a:pt x="9144956" y="0"/>
                </a:lnTo>
                <a:lnTo>
                  <a:pt x="9241731" y="111692"/>
                </a:lnTo>
                <a:cubicBezTo>
                  <a:pt x="9985889" y="1013175"/>
                  <a:pt x="10432916" y="2168897"/>
                  <a:pt x="10432916" y="3429001"/>
                </a:cubicBezTo>
                <a:cubicBezTo>
                  <a:pt x="10432916" y="4689105"/>
                  <a:pt x="9985889" y="5844827"/>
                  <a:pt x="9241730" y="6746310"/>
                </a:cubicBezTo>
                <a:lnTo>
                  <a:pt x="9144957" y="6858000"/>
                </a:lnTo>
                <a:lnTo>
                  <a:pt x="1287959" y="6858000"/>
                </a:lnTo>
                <a:lnTo>
                  <a:pt x="1191186" y="6746310"/>
                </a:lnTo>
                <a:cubicBezTo>
                  <a:pt x="447027" y="5844827"/>
                  <a:pt x="0" y="4689105"/>
                  <a:pt x="0" y="3429001"/>
                </a:cubicBezTo>
                <a:cubicBezTo>
                  <a:pt x="0" y="2168897"/>
                  <a:pt x="447027" y="1013175"/>
                  <a:pt x="1191186" y="111692"/>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5C8F04BD-D093-45D0-B54C-50FDB308B4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4942" y="0"/>
            <a:ext cx="9922116" cy="6858000"/>
          </a:xfrm>
          <a:custGeom>
            <a:avLst/>
            <a:gdLst>
              <a:gd name="connsiteX0" fmla="*/ 1378575 w 9922116"/>
              <a:gd name="connsiteY0" fmla="*/ 0 h 6858000"/>
              <a:gd name="connsiteX1" fmla="*/ 8543542 w 9922116"/>
              <a:gd name="connsiteY1" fmla="*/ 0 h 6858000"/>
              <a:gd name="connsiteX2" fmla="*/ 8633323 w 9922116"/>
              <a:gd name="connsiteY2" fmla="*/ 94145 h 6858000"/>
              <a:gd name="connsiteX3" fmla="*/ 9922116 w 9922116"/>
              <a:gd name="connsiteY3" fmla="*/ 3429001 h 6858000"/>
              <a:gd name="connsiteX4" fmla="*/ 8633323 w 9922116"/>
              <a:gd name="connsiteY4" fmla="*/ 6763858 h 6858000"/>
              <a:gd name="connsiteX5" fmla="*/ 8543544 w 9922116"/>
              <a:gd name="connsiteY5" fmla="*/ 6858000 h 6858000"/>
              <a:gd name="connsiteX6" fmla="*/ 1378573 w 9922116"/>
              <a:gd name="connsiteY6" fmla="*/ 6858000 h 6858000"/>
              <a:gd name="connsiteX7" fmla="*/ 1288793 w 9922116"/>
              <a:gd name="connsiteY7" fmla="*/ 6763858 h 6858000"/>
              <a:gd name="connsiteX8" fmla="*/ 0 w 9922116"/>
              <a:gd name="connsiteY8" fmla="*/ 3429001 h 6858000"/>
              <a:gd name="connsiteX9" fmla="*/ 1288793 w 9922116"/>
              <a:gd name="connsiteY9" fmla="*/ 9414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22116" h="6858000">
                <a:moveTo>
                  <a:pt x="1378575" y="0"/>
                </a:moveTo>
                <a:lnTo>
                  <a:pt x="8543542" y="0"/>
                </a:lnTo>
                <a:lnTo>
                  <a:pt x="8633323" y="94145"/>
                </a:lnTo>
                <a:cubicBezTo>
                  <a:pt x="9434072" y="974941"/>
                  <a:pt x="9922116" y="2144991"/>
                  <a:pt x="9922116" y="3429001"/>
                </a:cubicBezTo>
                <a:cubicBezTo>
                  <a:pt x="9922116" y="4713011"/>
                  <a:pt x="9434072" y="5883061"/>
                  <a:pt x="8633323" y="6763858"/>
                </a:cubicBezTo>
                <a:lnTo>
                  <a:pt x="8543544" y="6858000"/>
                </a:lnTo>
                <a:lnTo>
                  <a:pt x="1378573" y="6858000"/>
                </a:lnTo>
                <a:lnTo>
                  <a:pt x="1288793" y="6763858"/>
                </a:lnTo>
                <a:cubicBezTo>
                  <a:pt x="488044" y="5883061"/>
                  <a:pt x="0" y="4713011"/>
                  <a:pt x="0" y="3429001"/>
                </a:cubicBezTo>
                <a:cubicBezTo>
                  <a:pt x="0" y="2144991"/>
                  <a:pt x="488044" y="974941"/>
                  <a:pt x="1288793" y="94145"/>
                </a:cubicBezTo>
                <a:close/>
              </a:path>
            </a:pathLst>
          </a:custGeom>
          <a:solidFill>
            <a:schemeClr val="bg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A562FEA8-65A4-492D-8BA7-133DEA18105E}"/>
              </a:ext>
            </a:extLst>
          </p:cNvPr>
          <p:cNvSpPr>
            <a:spLocks noGrp="1"/>
          </p:cNvSpPr>
          <p:nvPr>
            <p:ph type="title"/>
          </p:nvPr>
        </p:nvSpPr>
        <p:spPr>
          <a:xfrm>
            <a:off x="2311147" y="365760"/>
            <a:ext cx="7569706" cy="1288238"/>
          </a:xfrm>
        </p:spPr>
        <p:txBody>
          <a:bodyPr anchor="ctr">
            <a:normAutofit/>
          </a:bodyPr>
          <a:lstStyle/>
          <a:p>
            <a:pPr algn="ctr"/>
            <a:r>
              <a:rPr lang="en-US" dirty="0"/>
              <a:t>Surviving Spouse DIC Rates</a:t>
            </a:r>
          </a:p>
        </p:txBody>
      </p:sp>
      <p:sp>
        <p:nvSpPr>
          <p:cNvPr id="3" name="Content Placeholder 2">
            <a:extLst>
              <a:ext uri="{FF2B5EF4-FFF2-40B4-BE49-F238E27FC236}">
                <a16:creationId xmlns:a16="http://schemas.microsoft.com/office/drawing/2014/main" id="{9674ADC4-09A6-43B5-8ABB-7926B6F34E09}"/>
              </a:ext>
            </a:extLst>
          </p:cNvPr>
          <p:cNvSpPr>
            <a:spLocks noGrp="1"/>
          </p:cNvSpPr>
          <p:nvPr>
            <p:ph idx="1"/>
          </p:nvPr>
        </p:nvSpPr>
        <p:spPr>
          <a:xfrm>
            <a:off x="2637322" y="1956816"/>
            <a:ext cx="7389110" cy="4024884"/>
          </a:xfrm>
        </p:spPr>
        <p:txBody>
          <a:bodyPr anchor="t">
            <a:normAutofit fontScale="92500" lnSpcReduction="20000"/>
          </a:bodyPr>
          <a:lstStyle/>
          <a:p>
            <a:endParaRPr lang="en-US" sz="2400" dirty="0"/>
          </a:p>
          <a:p>
            <a:r>
              <a:rPr lang="en-US" sz="2600" dirty="0"/>
              <a:t>DIC, $1,653.07* monthly</a:t>
            </a:r>
          </a:p>
          <a:p>
            <a:r>
              <a:rPr lang="en-US" sz="2600" dirty="0"/>
              <a:t>Enhanced DIC, additional $351.02 (Veteran 100% and married for 8 years)</a:t>
            </a:r>
          </a:p>
          <a:p>
            <a:r>
              <a:rPr lang="en-US" sz="2600" dirty="0"/>
              <a:t>Aid and Attendance, additional $409.53</a:t>
            </a:r>
          </a:p>
          <a:p>
            <a:r>
              <a:rPr lang="en-US" sz="2600" dirty="0"/>
              <a:t>Housebound, additional $191.85</a:t>
            </a:r>
          </a:p>
          <a:p>
            <a:r>
              <a:rPr lang="en-US" sz="2600" dirty="0"/>
              <a:t>Per child, additional $409.53</a:t>
            </a:r>
          </a:p>
          <a:p>
            <a:pPr marL="0" indent="0">
              <a:buNone/>
            </a:pPr>
            <a:endParaRPr lang="en-US" sz="2400" dirty="0"/>
          </a:p>
          <a:p>
            <a:pPr marL="0" indent="0">
              <a:buNone/>
            </a:pPr>
            <a:endParaRPr lang="en-US" sz="2400" dirty="0"/>
          </a:p>
          <a:p>
            <a:pPr marL="0" indent="0">
              <a:buNone/>
            </a:pPr>
            <a:endParaRPr lang="en-US" sz="2400" dirty="0"/>
          </a:p>
          <a:p>
            <a:pPr marL="0" indent="0">
              <a:buNone/>
            </a:pPr>
            <a:r>
              <a:rPr lang="en-US" sz="1500" dirty="0"/>
              <a:t>* Rate is a set value and is not subject to the Veteran’s SC percentage at time of death.</a:t>
            </a:r>
          </a:p>
        </p:txBody>
      </p:sp>
      <p:pic>
        <p:nvPicPr>
          <p:cNvPr id="7" name="Picture 6">
            <a:extLst>
              <a:ext uri="{FF2B5EF4-FFF2-40B4-BE49-F238E27FC236}">
                <a16:creationId xmlns:a16="http://schemas.microsoft.com/office/drawing/2014/main" id="{E41F2004-EC42-45C6-A906-5CFBB2C5922D}"/>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1318843" cy="1099035"/>
          </a:xfrm>
          <a:prstGeom prst="rect">
            <a:avLst/>
          </a:prstGeom>
        </p:spPr>
      </p:pic>
      <p:sp>
        <p:nvSpPr>
          <p:cNvPr id="9" name="TextBox 8">
            <a:extLst>
              <a:ext uri="{FF2B5EF4-FFF2-40B4-BE49-F238E27FC236}">
                <a16:creationId xmlns:a16="http://schemas.microsoft.com/office/drawing/2014/main" id="{74F59B30-D11F-483D-A8C2-6CF9AE69A4B4}"/>
              </a:ext>
            </a:extLst>
          </p:cNvPr>
          <p:cNvSpPr txBox="1"/>
          <p:nvPr/>
        </p:nvSpPr>
        <p:spPr>
          <a:xfrm>
            <a:off x="3781124" y="6455411"/>
            <a:ext cx="4629752" cy="369332"/>
          </a:xfrm>
          <a:prstGeom prst="rect">
            <a:avLst/>
          </a:prstGeom>
          <a:noFill/>
        </p:spPr>
        <p:txBody>
          <a:bodyPr wrap="square" rtlCol="0">
            <a:spAutoFit/>
          </a:bodyPr>
          <a:lstStyle/>
          <a:p>
            <a:pPr algn="ctr"/>
            <a:r>
              <a:rPr lang="en-US" dirty="0"/>
              <a:t>Dependency and Indemnity Compensation</a:t>
            </a:r>
          </a:p>
        </p:txBody>
      </p:sp>
      <p:sp>
        <p:nvSpPr>
          <p:cNvPr id="4" name="Slide Number Placeholder 3">
            <a:extLst>
              <a:ext uri="{FF2B5EF4-FFF2-40B4-BE49-F238E27FC236}">
                <a16:creationId xmlns:a16="http://schemas.microsoft.com/office/drawing/2014/main" id="{A41BAA0B-F173-4927-9BAF-A37F6FC1344F}"/>
              </a:ext>
            </a:extLst>
          </p:cNvPr>
          <p:cNvSpPr>
            <a:spLocks noGrp="1"/>
          </p:cNvSpPr>
          <p:nvPr>
            <p:ph type="sldNum" sz="quarter" idx="12"/>
          </p:nvPr>
        </p:nvSpPr>
        <p:spPr/>
        <p:txBody>
          <a:bodyPr/>
          <a:lstStyle/>
          <a:p>
            <a:fld id="{58A50CE9-4F9E-4FB0-9E36-D496329523EC}" type="slidenum">
              <a:rPr lang="en-US" smtClean="0"/>
              <a:t>8</a:t>
            </a:fld>
            <a:endParaRPr lang="en-US"/>
          </a:p>
        </p:txBody>
      </p:sp>
    </p:spTree>
    <p:extLst>
      <p:ext uri="{BB962C8B-B14F-4D97-AF65-F5344CB8AC3E}">
        <p14:creationId xmlns:p14="http://schemas.microsoft.com/office/powerpoint/2010/main" val="758469704"/>
      </p:ext>
    </p:extLst>
  </p:cSld>
  <p:clrMapOvr>
    <a:overrideClrMapping bg1="dk1" tx1="lt1" bg2="dk2" tx2="lt2" accent1="accent1" accent2="accent2" accent3="accent3" accent4="accent4" accent5="accent5" accent6="accent6" hlink="hlink" folHlink="folHlink"/>
  </p:clrMapOvr>
  <p:transition spd="slow">
    <p:wipe/>
  </p:transition>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AD21898E-86C0-4C8A-A76C-DF33E844C8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9542" y="0"/>
            <a:ext cx="10432916" cy="6858000"/>
          </a:xfrm>
          <a:custGeom>
            <a:avLst/>
            <a:gdLst>
              <a:gd name="connsiteX0" fmla="*/ 1287962 w 10432916"/>
              <a:gd name="connsiteY0" fmla="*/ 0 h 6858000"/>
              <a:gd name="connsiteX1" fmla="*/ 9144956 w 10432916"/>
              <a:gd name="connsiteY1" fmla="*/ 0 h 6858000"/>
              <a:gd name="connsiteX2" fmla="*/ 9241731 w 10432916"/>
              <a:gd name="connsiteY2" fmla="*/ 111692 h 6858000"/>
              <a:gd name="connsiteX3" fmla="*/ 10432916 w 10432916"/>
              <a:gd name="connsiteY3" fmla="*/ 3429001 h 6858000"/>
              <a:gd name="connsiteX4" fmla="*/ 9241730 w 10432916"/>
              <a:gd name="connsiteY4" fmla="*/ 6746310 h 6858000"/>
              <a:gd name="connsiteX5" fmla="*/ 9144957 w 10432916"/>
              <a:gd name="connsiteY5" fmla="*/ 6858000 h 6858000"/>
              <a:gd name="connsiteX6" fmla="*/ 1287959 w 10432916"/>
              <a:gd name="connsiteY6" fmla="*/ 6858000 h 6858000"/>
              <a:gd name="connsiteX7" fmla="*/ 1191186 w 10432916"/>
              <a:gd name="connsiteY7" fmla="*/ 6746310 h 6858000"/>
              <a:gd name="connsiteX8" fmla="*/ 0 w 10432916"/>
              <a:gd name="connsiteY8" fmla="*/ 3429001 h 6858000"/>
              <a:gd name="connsiteX9" fmla="*/ 1191186 w 10432916"/>
              <a:gd name="connsiteY9" fmla="*/ 11169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432916" h="6858000">
                <a:moveTo>
                  <a:pt x="1287962" y="0"/>
                </a:moveTo>
                <a:lnTo>
                  <a:pt x="9144956" y="0"/>
                </a:lnTo>
                <a:lnTo>
                  <a:pt x="9241731" y="111692"/>
                </a:lnTo>
                <a:cubicBezTo>
                  <a:pt x="9985889" y="1013175"/>
                  <a:pt x="10432916" y="2168897"/>
                  <a:pt x="10432916" y="3429001"/>
                </a:cubicBezTo>
                <a:cubicBezTo>
                  <a:pt x="10432916" y="4689105"/>
                  <a:pt x="9985889" y="5844827"/>
                  <a:pt x="9241730" y="6746310"/>
                </a:cubicBezTo>
                <a:lnTo>
                  <a:pt x="9144957" y="6858000"/>
                </a:lnTo>
                <a:lnTo>
                  <a:pt x="1287959" y="6858000"/>
                </a:lnTo>
                <a:lnTo>
                  <a:pt x="1191186" y="6746310"/>
                </a:lnTo>
                <a:cubicBezTo>
                  <a:pt x="447027" y="5844827"/>
                  <a:pt x="0" y="4689105"/>
                  <a:pt x="0" y="3429001"/>
                </a:cubicBezTo>
                <a:cubicBezTo>
                  <a:pt x="0" y="2168897"/>
                  <a:pt x="447027" y="1013175"/>
                  <a:pt x="1191186" y="111692"/>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5C8F04BD-D093-45D0-B54C-50FDB308B4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4942" y="0"/>
            <a:ext cx="9922116" cy="6858000"/>
          </a:xfrm>
          <a:custGeom>
            <a:avLst/>
            <a:gdLst>
              <a:gd name="connsiteX0" fmla="*/ 1378575 w 9922116"/>
              <a:gd name="connsiteY0" fmla="*/ 0 h 6858000"/>
              <a:gd name="connsiteX1" fmla="*/ 8543542 w 9922116"/>
              <a:gd name="connsiteY1" fmla="*/ 0 h 6858000"/>
              <a:gd name="connsiteX2" fmla="*/ 8633323 w 9922116"/>
              <a:gd name="connsiteY2" fmla="*/ 94145 h 6858000"/>
              <a:gd name="connsiteX3" fmla="*/ 9922116 w 9922116"/>
              <a:gd name="connsiteY3" fmla="*/ 3429001 h 6858000"/>
              <a:gd name="connsiteX4" fmla="*/ 8633323 w 9922116"/>
              <a:gd name="connsiteY4" fmla="*/ 6763858 h 6858000"/>
              <a:gd name="connsiteX5" fmla="*/ 8543544 w 9922116"/>
              <a:gd name="connsiteY5" fmla="*/ 6858000 h 6858000"/>
              <a:gd name="connsiteX6" fmla="*/ 1378573 w 9922116"/>
              <a:gd name="connsiteY6" fmla="*/ 6858000 h 6858000"/>
              <a:gd name="connsiteX7" fmla="*/ 1288793 w 9922116"/>
              <a:gd name="connsiteY7" fmla="*/ 6763858 h 6858000"/>
              <a:gd name="connsiteX8" fmla="*/ 0 w 9922116"/>
              <a:gd name="connsiteY8" fmla="*/ 3429001 h 6858000"/>
              <a:gd name="connsiteX9" fmla="*/ 1288793 w 9922116"/>
              <a:gd name="connsiteY9" fmla="*/ 9414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22116" h="6858000">
                <a:moveTo>
                  <a:pt x="1378575" y="0"/>
                </a:moveTo>
                <a:lnTo>
                  <a:pt x="8543542" y="0"/>
                </a:lnTo>
                <a:lnTo>
                  <a:pt x="8633323" y="94145"/>
                </a:lnTo>
                <a:cubicBezTo>
                  <a:pt x="9434072" y="974941"/>
                  <a:pt x="9922116" y="2144991"/>
                  <a:pt x="9922116" y="3429001"/>
                </a:cubicBezTo>
                <a:cubicBezTo>
                  <a:pt x="9922116" y="4713011"/>
                  <a:pt x="9434072" y="5883061"/>
                  <a:pt x="8633323" y="6763858"/>
                </a:cubicBezTo>
                <a:lnTo>
                  <a:pt x="8543544" y="6858000"/>
                </a:lnTo>
                <a:lnTo>
                  <a:pt x="1378573" y="6858000"/>
                </a:lnTo>
                <a:lnTo>
                  <a:pt x="1288793" y="6763858"/>
                </a:lnTo>
                <a:cubicBezTo>
                  <a:pt x="488044" y="5883061"/>
                  <a:pt x="0" y="4713011"/>
                  <a:pt x="0" y="3429001"/>
                </a:cubicBezTo>
                <a:cubicBezTo>
                  <a:pt x="0" y="2144991"/>
                  <a:pt x="488044" y="974941"/>
                  <a:pt x="1288793" y="94145"/>
                </a:cubicBezTo>
                <a:close/>
              </a:path>
            </a:pathLst>
          </a:custGeom>
          <a:solidFill>
            <a:schemeClr val="bg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12C0607-8DA3-4E22-81D9-2EE8AD6954F9}"/>
              </a:ext>
            </a:extLst>
          </p:cNvPr>
          <p:cNvSpPr>
            <a:spLocks noGrp="1"/>
          </p:cNvSpPr>
          <p:nvPr>
            <p:ph type="title"/>
          </p:nvPr>
        </p:nvSpPr>
        <p:spPr>
          <a:xfrm>
            <a:off x="2311147" y="365760"/>
            <a:ext cx="7569706" cy="1288238"/>
          </a:xfrm>
        </p:spPr>
        <p:txBody>
          <a:bodyPr anchor="ctr">
            <a:normAutofit/>
          </a:bodyPr>
          <a:lstStyle/>
          <a:p>
            <a:pPr algn="ctr"/>
            <a:r>
              <a:rPr lang="en-US" dirty="0"/>
              <a:t>Evidence and Documents</a:t>
            </a:r>
          </a:p>
        </p:txBody>
      </p:sp>
      <p:sp>
        <p:nvSpPr>
          <p:cNvPr id="3" name="Content Placeholder 2">
            <a:extLst>
              <a:ext uri="{FF2B5EF4-FFF2-40B4-BE49-F238E27FC236}">
                <a16:creationId xmlns:a16="http://schemas.microsoft.com/office/drawing/2014/main" id="{0462B9AA-F5C7-4721-BD85-07000B8585F1}"/>
              </a:ext>
            </a:extLst>
          </p:cNvPr>
          <p:cNvSpPr>
            <a:spLocks noGrp="1"/>
          </p:cNvSpPr>
          <p:nvPr>
            <p:ph idx="1"/>
          </p:nvPr>
        </p:nvSpPr>
        <p:spPr>
          <a:xfrm>
            <a:off x="2311147" y="1956816"/>
            <a:ext cx="7715285" cy="4024884"/>
          </a:xfrm>
        </p:spPr>
        <p:txBody>
          <a:bodyPr anchor="t">
            <a:normAutofit/>
          </a:bodyPr>
          <a:lstStyle/>
          <a:p>
            <a:r>
              <a:rPr lang="en-US" sz="2400" dirty="0"/>
              <a:t>DD-214</a:t>
            </a:r>
          </a:p>
          <a:p>
            <a:r>
              <a:rPr lang="en-US" sz="2400" dirty="0"/>
              <a:t>Death Certificate (listing SC disability as cause of death, or a contributing factor)</a:t>
            </a:r>
          </a:p>
          <a:p>
            <a:r>
              <a:rPr lang="en-US" sz="2400" dirty="0"/>
              <a:t>Statement from doctor linking Veteran’s SC condition as contributing to their death</a:t>
            </a:r>
          </a:p>
          <a:p>
            <a:r>
              <a:rPr lang="en-US" sz="2400" dirty="0"/>
              <a:t>Dependent documents</a:t>
            </a:r>
          </a:p>
          <a:p>
            <a:pPr lvl="1"/>
            <a:r>
              <a:rPr lang="en-US" sz="2000" dirty="0"/>
              <a:t>Marriage License</a:t>
            </a:r>
          </a:p>
          <a:p>
            <a:pPr lvl="1"/>
            <a:r>
              <a:rPr lang="en-US" sz="2000" dirty="0"/>
              <a:t>Birth Certificate (children)</a:t>
            </a:r>
          </a:p>
          <a:p>
            <a:pPr lvl="1"/>
            <a:r>
              <a:rPr lang="en-US" sz="2000" dirty="0"/>
              <a:t>Divorce decrees (previous marriages for Veteran and spouse)</a:t>
            </a:r>
          </a:p>
          <a:p>
            <a:endParaRPr lang="en-US" sz="2400" dirty="0"/>
          </a:p>
          <a:p>
            <a:pPr marL="0" indent="0">
              <a:buNone/>
            </a:pPr>
            <a:endParaRPr lang="en-US" sz="2400" dirty="0"/>
          </a:p>
          <a:p>
            <a:endParaRPr lang="en-US" sz="2400" dirty="0"/>
          </a:p>
        </p:txBody>
      </p:sp>
      <p:pic>
        <p:nvPicPr>
          <p:cNvPr id="6" name="Picture 5">
            <a:extLst>
              <a:ext uri="{FF2B5EF4-FFF2-40B4-BE49-F238E27FC236}">
                <a16:creationId xmlns:a16="http://schemas.microsoft.com/office/drawing/2014/main" id="{3E504B02-695B-4E0A-8D3A-A375656E3B4A}"/>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1318843" cy="1099035"/>
          </a:xfrm>
          <a:prstGeom prst="rect">
            <a:avLst/>
          </a:prstGeom>
        </p:spPr>
      </p:pic>
      <p:sp>
        <p:nvSpPr>
          <p:cNvPr id="7" name="TextBox 6">
            <a:extLst>
              <a:ext uri="{FF2B5EF4-FFF2-40B4-BE49-F238E27FC236}">
                <a16:creationId xmlns:a16="http://schemas.microsoft.com/office/drawing/2014/main" id="{47E3249E-273F-499D-BBA1-316BB4333A22}"/>
              </a:ext>
            </a:extLst>
          </p:cNvPr>
          <p:cNvSpPr txBox="1"/>
          <p:nvPr/>
        </p:nvSpPr>
        <p:spPr>
          <a:xfrm>
            <a:off x="3781124" y="6455411"/>
            <a:ext cx="4629752" cy="369332"/>
          </a:xfrm>
          <a:prstGeom prst="rect">
            <a:avLst/>
          </a:prstGeom>
          <a:noFill/>
        </p:spPr>
        <p:txBody>
          <a:bodyPr wrap="square" rtlCol="0">
            <a:spAutoFit/>
          </a:bodyPr>
          <a:lstStyle/>
          <a:p>
            <a:pPr algn="ctr"/>
            <a:r>
              <a:rPr lang="en-US" dirty="0"/>
              <a:t>Dependency and Indemnity Compensation</a:t>
            </a:r>
          </a:p>
        </p:txBody>
      </p:sp>
      <p:sp>
        <p:nvSpPr>
          <p:cNvPr id="4" name="Slide Number Placeholder 3">
            <a:extLst>
              <a:ext uri="{FF2B5EF4-FFF2-40B4-BE49-F238E27FC236}">
                <a16:creationId xmlns:a16="http://schemas.microsoft.com/office/drawing/2014/main" id="{1C4611CF-5217-448D-954F-A49F7CC1AEA3}"/>
              </a:ext>
            </a:extLst>
          </p:cNvPr>
          <p:cNvSpPr>
            <a:spLocks noGrp="1"/>
          </p:cNvSpPr>
          <p:nvPr>
            <p:ph type="sldNum" sz="quarter" idx="12"/>
          </p:nvPr>
        </p:nvSpPr>
        <p:spPr/>
        <p:txBody>
          <a:bodyPr/>
          <a:lstStyle/>
          <a:p>
            <a:fld id="{58A50CE9-4F9E-4FB0-9E36-D496329523EC}" type="slidenum">
              <a:rPr lang="en-US" smtClean="0"/>
              <a:t>9</a:t>
            </a:fld>
            <a:endParaRPr lang="en-US"/>
          </a:p>
        </p:txBody>
      </p:sp>
    </p:spTree>
    <p:extLst>
      <p:ext uri="{BB962C8B-B14F-4D97-AF65-F5344CB8AC3E}">
        <p14:creationId xmlns:p14="http://schemas.microsoft.com/office/powerpoint/2010/main" val="3579090601"/>
      </p:ext>
    </p:extLst>
  </p:cSld>
  <p:clrMapOvr>
    <a:overrideClrMapping bg1="dk1" tx1="lt1" bg2="dk2" tx2="lt2" accent1="accent1" accent2="accent2" accent3="accent3" accent4="accent4" accent5="accent5" accent6="accent6" hlink="hlink" folHlink="folHlink"/>
  </p:clrMapOvr>
  <p:transition spd="slow">
    <p:wipe/>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607</TotalTime>
  <Words>1341</Words>
  <Application>Microsoft Office PowerPoint</Application>
  <PresentationFormat>Widescreen</PresentationFormat>
  <Paragraphs>219</Paragraphs>
  <Slides>25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25</vt:i4>
      </vt:variant>
    </vt:vector>
  </HeadingPairs>
  <TitlesOfParts>
    <vt:vector size="29" baseType="lpstr">
      <vt:lpstr>Arial</vt:lpstr>
      <vt:lpstr>Calibri</vt:lpstr>
      <vt:lpstr>Calibri Light</vt:lpstr>
      <vt:lpstr>Office Theme</vt:lpstr>
      <vt:lpstr>Dependency and  Indemnity Compensation (DIC) and  Survivor Pension  Gary Felver, Dayton VAMC</vt:lpstr>
      <vt:lpstr>Presenter:  Gary Felver  DSO, Dayton VAMC</vt:lpstr>
      <vt:lpstr>Learning Objectives</vt:lpstr>
      <vt:lpstr>Dependency and Indemnity Compensation (DIC)</vt:lpstr>
      <vt:lpstr>Qualifying Survivors</vt:lpstr>
      <vt:lpstr>Qualifying Spouse</vt:lpstr>
      <vt:lpstr>Qualifying Child</vt:lpstr>
      <vt:lpstr>Surviving Spouse DIC Rates</vt:lpstr>
      <vt:lpstr>Evidence and Documents</vt:lpstr>
      <vt:lpstr>Required Forms</vt:lpstr>
      <vt:lpstr>Questions</vt:lpstr>
      <vt:lpstr>Survivor Pension</vt:lpstr>
      <vt:lpstr>Wartime Periods</vt:lpstr>
      <vt:lpstr>Veteran’s Service</vt:lpstr>
      <vt:lpstr>Eligible Dependents</vt:lpstr>
      <vt:lpstr>Financial Requirements</vt:lpstr>
      <vt:lpstr>Annual Countable Income (household)</vt:lpstr>
      <vt:lpstr>Maximum Annual Pension Rate</vt:lpstr>
      <vt:lpstr>Assets</vt:lpstr>
      <vt:lpstr>Transfer of Assets</vt:lpstr>
      <vt:lpstr>Evidence and Documents</vt:lpstr>
      <vt:lpstr>Evidence and Documents (cont.)</vt:lpstr>
      <vt:lpstr>Evidence and Documents (cont.)</vt:lpstr>
      <vt:lpstr>Required Forms</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Survivor Pension and  Disability Indemnity Compensation (DIC)</dc:title>
  <dc:creator>Felver, Gary L.</dc:creator>
  <cp:lastModifiedBy>Genochio, William, VBACLE</cp:lastModifiedBy>
  <cp:revision>86</cp:revision>
  <dcterms:created xsi:type="dcterms:W3CDTF">2021-04-30T11:14:11Z</dcterms:created>
  <dcterms:modified xsi:type="dcterms:W3CDTF">2025-07-31T14:56:57Z</dcterms:modified>
</cp:coreProperties>
</file>