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06" autoAdjust="0"/>
  </p:normalViewPr>
  <p:slideViewPr>
    <p:cSldViewPr>
      <p:cViewPr varScale="1">
        <p:scale>
          <a:sx n="104" d="100"/>
          <a:sy n="104" d="100"/>
        </p:scale>
        <p:origin x="132" y="324"/>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11/5/2020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11/5/2020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descr="Map of North America"/>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11/5/2020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11/5/2020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11/5/2020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11/5/2020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11/5/2020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a:t>11/5/2020</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a:t>11/5/2020</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11/5/2020</a:t>
            </a:fld>
            <a:endParaRPr/>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11/5/2020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11/5/2020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11/5/2020</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va.gov/disability/eligibility/special-claims/birth-defects" TargetMode="External"/><Relationship Id="rId2" Type="http://schemas.openxmlformats.org/officeDocument/2006/relationships/hyperlink" Target="https://www.congress.gov/bill/116th-congress/house-bill/299/tex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publichealth.va.gov/exposures/agentorange/locations/index.asp" TargetMode="External"/><Relationship Id="rId2" Type="http://schemas.openxmlformats.org/officeDocument/2006/relationships/hyperlink" Target="https://www.publichealth.va.gov/exposures/agentorange/basics.asp" TargetMode="External"/><Relationship Id="rId1" Type="http://schemas.openxmlformats.org/officeDocument/2006/relationships/slideLayout" Target="../slideLayouts/slideLayout4.xml"/><Relationship Id="rId6" Type="http://schemas.openxmlformats.org/officeDocument/2006/relationships/image" Target="../media/image1.jpg"/><Relationship Id="rId5" Type="http://schemas.openxmlformats.org/officeDocument/2006/relationships/hyperlink" Target="https://www.publichealth.va.gov/exposures/agentorange/locations/residue-c123-aircraft/index.asp" TargetMode="External"/><Relationship Id="rId4" Type="http://schemas.openxmlformats.org/officeDocument/2006/relationships/hyperlink" Target="https://www.publichealth.va.gov/exposures/agentorange/locations/korea.as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publichealth.va.gov/exposures/agentorange/conditions/" TargetMode="External"/><Relationship Id="rId2" Type="http://schemas.openxmlformats.org/officeDocument/2006/relationships/hyperlink" Target="https://www.publichealth.va.gov/exposures/agentorange/benefits/registry-exam.asp" TargetMode="External"/><Relationship Id="rId1" Type="http://schemas.openxmlformats.org/officeDocument/2006/relationships/slideLayout" Target="../slideLayouts/slideLayout2.xml"/><Relationship Id="rId4" Type="http://schemas.openxmlformats.org/officeDocument/2006/relationships/hyperlink" Target="https://www.publichealth.va.gov/exposures/agentorange/birth-defects/spina-bifida.as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publichealth.va.gov/exposures/agentorange/conditions/bcell-leukemia.asp" TargetMode="External"/><Relationship Id="rId2" Type="http://schemas.openxmlformats.org/officeDocument/2006/relationships/hyperlink" Target="https://www.publichealth.va.gov/exposures/agentorange/conditions/al_amyloidosis.asp" TargetMode="External"/><Relationship Id="rId1" Type="http://schemas.openxmlformats.org/officeDocument/2006/relationships/slideLayout" Target="../slideLayouts/slideLayout2.xml"/><Relationship Id="rId5" Type="http://schemas.openxmlformats.org/officeDocument/2006/relationships/hyperlink" Target="https://www.publichealth.va.gov/exposures/agentorange/conditions/diabetes.asp" TargetMode="External"/><Relationship Id="rId4" Type="http://schemas.openxmlformats.org/officeDocument/2006/relationships/hyperlink" Target="https://www.publichealth.va.gov/exposures/agentorange/conditions/chloracne.as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publichealth.va.gov/exposures/agentorange/conditions/ischemicheartdisease.asp" TargetMode="External"/><Relationship Id="rId7" Type="http://schemas.openxmlformats.org/officeDocument/2006/relationships/hyperlink" Target="https://www.publichealth.va.gov/exposures/agentorange/conditions/peripheral_neuropathy.asp" TargetMode="External"/><Relationship Id="rId2" Type="http://schemas.openxmlformats.org/officeDocument/2006/relationships/hyperlink" Target="https://www.publichealth.va.gov/exposures/agentorange/conditions/hodgkins.asp" TargetMode="External"/><Relationship Id="rId1" Type="http://schemas.openxmlformats.org/officeDocument/2006/relationships/slideLayout" Target="../slideLayouts/slideLayout2.xml"/><Relationship Id="rId6" Type="http://schemas.openxmlformats.org/officeDocument/2006/relationships/hyperlink" Target="https://www.publichealth.va.gov/exposures/agentorange/conditions/parkinsonsdisease.asp" TargetMode="External"/><Relationship Id="rId5" Type="http://schemas.openxmlformats.org/officeDocument/2006/relationships/hyperlink" Target="https://www.publichealth.va.gov/exposures/agentorange/conditions/nonhodgkinslymphoma.asp" TargetMode="External"/><Relationship Id="rId4" Type="http://schemas.openxmlformats.org/officeDocument/2006/relationships/hyperlink" Target="https://www.publichealth.va.gov/exposures/agentorange/conditions/multiple_myeloma.as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publichealth.va.gov/exposures/agentorange/conditions/prostate_cancer.asp" TargetMode="External"/><Relationship Id="rId2" Type="http://schemas.openxmlformats.org/officeDocument/2006/relationships/hyperlink" Target="https://www.publichealth.va.gov/exposures/agentorange/conditions/porphyria-cutanea-tarda.asp" TargetMode="External"/><Relationship Id="rId1" Type="http://schemas.openxmlformats.org/officeDocument/2006/relationships/slideLayout" Target="../slideLayouts/slideLayout2.xml"/><Relationship Id="rId5" Type="http://schemas.openxmlformats.org/officeDocument/2006/relationships/hyperlink" Target="https://www.publichealth.va.gov/exposures/agentorange/conditions/soft-tissue-sarcoma.asp" TargetMode="External"/><Relationship Id="rId4" Type="http://schemas.openxmlformats.org/officeDocument/2006/relationships/hyperlink" Target="https://www.publichealth.va.gov/exposures/agentorange/conditions/respiratory_cancers.as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ongress.gov/bill/116th-congress/house-bill/299/text" TargetMode="External"/><Relationship Id="rId2" Type="http://schemas.openxmlformats.org/officeDocument/2006/relationships/hyperlink" Target="https://www.publichealth.va.gov/exposures/agentorange/locations/vietnam.asp" TargetMode="External"/><Relationship Id="rId1" Type="http://schemas.openxmlformats.org/officeDocument/2006/relationships/slideLayout" Target="../slideLayouts/slideLayout2.xml"/><Relationship Id="rId4" Type="http://schemas.openxmlformats.org/officeDocument/2006/relationships/hyperlink" Target="https://www.publichealth.va.gov/exposures/agentorange/locations/residue-c123-aircraft/index.as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publichealth.va.gov/exposures/agentorange/locations/thailand.asp" TargetMode="External"/><Relationship Id="rId2" Type="http://schemas.openxmlformats.org/officeDocument/2006/relationships/hyperlink" Target="https://www.publichealth.va.gov/exposures/agentorange/locations/korea.asp" TargetMode="External"/><Relationship Id="rId1" Type="http://schemas.openxmlformats.org/officeDocument/2006/relationships/slideLayout" Target="../slideLayouts/slideLayout2.xml"/><Relationship Id="rId4" Type="http://schemas.openxmlformats.org/officeDocument/2006/relationships/hyperlink" Target="https://www.publichealth.va.gov/exposures/agentorange/locations/tests-storage/index.a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Agent Orange </a:t>
            </a:r>
            <a:br>
              <a:rPr lang="en-US" dirty="0"/>
            </a:br>
            <a:r>
              <a:rPr lang="en-US" dirty="0"/>
              <a:t>and </a:t>
            </a:r>
            <a:br>
              <a:rPr lang="en-US" dirty="0"/>
            </a:br>
            <a:r>
              <a:rPr lang="en-US" dirty="0"/>
              <a:t>blue water navy</a:t>
            </a:r>
          </a:p>
        </p:txBody>
      </p:sp>
      <p:sp>
        <p:nvSpPr>
          <p:cNvPr id="3" name="Subtitle 2"/>
          <p:cNvSpPr>
            <a:spLocks noGrp="1"/>
          </p:cNvSpPr>
          <p:nvPr>
            <p:ph type="subTitle" idx="1"/>
          </p:nvPr>
        </p:nvSpPr>
        <p:spPr/>
        <p:txBody>
          <a:bodyPr/>
          <a:lstStyle/>
          <a:p>
            <a:r>
              <a:rPr lang="en-US" dirty="0"/>
              <a:t>William Genochio, VBA Coordinator</a:t>
            </a:r>
          </a:p>
          <a:p>
            <a:r>
              <a:rPr lang="en-US" dirty="0"/>
              <a:t>Department Service Officer</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F7A54-ED42-41D8-AB18-9E460365B513}"/>
              </a:ext>
            </a:extLst>
          </p:cNvPr>
          <p:cNvSpPr>
            <a:spLocks noGrp="1"/>
          </p:cNvSpPr>
          <p:nvPr>
            <p:ph type="ctrTitle"/>
          </p:nvPr>
        </p:nvSpPr>
        <p:spPr/>
        <p:txBody>
          <a:bodyPr/>
          <a:lstStyle/>
          <a:p>
            <a:r>
              <a:rPr lang="en-US" dirty="0"/>
              <a:t>Blue water navy act of 2019</a:t>
            </a:r>
          </a:p>
        </p:txBody>
      </p:sp>
      <p:sp>
        <p:nvSpPr>
          <p:cNvPr id="3" name="Subtitle 2">
            <a:extLst>
              <a:ext uri="{FF2B5EF4-FFF2-40B4-BE49-F238E27FC236}">
                <a16:creationId xmlns:a16="http://schemas.microsoft.com/office/drawing/2014/main" id="{DD785AC5-B071-4859-86A8-A5F6541E84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9331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81F35-1B68-463B-8A24-1A4BBDDCAFFC}"/>
              </a:ext>
            </a:extLst>
          </p:cNvPr>
          <p:cNvSpPr>
            <a:spLocks noGrp="1"/>
          </p:cNvSpPr>
          <p:nvPr>
            <p:ph type="title"/>
          </p:nvPr>
        </p:nvSpPr>
        <p:spPr/>
        <p:txBody>
          <a:bodyPr/>
          <a:lstStyle/>
          <a:p>
            <a:r>
              <a:rPr lang="en-US" dirty="0"/>
              <a:t>Blue water navy </a:t>
            </a:r>
            <a:r>
              <a:rPr lang="en-US"/>
              <a:t>Vietnam veterans</a:t>
            </a:r>
          </a:p>
        </p:txBody>
      </p:sp>
      <p:sp>
        <p:nvSpPr>
          <p:cNvPr id="3" name="Content Placeholder 2">
            <a:extLst>
              <a:ext uri="{FF2B5EF4-FFF2-40B4-BE49-F238E27FC236}">
                <a16:creationId xmlns:a16="http://schemas.microsoft.com/office/drawing/2014/main" id="{F132EFD0-3C71-4760-B014-AB67565B58F3}"/>
              </a:ext>
            </a:extLst>
          </p:cNvPr>
          <p:cNvSpPr>
            <a:spLocks noGrp="1"/>
          </p:cNvSpPr>
          <p:nvPr>
            <p:ph idx="1"/>
          </p:nvPr>
        </p:nvSpPr>
        <p:spPr/>
        <p:txBody>
          <a:bodyPr/>
          <a:lstStyle/>
          <a:p>
            <a:r>
              <a:rPr lang="en-US" b="1" dirty="0"/>
              <a:t>Blue Water Navy Veterans</a:t>
            </a:r>
            <a:r>
              <a:rPr lang="en-US" dirty="0"/>
              <a:t> who served aboard ships in the open waters off the coast of Vietnam during the Vietnam War are now presumed to be exposed to Agent Orange. If we denied your claim in the past, you can file a new claim based on </a:t>
            </a:r>
            <a:r>
              <a:rPr lang="en-US" u="sng" dirty="0">
                <a:hlinkClick r:id="rId2"/>
              </a:rPr>
              <a:t>Public Law 116-23</a:t>
            </a:r>
            <a:r>
              <a:rPr lang="en-US" dirty="0"/>
              <a:t>. This needs to be filed on a VA Form 20-0995 Supplemental Claim.</a:t>
            </a:r>
          </a:p>
          <a:p>
            <a:r>
              <a:rPr lang="en-US" b="1" dirty="0"/>
              <a:t>Children of U.S. Veterans who served in Thailand during the Vietnam War</a:t>
            </a:r>
            <a:r>
              <a:rPr lang="en-US" dirty="0"/>
              <a:t> may now be eligible for benefits. If your child was diagnosed with spina bifida (except spina bifida occulta), learn more about eligibility for </a:t>
            </a:r>
            <a:r>
              <a:rPr lang="en-US" u="sng" dirty="0">
                <a:hlinkClick r:id="rId3" tooltip="Birth defects linked to Agent Orange"/>
              </a:rPr>
              <a:t>birth defects linked to Agent Orange</a:t>
            </a:r>
            <a:r>
              <a:rPr lang="en-US" dirty="0"/>
              <a:t>.</a:t>
            </a:r>
          </a:p>
          <a:p>
            <a:endParaRPr lang="en-US" dirty="0"/>
          </a:p>
        </p:txBody>
      </p:sp>
    </p:spTree>
    <p:extLst>
      <p:ext uri="{BB962C8B-B14F-4D97-AF65-F5344CB8AC3E}">
        <p14:creationId xmlns:p14="http://schemas.microsoft.com/office/powerpoint/2010/main" val="78977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84A3B-127D-4D5D-A256-7A64C0C1DF13}"/>
              </a:ext>
            </a:extLst>
          </p:cNvPr>
          <p:cNvSpPr>
            <a:spLocks noGrp="1"/>
          </p:cNvSpPr>
          <p:nvPr>
            <p:ph type="title"/>
          </p:nvPr>
        </p:nvSpPr>
        <p:spPr/>
        <p:txBody>
          <a:bodyPr>
            <a:normAutofit/>
          </a:bodyPr>
          <a:lstStyle/>
          <a:p>
            <a:r>
              <a:rPr lang="en-US" sz="3200" dirty="0"/>
              <a:t>Agent Orange Exposure in the Republic of Vietnam Waters (Blue Water Navy)</a:t>
            </a:r>
          </a:p>
        </p:txBody>
      </p:sp>
      <p:sp>
        <p:nvSpPr>
          <p:cNvPr id="3" name="Content Placeholder 2">
            <a:extLst>
              <a:ext uri="{FF2B5EF4-FFF2-40B4-BE49-F238E27FC236}">
                <a16:creationId xmlns:a16="http://schemas.microsoft.com/office/drawing/2014/main" id="{879D32D0-8D2C-4F8C-8CF9-92FAE4AFDB5A}"/>
              </a:ext>
            </a:extLst>
          </p:cNvPr>
          <p:cNvSpPr>
            <a:spLocks noGrp="1"/>
          </p:cNvSpPr>
          <p:nvPr>
            <p:ph idx="1"/>
          </p:nvPr>
        </p:nvSpPr>
        <p:spPr/>
        <p:txBody>
          <a:bodyPr/>
          <a:lstStyle/>
          <a:p>
            <a:r>
              <a:rPr lang="en-US" dirty="0"/>
              <a:t>Blue Water Navy Veterans are now entitled to a presumption of service connection for conditions related to Agent Orange exposure. This extension of the presumption is a result of Public Law 116-23, the Blue Water Navy Vietnam Veterans Act of 2019, signed into law on June 25, 2019. The law takes effect January 1, 2020.</a:t>
            </a:r>
          </a:p>
          <a:p>
            <a:r>
              <a:rPr lang="en-US" dirty="0"/>
              <a:t>January 1, 2020 is the date that the VA would award if the veteran never filed a claim. </a:t>
            </a:r>
          </a:p>
        </p:txBody>
      </p:sp>
    </p:spTree>
    <p:extLst>
      <p:ext uri="{BB962C8B-B14F-4D97-AF65-F5344CB8AC3E}">
        <p14:creationId xmlns:p14="http://schemas.microsoft.com/office/powerpoint/2010/main" val="3091398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AF99B-0589-4E8E-871E-0C2835C7FF62}"/>
              </a:ext>
            </a:extLst>
          </p:cNvPr>
          <p:cNvSpPr>
            <a:spLocks noGrp="1"/>
          </p:cNvSpPr>
          <p:nvPr>
            <p:ph type="title"/>
          </p:nvPr>
        </p:nvSpPr>
        <p:spPr/>
        <p:txBody>
          <a:bodyPr>
            <a:normAutofit/>
          </a:bodyPr>
          <a:lstStyle/>
          <a:p>
            <a:r>
              <a:rPr lang="en-US" sz="3200" dirty="0"/>
              <a:t>What will the effective date for Benefits be for Blue Water Navy Veteran claims?</a:t>
            </a:r>
          </a:p>
        </p:txBody>
      </p:sp>
      <p:sp>
        <p:nvSpPr>
          <p:cNvPr id="3" name="Content Placeholder 2">
            <a:extLst>
              <a:ext uri="{FF2B5EF4-FFF2-40B4-BE49-F238E27FC236}">
                <a16:creationId xmlns:a16="http://schemas.microsoft.com/office/drawing/2014/main" id="{B47B0725-F8C7-4014-A2FB-B03993D35835}"/>
              </a:ext>
            </a:extLst>
          </p:cNvPr>
          <p:cNvSpPr>
            <a:spLocks noGrp="1"/>
          </p:cNvSpPr>
          <p:nvPr>
            <p:ph idx="1"/>
          </p:nvPr>
        </p:nvSpPr>
        <p:spPr/>
        <p:txBody>
          <a:bodyPr/>
          <a:lstStyle/>
          <a:p>
            <a:r>
              <a:rPr lang="en-US" sz="3200" dirty="0"/>
              <a:t>Presumptive Agent Orange conditions granted for Blue Water Navy Veterans may be retroactive to the date VA received your original claim. If you had a previously denied claim and you resubmit your claim, the effective date will be determined on a case-by-case basis. </a:t>
            </a:r>
          </a:p>
          <a:p>
            <a:pPr marL="45720" indent="0">
              <a:buNone/>
            </a:pPr>
            <a:endParaRPr lang="en-US" dirty="0"/>
          </a:p>
        </p:txBody>
      </p:sp>
    </p:spTree>
    <p:extLst>
      <p:ext uri="{BB962C8B-B14F-4D97-AF65-F5344CB8AC3E}">
        <p14:creationId xmlns:p14="http://schemas.microsoft.com/office/powerpoint/2010/main" val="1333814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C176A-B34B-4214-ACF5-23D72E1CAC7A}"/>
              </a:ext>
            </a:extLst>
          </p:cNvPr>
          <p:cNvSpPr>
            <a:spLocks noGrp="1"/>
          </p:cNvSpPr>
          <p:nvPr>
            <p:ph type="title"/>
          </p:nvPr>
        </p:nvSpPr>
        <p:spPr/>
        <p:txBody>
          <a:bodyPr>
            <a:normAutofit/>
          </a:bodyPr>
          <a:lstStyle/>
          <a:p>
            <a:r>
              <a:rPr lang="en-US" sz="2000"/>
              <a:t>May the surviving spouse of a Blue Water Navy Veteran who passed away from a condition related to Agent Orange exposure, and who was previously denied compensation for such condition, become entitled to Dependency and Indemnity Compensation (DIC)? </a:t>
            </a:r>
            <a:endParaRPr lang="en-US" sz="2000" dirty="0"/>
          </a:p>
        </p:txBody>
      </p:sp>
      <p:sp>
        <p:nvSpPr>
          <p:cNvPr id="3" name="Content Placeholder 2">
            <a:extLst>
              <a:ext uri="{FF2B5EF4-FFF2-40B4-BE49-F238E27FC236}">
                <a16:creationId xmlns:a16="http://schemas.microsoft.com/office/drawing/2014/main" id="{6765DEB7-3F60-48BF-901B-78A501235446}"/>
              </a:ext>
            </a:extLst>
          </p:cNvPr>
          <p:cNvSpPr>
            <a:spLocks noGrp="1"/>
          </p:cNvSpPr>
          <p:nvPr>
            <p:ph idx="1"/>
          </p:nvPr>
        </p:nvSpPr>
        <p:spPr/>
        <p:txBody>
          <a:bodyPr>
            <a:normAutofit/>
          </a:bodyPr>
          <a:lstStyle/>
          <a:p>
            <a:r>
              <a:rPr lang="en-US" sz="3200"/>
              <a:t>If the Veteran served on a Navy or Coast Guard ship that that operated not more than 12 nautical miles from the demarcation line of the waters of Vietnam and Cambodia as defined in the Blue Water Navy Act of 2019 and the cause of death was from a condition related to exposure to Agent Orange, then VA may award entitlement to DIC on that basis.</a:t>
            </a:r>
            <a:endParaRPr lang="en-US" sz="3200" dirty="0"/>
          </a:p>
        </p:txBody>
      </p:sp>
    </p:spTree>
    <p:extLst>
      <p:ext uri="{BB962C8B-B14F-4D97-AF65-F5344CB8AC3E}">
        <p14:creationId xmlns:p14="http://schemas.microsoft.com/office/powerpoint/2010/main" val="3786948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6C0D5-7C24-46AB-9D7D-ACA41375D339}"/>
              </a:ext>
            </a:extLst>
          </p:cNvPr>
          <p:cNvSpPr>
            <a:spLocks noGrp="1"/>
          </p:cNvSpPr>
          <p:nvPr>
            <p:ph type="title"/>
          </p:nvPr>
        </p:nvSpPr>
        <p:spPr>
          <a:xfrm>
            <a:off x="1217614" y="274638"/>
            <a:ext cx="9753600" cy="1325562"/>
          </a:xfrm>
        </p:spPr>
        <p:txBody>
          <a:bodyPr anchor="b">
            <a:normAutofit/>
          </a:bodyPr>
          <a:lstStyle/>
          <a:p>
            <a:r>
              <a:rPr lang="en-US" dirty="0"/>
              <a:t>Questions?</a:t>
            </a:r>
          </a:p>
        </p:txBody>
      </p:sp>
      <p:pic>
        <p:nvPicPr>
          <p:cNvPr id="5" name="Picture 4">
            <a:extLst>
              <a:ext uri="{FF2B5EF4-FFF2-40B4-BE49-F238E27FC236}">
                <a16:creationId xmlns:a16="http://schemas.microsoft.com/office/drawing/2014/main" id="{E3AACCF0-CFC1-4123-944F-E527C930042D}"/>
              </a:ext>
            </a:extLst>
          </p:cNvPr>
          <p:cNvPicPr>
            <a:picLocks noChangeAspect="1"/>
          </p:cNvPicPr>
          <p:nvPr/>
        </p:nvPicPr>
        <p:blipFill rotWithShape="1">
          <a:blip r:embed="rId2"/>
          <a:srcRect t="21088" b="5910"/>
          <a:stretch/>
        </p:blipFill>
        <p:spPr>
          <a:xfrm>
            <a:off x="1217614" y="1828800"/>
            <a:ext cx="9753600" cy="4343400"/>
          </a:xfrm>
          <a:prstGeom prst="rect">
            <a:avLst/>
          </a:prstGeom>
          <a:noFill/>
        </p:spPr>
      </p:pic>
    </p:spTree>
    <p:extLst>
      <p:ext uri="{BB962C8B-B14F-4D97-AF65-F5344CB8AC3E}">
        <p14:creationId xmlns:p14="http://schemas.microsoft.com/office/powerpoint/2010/main" val="3426817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25CA-6E49-499D-B5FE-D63F9401E285}"/>
              </a:ext>
            </a:extLst>
          </p:cNvPr>
          <p:cNvSpPr>
            <a:spLocks noGrp="1"/>
          </p:cNvSpPr>
          <p:nvPr>
            <p:ph type="title"/>
          </p:nvPr>
        </p:nvSpPr>
        <p:spPr>
          <a:xfrm>
            <a:off x="1217614" y="274638"/>
            <a:ext cx="9753600" cy="1325562"/>
          </a:xfrm>
        </p:spPr>
        <p:txBody>
          <a:bodyPr anchor="b">
            <a:normAutofit/>
          </a:bodyPr>
          <a:lstStyle/>
          <a:p>
            <a:r>
              <a:rPr lang="en-US" dirty="0"/>
              <a:t>What is agent orange</a:t>
            </a:r>
          </a:p>
        </p:txBody>
      </p:sp>
      <p:sp>
        <p:nvSpPr>
          <p:cNvPr id="3" name="Content Placeholder 2">
            <a:extLst>
              <a:ext uri="{FF2B5EF4-FFF2-40B4-BE49-F238E27FC236}">
                <a16:creationId xmlns:a16="http://schemas.microsoft.com/office/drawing/2014/main" id="{3B36659F-1FE2-4D34-88D7-C126E31462C1}"/>
              </a:ext>
            </a:extLst>
          </p:cNvPr>
          <p:cNvSpPr>
            <a:spLocks noGrp="1"/>
          </p:cNvSpPr>
          <p:nvPr>
            <p:ph sz="half" idx="1"/>
          </p:nvPr>
        </p:nvSpPr>
        <p:spPr>
          <a:xfrm>
            <a:off x="150812" y="1828800"/>
            <a:ext cx="6111667" cy="4648200"/>
          </a:xfrm>
        </p:spPr>
        <p:txBody>
          <a:bodyPr>
            <a:normAutofit/>
          </a:bodyPr>
          <a:lstStyle/>
          <a:p>
            <a:r>
              <a:rPr lang="en-US" sz="2000" dirty="0"/>
              <a:t>was a tactical herbicide used by the U.S. military for control of vegetation. It was named for the orange band around the storage barrel. The military sprayed </a:t>
            </a:r>
            <a:r>
              <a:rPr lang="en-US" sz="2000" dirty="0">
                <a:hlinkClick r:id="rId2" tooltip="Learn the basics about military exposure to Agent Orange and other herbicides.">
                  <a:extLst>
                    <a:ext uri="{A12FA001-AC4F-418D-AE19-62706E023703}">
                      <ahyp:hlinkClr xmlns:ahyp="http://schemas.microsoft.com/office/drawing/2018/hyperlinkcolor" val="tx"/>
                    </a:ext>
                  </a:extLst>
                </a:hlinkClick>
              </a:rPr>
              <a:t>Agent Orange and other tactical herbicides</a:t>
            </a:r>
            <a:r>
              <a:rPr lang="en-US" sz="2000" dirty="0"/>
              <a:t> during the Vietnam War. Veterans who may have been exposed to Agent Orange include </a:t>
            </a:r>
            <a:r>
              <a:rPr lang="en-US" sz="2000" dirty="0">
                <a:hlinkClick r:id="rId3">
                  <a:extLst>
                    <a:ext uri="{A12FA001-AC4F-418D-AE19-62706E023703}">
                      <ahyp:hlinkClr xmlns:ahyp="http://schemas.microsoft.com/office/drawing/2018/hyperlinkcolor" val="tx"/>
                    </a:ext>
                  </a:extLst>
                </a:hlinkClick>
              </a:rPr>
              <a:t>Veterans who served in different locations</a:t>
            </a:r>
            <a:r>
              <a:rPr lang="en-US" sz="2000" dirty="0"/>
              <a:t>, including Vietnam, the </a:t>
            </a:r>
            <a:r>
              <a:rPr lang="en-US" sz="2000" dirty="0">
                <a:hlinkClick r:id="rId4">
                  <a:extLst>
                    <a:ext uri="{A12FA001-AC4F-418D-AE19-62706E023703}">
                      <ahyp:hlinkClr xmlns:ahyp="http://schemas.microsoft.com/office/drawing/2018/hyperlinkcolor" val="tx"/>
                    </a:ext>
                  </a:extLst>
                </a:hlinkClick>
              </a:rPr>
              <a:t>Korean Demilitarized Zone</a:t>
            </a:r>
            <a:r>
              <a:rPr lang="en-US" sz="2000" dirty="0"/>
              <a:t>, on Thai Air Force bases, at other locations, and who flew on or worked on </a:t>
            </a:r>
            <a:r>
              <a:rPr lang="en-US" sz="2000" dirty="0">
                <a:hlinkClick r:id="rId5">
                  <a:extLst>
                    <a:ext uri="{A12FA001-AC4F-418D-AE19-62706E023703}">
                      <ahyp:hlinkClr xmlns:ahyp="http://schemas.microsoft.com/office/drawing/2018/hyperlinkcolor" val="tx"/>
                    </a:ext>
                  </a:extLst>
                </a:hlinkClick>
              </a:rPr>
              <a:t>C-123</a:t>
            </a:r>
            <a:r>
              <a:rPr lang="en-US" sz="2000" dirty="0"/>
              <a:t> Aircraft. </a:t>
            </a:r>
          </a:p>
        </p:txBody>
      </p:sp>
      <p:pic>
        <p:nvPicPr>
          <p:cNvPr id="5" name="Picture 4" descr="A picture containing ground, outdoor, barrel&#10;&#10;Description automatically generated">
            <a:extLst>
              <a:ext uri="{FF2B5EF4-FFF2-40B4-BE49-F238E27FC236}">
                <a16:creationId xmlns:a16="http://schemas.microsoft.com/office/drawing/2014/main" id="{2C606018-A1E0-434D-B908-B2651612A46F}"/>
              </a:ext>
            </a:extLst>
          </p:cNvPr>
          <p:cNvPicPr>
            <a:picLocks noChangeAspect="1"/>
          </p:cNvPicPr>
          <p:nvPr/>
        </p:nvPicPr>
        <p:blipFill rotWithShape="1">
          <a:blip r:embed="rId6">
            <a:extLst>
              <a:ext uri="{28A0092B-C50C-407E-A947-70E740481C1C}">
                <a14:useLocalDpi xmlns:a14="http://schemas.microsoft.com/office/drawing/2010/main" val="0"/>
              </a:ext>
            </a:extLst>
          </a:blip>
          <a:srcRect l="28238" r="1432" b="1"/>
          <a:stretch/>
        </p:blipFill>
        <p:spPr>
          <a:xfrm>
            <a:off x="6262479" y="1828800"/>
            <a:ext cx="4708734" cy="4343400"/>
          </a:xfrm>
          <a:prstGeom prst="rect">
            <a:avLst/>
          </a:prstGeom>
          <a:noFill/>
        </p:spPr>
      </p:pic>
    </p:spTree>
    <p:extLst>
      <p:ext uri="{BB962C8B-B14F-4D97-AF65-F5344CB8AC3E}">
        <p14:creationId xmlns:p14="http://schemas.microsoft.com/office/powerpoint/2010/main" val="82680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CE1D-975D-4E02-918B-7EB5ADFA0C6B}"/>
              </a:ext>
            </a:extLst>
          </p:cNvPr>
          <p:cNvSpPr>
            <a:spLocks noGrp="1"/>
          </p:cNvSpPr>
          <p:nvPr>
            <p:ph type="title"/>
          </p:nvPr>
        </p:nvSpPr>
        <p:spPr/>
        <p:txBody>
          <a:bodyPr/>
          <a:lstStyle/>
          <a:p>
            <a:r>
              <a:rPr lang="en-US" dirty="0"/>
              <a:t>Agent orange and the VA</a:t>
            </a:r>
          </a:p>
        </p:txBody>
      </p:sp>
      <p:sp>
        <p:nvSpPr>
          <p:cNvPr id="3" name="Content Placeholder 2">
            <a:extLst>
              <a:ext uri="{FF2B5EF4-FFF2-40B4-BE49-F238E27FC236}">
                <a16:creationId xmlns:a16="http://schemas.microsoft.com/office/drawing/2014/main" id="{0FA77A5D-BECB-4422-9AD1-8C9BCF3A3BD5}"/>
              </a:ext>
            </a:extLst>
          </p:cNvPr>
          <p:cNvSpPr>
            <a:spLocks noGrp="1"/>
          </p:cNvSpPr>
          <p:nvPr>
            <p:ph idx="1"/>
          </p:nvPr>
        </p:nvSpPr>
        <p:spPr/>
        <p:txBody>
          <a:bodyPr/>
          <a:lstStyle/>
          <a:p>
            <a:r>
              <a:rPr lang="en-US" dirty="0">
                <a:solidFill>
                  <a:schemeClr val="tx2"/>
                </a:solidFill>
              </a:rPr>
              <a:t>VA offers eligible Veterans a free </a:t>
            </a:r>
            <a:r>
              <a:rPr lang="en-US" dirty="0">
                <a:solidFill>
                  <a:schemeClr val="tx2"/>
                </a:solidFill>
                <a:hlinkClick r:id="rId2" tooltip="Learn more about how VA's free health exam alerts Veterans to possible long-term health problems that may be related to Agent Orange exposure during military service.">
                  <a:extLst>
                    <a:ext uri="{A12FA001-AC4F-418D-AE19-62706E023703}">
                      <ahyp:hlinkClr xmlns:ahyp="http://schemas.microsoft.com/office/drawing/2018/hyperlinkcolor" val="tx"/>
                    </a:ext>
                  </a:extLst>
                </a:hlinkClick>
              </a:rPr>
              <a:t>Agent Orange Registry health exam</a:t>
            </a:r>
            <a:r>
              <a:rPr lang="en-US" dirty="0">
                <a:solidFill>
                  <a:schemeClr val="tx2"/>
                </a:solidFill>
              </a:rPr>
              <a:t> for possible long-term health problems related to exposure. VA also offers health care, disability compensation, and other benefits to eligible Veterans for </a:t>
            </a:r>
            <a:r>
              <a:rPr lang="en-US" dirty="0">
                <a:solidFill>
                  <a:schemeClr val="tx2"/>
                </a:solidFill>
                <a:hlinkClick r:id="rId3">
                  <a:extLst>
                    <a:ext uri="{A12FA001-AC4F-418D-AE19-62706E023703}">
                      <ahyp:hlinkClr xmlns:ahyp="http://schemas.microsoft.com/office/drawing/2018/hyperlinkcolor" val="tx"/>
                    </a:ext>
                  </a:extLst>
                </a:hlinkClick>
              </a:rPr>
              <a:t>certain disease conditions</a:t>
            </a:r>
            <a:r>
              <a:rPr lang="en-US" dirty="0">
                <a:solidFill>
                  <a:schemeClr val="tx2"/>
                </a:solidFill>
              </a:rPr>
              <a:t>, as well as benefits for children of Vietnam Veterans who have </a:t>
            </a:r>
            <a:r>
              <a:rPr lang="en-US" dirty="0">
                <a:solidFill>
                  <a:schemeClr val="tx2"/>
                </a:solidFill>
                <a:hlinkClick r:id="rId4">
                  <a:extLst>
                    <a:ext uri="{A12FA001-AC4F-418D-AE19-62706E023703}">
                      <ahyp:hlinkClr xmlns:ahyp="http://schemas.microsoft.com/office/drawing/2018/hyperlinkcolor" val="tx"/>
                    </a:ext>
                  </a:extLst>
                </a:hlinkClick>
              </a:rPr>
              <a:t>spina bifida</a:t>
            </a:r>
            <a:r>
              <a:rPr lang="en-US" dirty="0">
                <a:solidFill>
                  <a:schemeClr val="tx2"/>
                </a:solidFill>
              </a:rPr>
              <a:t>. Dependents and survivors may also be eligible for other benefits.   </a:t>
            </a:r>
          </a:p>
        </p:txBody>
      </p:sp>
    </p:spTree>
    <p:extLst>
      <p:ext uri="{BB962C8B-B14F-4D97-AF65-F5344CB8AC3E}">
        <p14:creationId xmlns:p14="http://schemas.microsoft.com/office/powerpoint/2010/main" val="1612163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551A9-CF33-49EA-87FB-4DCCDA387104}"/>
              </a:ext>
            </a:extLst>
          </p:cNvPr>
          <p:cNvSpPr>
            <a:spLocks noGrp="1"/>
          </p:cNvSpPr>
          <p:nvPr>
            <p:ph type="title"/>
          </p:nvPr>
        </p:nvSpPr>
        <p:spPr/>
        <p:txBody>
          <a:bodyPr/>
          <a:lstStyle/>
          <a:p>
            <a:r>
              <a:rPr lang="en-US" dirty="0"/>
              <a:t>Diseases associated with Agent Orange</a:t>
            </a:r>
          </a:p>
        </p:txBody>
      </p:sp>
      <p:sp>
        <p:nvSpPr>
          <p:cNvPr id="3" name="Content Placeholder 2">
            <a:extLst>
              <a:ext uri="{FF2B5EF4-FFF2-40B4-BE49-F238E27FC236}">
                <a16:creationId xmlns:a16="http://schemas.microsoft.com/office/drawing/2014/main" id="{E62D569A-1235-4233-8500-22D622D622ED}"/>
              </a:ext>
            </a:extLst>
          </p:cNvPr>
          <p:cNvSpPr>
            <a:spLocks noGrp="1"/>
          </p:cNvSpPr>
          <p:nvPr>
            <p:ph idx="1"/>
          </p:nvPr>
        </p:nvSpPr>
        <p:spPr/>
        <p:txBody>
          <a:bodyPr>
            <a:normAutofit fontScale="92500" lnSpcReduction="10000"/>
          </a:bodyPr>
          <a:lstStyle/>
          <a:p>
            <a:r>
              <a:rPr lang="en-US" b="1" dirty="0">
                <a:hlinkClick r:id="rId2" tooltip="AL Amyloidosis"/>
              </a:rPr>
              <a:t>AL Amyloidosis</a:t>
            </a:r>
            <a:br>
              <a:rPr lang="en-US" dirty="0"/>
            </a:br>
            <a:r>
              <a:rPr lang="en-US" dirty="0"/>
              <a:t>A rare disease caused when an abnormal protein, amyloid, enters tissues or organs</a:t>
            </a:r>
          </a:p>
          <a:p>
            <a:r>
              <a:rPr lang="en-US" b="1" dirty="0">
                <a:hlinkClick r:id="rId3" tooltip="Chronic B Cell Leukemias"/>
              </a:rPr>
              <a:t>Chronic B-cell Leukemias</a:t>
            </a:r>
            <a:br>
              <a:rPr lang="en-US" dirty="0"/>
            </a:br>
            <a:r>
              <a:rPr lang="en-US" dirty="0"/>
              <a:t>A type of cancer which affects white blood cells</a:t>
            </a:r>
          </a:p>
          <a:p>
            <a:r>
              <a:rPr lang="en-US" b="1" dirty="0">
                <a:hlinkClick r:id="rId4" tooltip="Chloracne"/>
              </a:rPr>
              <a:t>Chloracne</a:t>
            </a:r>
            <a:r>
              <a:rPr lang="en-US" dirty="0"/>
              <a:t> </a:t>
            </a:r>
            <a:r>
              <a:rPr lang="en-US" b="1" dirty="0"/>
              <a:t>(or similar </a:t>
            </a:r>
            <a:r>
              <a:rPr lang="en-US" b="1" dirty="0" err="1"/>
              <a:t>acneform</a:t>
            </a:r>
            <a:r>
              <a:rPr lang="en-US" b="1" dirty="0"/>
              <a:t> disease)</a:t>
            </a:r>
            <a:br>
              <a:rPr lang="en-US" dirty="0"/>
            </a:br>
            <a:r>
              <a:rPr lang="en-US" dirty="0"/>
              <a:t>A skin condition that occurs soon after exposure to chemicals and looks like common forms of acne seen in teenagers. Under VA's rating regulations, it must be at least 10 percent disabling within one year of exposure to herbicides.</a:t>
            </a:r>
          </a:p>
          <a:p>
            <a:r>
              <a:rPr lang="en-US" b="1" dirty="0">
                <a:hlinkClick r:id="rId5" tooltip="Diabetes Mellitus Type 2"/>
              </a:rPr>
              <a:t>Diabetes Mellitus Type 2</a:t>
            </a:r>
            <a:br>
              <a:rPr lang="en-US" dirty="0"/>
            </a:br>
            <a:r>
              <a:rPr lang="en-US" dirty="0"/>
              <a:t>A disease characterized by high blood sugar levels resulting from the body’s inability to respond properly to the hormone insulin</a:t>
            </a:r>
          </a:p>
          <a:p>
            <a:endParaRPr lang="en-US" dirty="0"/>
          </a:p>
        </p:txBody>
      </p:sp>
    </p:spTree>
    <p:extLst>
      <p:ext uri="{BB962C8B-B14F-4D97-AF65-F5344CB8AC3E}">
        <p14:creationId xmlns:p14="http://schemas.microsoft.com/office/powerpoint/2010/main" val="149025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7AA1A-96EB-428E-9A69-CCA6F5F64FC3}"/>
              </a:ext>
            </a:extLst>
          </p:cNvPr>
          <p:cNvSpPr>
            <a:spLocks noGrp="1"/>
          </p:cNvSpPr>
          <p:nvPr>
            <p:ph type="title"/>
          </p:nvPr>
        </p:nvSpPr>
        <p:spPr/>
        <p:txBody>
          <a:bodyPr/>
          <a:lstStyle/>
          <a:p>
            <a:r>
              <a:rPr lang="en-US" dirty="0"/>
              <a:t>Diseases continued </a:t>
            </a:r>
          </a:p>
        </p:txBody>
      </p:sp>
      <p:sp>
        <p:nvSpPr>
          <p:cNvPr id="3" name="Content Placeholder 2">
            <a:extLst>
              <a:ext uri="{FF2B5EF4-FFF2-40B4-BE49-F238E27FC236}">
                <a16:creationId xmlns:a16="http://schemas.microsoft.com/office/drawing/2014/main" id="{6EB0E0BC-4C0E-43F0-A503-AB5A0AAB942B}"/>
              </a:ext>
            </a:extLst>
          </p:cNvPr>
          <p:cNvSpPr>
            <a:spLocks noGrp="1"/>
          </p:cNvSpPr>
          <p:nvPr>
            <p:ph idx="1"/>
          </p:nvPr>
        </p:nvSpPr>
        <p:spPr/>
        <p:txBody>
          <a:bodyPr>
            <a:normAutofit fontScale="70000" lnSpcReduction="20000"/>
          </a:bodyPr>
          <a:lstStyle/>
          <a:p>
            <a:r>
              <a:rPr lang="en-US" b="1" dirty="0">
                <a:hlinkClick r:id="rId2" tooltip="Hodgkin's disease"/>
              </a:rPr>
              <a:t>Hodgkin's Disease</a:t>
            </a:r>
            <a:br>
              <a:rPr lang="en-US" dirty="0"/>
            </a:br>
            <a:r>
              <a:rPr lang="en-US" dirty="0"/>
              <a:t>A malignant lymphoma (cancer) characterized by progressive enlargement of the lymph nodes, liver, and spleen, and by progressive anemia</a:t>
            </a:r>
          </a:p>
          <a:p>
            <a:r>
              <a:rPr lang="en-US" b="1" dirty="0">
                <a:hlinkClick r:id="rId3" tooltip="Ischemic Heart Disease"/>
              </a:rPr>
              <a:t>Ischemic Heart Disease</a:t>
            </a:r>
            <a:br>
              <a:rPr lang="en-US" dirty="0"/>
            </a:br>
            <a:r>
              <a:rPr lang="en-US" dirty="0"/>
              <a:t>A disease characterized by a reduced supply of blood to the heart, that leads to chest pain</a:t>
            </a:r>
          </a:p>
          <a:p>
            <a:r>
              <a:rPr lang="en-US" b="1" dirty="0">
                <a:hlinkClick r:id="rId4" tooltip="Multiple Myeloma"/>
              </a:rPr>
              <a:t>Multiple Myeloma</a:t>
            </a:r>
            <a:br>
              <a:rPr lang="en-US" dirty="0"/>
            </a:br>
            <a:r>
              <a:rPr lang="en-US" dirty="0"/>
              <a:t>A cancer of plasma cells, a type of white blood cell in bone marrow</a:t>
            </a:r>
          </a:p>
          <a:p>
            <a:r>
              <a:rPr lang="en-US" b="1" dirty="0">
                <a:hlinkClick r:id="rId5" tooltip="Non-Hodgkin's Lymphoma"/>
              </a:rPr>
              <a:t>Non-Hodgkin's Lymphoma</a:t>
            </a:r>
            <a:br>
              <a:rPr lang="en-US" dirty="0"/>
            </a:br>
            <a:r>
              <a:rPr lang="en-US" dirty="0"/>
              <a:t>A group of cancers that affect the lymph glands and other lymphatic tissue</a:t>
            </a:r>
          </a:p>
          <a:p>
            <a:r>
              <a:rPr lang="en-US" b="1" dirty="0">
                <a:hlinkClick r:id="rId6" tooltip="Parkinson's Disease"/>
              </a:rPr>
              <a:t>Parkinson's Disease</a:t>
            </a:r>
            <a:br>
              <a:rPr lang="en-US" dirty="0"/>
            </a:br>
            <a:r>
              <a:rPr lang="en-US" dirty="0"/>
              <a:t>A progressive disorder of the nervous system that affects muscle movement</a:t>
            </a:r>
          </a:p>
          <a:p>
            <a:r>
              <a:rPr lang="en-US" b="1" dirty="0">
                <a:hlinkClick r:id="rId7" tooltip="Peripheral Neuropathy"/>
              </a:rPr>
              <a:t>Peripheral Neuropathy, Early-Onset</a:t>
            </a:r>
            <a:br>
              <a:rPr lang="en-US" dirty="0"/>
            </a:br>
            <a:r>
              <a:rPr lang="en-US" dirty="0"/>
              <a:t>A nervous system condition that causes numbness, tingling, and motor weakness. Under VA's rating regulations, it must be at least 10 percent disabling within one year of herbicide exposure.</a:t>
            </a:r>
          </a:p>
          <a:p>
            <a:endParaRPr lang="en-US" dirty="0"/>
          </a:p>
        </p:txBody>
      </p:sp>
    </p:spTree>
    <p:extLst>
      <p:ext uri="{BB962C8B-B14F-4D97-AF65-F5344CB8AC3E}">
        <p14:creationId xmlns:p14="http://schemas.microsoft.com/office/powerpoint/2010/main" val="190656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7CA67-DA21-4CD6-9296-16DFECF7B0B0}"/>
              </a:ext>
            </a:extLst>
          </p:cNvPr>
          <p:cNvSpPr>
            <a:spLocks noGrp="1"/>
          </p:cNvSpPr>
          <p:nvPr>
            <p:ph type="title"/>
          </p:nvPr>
        </p:nvSpPr>
        <p:spPr/>
        <p:txBody>
          <a:bodyPr/>
          <a:lstStyle/>
          <a:p>
            <a:r>
              <a:rPr lang="en-US" dirty="0"/>
              <a:t>Diseases continued </a:t>
            </a:r>
          </a:p>
        </p:txBody>
      </p:sp>
      <p:sp>
        <p:nvSpPr>
          <p:cNvPr id="3" name="Content Placeholder 2">
            <a:extLst>
              <a:ext uri="{FF2B5EF4-FFF2-40B4-BE49-F238E27FC236}">
                <a16:creationId xmlns:a16="http://schemas.microsoft.com/office/drawing/2014/main" id="{D5221F8F-DAE3-4C55-9605-71536000F15C}"/>
              </a:ext>
            </a:extLst>
          </p:cNvPr>
          <p:cNvSpPr>
            <a:spLocks noGrp="1"/>
          </p:cNvSpPr>
          <p:nvPr>
            <p:ph idx="1"/>
          </p:nvPr>
        </p:nvSpPr>
        <p:spPr/>
        <p:txBody>
          <a:bodyPr>
            <a:normAutofit fontScale="92500" lnSpcReduction="20000"/>
          </a:bodyPr>
          <a:lstStyle/>
          <a:p>
            <a:r>
              <a:rPr lang="en-US" b="1" dirty="0">
                <a:hlinkClick r:id="rId2" tooltip="Porphyria Cutanea Tarda"/>
              </a:rPr>
              <a:t>Porphyria Cutanea </a:t>
            </a:r>
            <a:r>
              <a:rPr lang="en-US" b="1" dirty="0" err="1">
                <a:hlinkClick r:id="rId2" tooltip="Porphyria Cutanea Tarda"/>
              </a:rPr>
              <a:t>Tarda</a:t>
            </a:r>
            <a:br>
              <a:rPr lang="en-US" dirty="0"/>
            </a:br>
            <a:r>
              <a:rPr lang="en-US" dirty="0"/>
              <a:t>A disorder characterized by liver dysfunction and by thinning and blistering of the skin in sun-exposed areas. Under VA's rating regulations, it must be at least 10 percent disabling within one year of exposure to herbicides.</a:t>
            </a:r>
          </a:p>
          <a:p>
            <a:r>
              <a:rPr lang="en-US" b="1" dirty="0">
                <a:hlinkClick r:id="rId3" tooltip="Prostate Cancer"/>
              </a:rPr>
              <a:t>Prostate Cancer</a:t>
            </a:r>
            <a:br>
              <a:rPr lang="en-US" dirty="0"/>
            </a:br>
            <a:r>
              <a:rPr lang="en-US" dirty="0" err="1"/>
              <a:t>Cancer</a:t>
            </a:r>
            <a:r>
              <a:rPr lang="en-US" dirty="0"/>
              <a:t> of the prostate; one of the most common cancers among men</a:t>
            </a:r>
          </a:p>
          <a:p>
            <a:r>
              <a:rPr lang="en-US" b="1" dirty="0">
                <a:hlinkClick r:id="rId4" tooltip="Respiratory Cancers"/>
              </a:rPr>
              <a:t>Respiratory Cancers</a:t>
            </a:r>
            <a:r>
              <a:rPr lang="en-US" dirty="0"/>
              <a:t> </a:t>
            </a:r>
            <a:r>
              <a:rPr lang="en-US" b="1" dirty="0"/>
              <a:t>(includes lung cancer)</a:t>
            </a:r>
            <a:br>
              <a:rPr lang="en-US" dirty="0"/>
            </a:br>
            <a:r>
              <a:rPr lang="en-US" dirty="0"/>
              <a:t>Cancers of the lung, larynx, trachea, and bronchus</a:t>
            </a:r>
          </a:p>
          <a:p>
            <a:r>
              <a:rPr lang="en-US" b="1" dirty="0">
                <a:hlinkClick r:id="rId5" tooltip="Soft tissue sarcomas"/>
              </a:rPr>
              <a:t>Soft Tissue Sarcomas</a:t>
            </a:r>
            <a:r>
              <a:rPr lang="en-US" dirty="0"/>
              <a:t> </a:t>
            </a:r>
            <a:r>
              <a:rPr lang="en-US" b="1" dirty="0"/>
              <a:t>(other than osteosarcoma, chondrosarcoma, Kaposi's sarcoma, or mesothelioma)</a:t>
            </a:r>
            <a:br>
              <a:rPr lang="en-US" dirty="0"/>
            </a:br>
            <a:r>
              <a:rPr lang="en-US" dirty="0"/>
              <a:t>A group of different types of cancers in body tissues such as muscle, fat, blood and lymph vessels, and connective tissues</a:t>
            </a:r>
          </a:p>
          <a:p>
            <a:endParaRPr lang="en-US" dirty="0"/>
          </a:p>
        </p:txBody>
      </p:sp>
    </p:spTree>
    <p:extLst>
      <p:ext uri="{BB962C8B-B14F-4D97-AF65-F5344CB8AC3E}">
        <p14:creationId xmlns:p14="http://schemas.microsoft.com/office/powerpoint/2010/main" val="16134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0B9F8-76F0-40B6-A1D5-72B44652C571}"/>
              </a:ext>
            </a:extLst>
          </p:cNvPr>
          <p:cNvSpPr>
            <a:spLocks noGrp="1"/>
          </p:cNvSpPr>
          <p:nvPr>
            <p:ph type="title"/>
          </p:nvPr>
        </p:nvSpPr>
        <p:spPr/>
        <p:txBody>
          <a:bodyPr/>
          <a:lstStyle/>
          <a:p>
            <a:r>
              <a:rPr lang="en-US" dirty="0"/>
              <a:t>Exposure to agent orange by location </a:t>
            </a:r>
          </a:p>
        </p:txBody>
      </p:sp>
      <p:sp>
        <p:nvSpPr>
          <p:cNvPr id="3" name="Content Placeholder 2">
            <a:extLst>
              <a:ext uri="{FF2B5EF4-FFF2-40B4-BE49-F238E27FC236}">
                <a16:creationId xmlns:a16="http://schemas.microsoft.com/office/drawing/2014/main" id="{8002DA51-D01E-4D5E-88C4-1E7B578AA3CC}"/>
              </a:ext>
            </a:extLst>
          </p:cNvPr>
          <p:cNvSpPr>
            <a:spLocks noGrp="1"/>
          </p:cNvSpPr>
          <p:nvPr>
            <p:ph idx="1"/>
          </p:nvPr>
        </p:nvSpPr>
        <p:spPr/>
        <p:txBody>
          <a:bodyPr/>
          <a:lstStyle/>
          <a:p>
            <a:r>
              <a:rPr lang="en-US" dirty="0">
                <a:hlinkClick r:id="rId2" tooltip="Read about exposure to Agent Orange in Vietnam."/>
              </a:rPr>
              <a:t>Exposure to Agent Orange in Vietnam</a:t>
            </a:r>
            <a:r>
              <a:rPr lang="en-US" dirty="0"/>
              <a:t> Presumed exposure on land in Vietnam, on a vessel operating on the inland waterways of Vietnam, or on a vessel operating not more than 12 nautical miles seaward from the demarcation line of the waters of Vietnam and Cambodia as defined in </a:t>
            </a:r>
            <a:r>
              <a:rPr lang="en-US" dirty="0">
                <a:hlinkClick r:id="rId3"/>
              </a:rPr>
              <a:t>Public Law 116-23</a:t>
            </a:r>
            <a:r>
              <a:rPr lang="en-US" dirty="0"/>
              <a:t> (Blue Water Navy Vietnam Veterans Act 2019) between January 9, 1962 and May 7, 1975</a:t>
            </a:r>
          </a:p>
          <a:p>
            <a:r>
              <a:rPr lang="en-US" dirty="0">
                <a:hlinkClick r:id="rId4" tooltip="Read about exposure to Agent Orange residue on military C-123 aircrafts."/>
              </a:rPr>
              <a:t>C-123 Airplanes and Agent Orange Residue</a:t>
            </a:r>
            <a:br>
              <a:rPr lang="en-US" dirty="0"/>
            </a:br>
            <a:r>
              <a:rPr lang="en-US" dirty="0"/>
              <a:t>Possible exposure of C-123 flight, ground maintenance, and aeromedical crew members to herbicide residue in C-123 planes flown during and after </a:t>
            </a:r>
            <a:r>
              <a:rPr lang="en-US" dirty="0" err="1"/>
              <a:t>after</a:t>
            </a:r>
            <a:r>
              <a:rPr lang="en-US" dirty="0"/>
              <a:t> the Vietnam War</a:t>
            </a:r>
          </a:p>
          <a:p>
            <a:endParaRPr lang="en-US" dirty="0"/>
          </a:p>
        </p:txBody>
      </p:sp>
    </p:spTree>
    <p:extLst>
      <p:ext uri="{BB962C8B-B14F-4D97-AF65-F5344CB8AC3E}">
        <p14:creationId xmlns:p14="http://schemas.microsoft.com/office/powerpoint/2010/main" val="203432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8904-A7D2-44E5-999B-4E041E45AF48}"/>
              </a:ext>
            </a:extLst>
          </p:cNvPr>
          <p:cNvSpPr>
            <a:spLocks noGrp="1"/>
          </p:cNvSpPr>
          <p:nvPr>
            <p:ph type="title"/>
          </p:nvPr>
        </p:nvSpPr>
        <p:spPr/>
        <p:txBody>
          <a:bodyPr/>
          <a:lstStyle/>
          <a:p>
            <a:r>
              <a:rPr lang="en-US" dirty="0"/>
              <a:t>Exposure to agent orange by location </a:t>
            </a:r>
          </a:p>
        </p:txBody>
      </p:sp>
      <p:sp>
        <p:nvSpPr>
          <p:cNvPr id="3" name="Content Placeholder 2">
            <a:extLst>
              <a:ext uri="{FF2B5EF4-FFF2-40B4-BE49-F238E27FC236}">
                <a16:creationId xmlns:a16="http://schemas.microsoft.com/office/drawing/2014/main" id="{EC271586-0BAE-46FE-ABAB-5280184FBDE1}"/>
              </a:ext>
            </a:extLst>
          </p:cNvPr>
          <p:cNvSpPr>
            <a:spLocks noGrp="1"/>
          </p:cNvSpPr>
          <p:nvPr>
            <p:ph idx="1"/>
          </p:nvPr>
        </p:nvSpPr>
        <p:spPr/>
        <p:txBody>
          <a:bodyPr>
            <a:normAutofit fontScale="92500" lnSpcReduction="10000"/>
          </a:bodyPr>
          <a:lstStyle/>
          <a:p>
            <a:r>
              <a:rPr lang="en-US" u="sng" dirty="0">
                <a:hlinkClick r:id="rId2" tooltip="Read about exposure to Agent Orange in Korean Demilitarized Zone."/>
              </a:rPr>
              <a:t>Korean Demilitarized Zone</a:t>
            </a:r>
            <a:br>
              <a:rPr lang="en-US" dirty="0"/>
            </a:br>
            <a:r>
              <a:rPr lang="en-US" dirty="0"/>
              <a:t>Presumed exposure for units determined by VA and DoD to have operated along the demilitarized zone in Korea between Sept. 1, 1967, and August 31, 1971.</a:t>
            </a:r>
          </a:p>
          <a:p>
            <a:r>
              <a:rPr lang="en-US" dirty="0">
                <a:hlinkClick r:id="rId3" tooltip="Read about exposure to Agent Orange in Thailand."/>
              </a:rPr>
              <a:t>Thailand Military Bases</a:t>
            </a:r>
            <a:br>
              <a:rPr lang="en-US" dirty="0"/>
            </a:br>
            <a:r>
              <a:rPr lang="en-US" dirty="0"/>
              <a:t>VA considers disability benefits claims based on exposure to herbicides on a U.S. military base in Thailand or Royal Thai Air Force base between January 9, 1962, and May 7, 1975, on a case-by-case basis.</a:t>
            </a:r>
          </a:p>
          <a:p>
            <a:r>
              <a:rPr lang="en-US" dirty="0">
                <a:hlinkClick r:id="rId4" tooltip="Read about exposure to herbicides during tests and storage at military bases."/>
              </a:rPr>
              <a:t>Herbicide Tests and Storage Outside Vietnam</a:t>
            </a:r>
            <a:br>
              <a:rPr lang="en-US" dirty="0"/>
            </a:br>
            <a:r>
              <a:rPr lang="en-US" dirty="0"/>
              <a:t>Possible exposure due to Department of Defense herbicide tests and storage at military installations in the United States and at locations in other countries.</a:t>
            </a:r>
          </a:p>
          <a:p>
            <a:endParaRPr lang="en-US" dirty="0"/>
          </a:p>
        </p:txBody>
      </p:sp>
    </p:spTree>
    <p:extLst>
      <p:ext uri="{BB962C8B-B14F-4D97-AF65-F5344CB8AC3E}">
        <p14:creationId xmlns:p14="http://schemas.microsoft.com/office/powerpoint/2010/main" val="393816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B63E-E9F7-466B-9BEE-F22B96CA9AB2}"/>
              </a:ext>
            </a:extLst>
          </p:cNvPr>
          <p:cNvSpPr>
            <a:spLocks noGrp="1"/>
          </p:cNvSpPr>
          <p:nvPr>
            <p:ph type="title"/>
          </p:nvPr>
        </p:nvSpPr>
        <p:spPr/>
        <p:txBody>
          <a:bodyPr/>
          <a:lstStyle/>
          <a:p>
            <a:r>
              <a:rPr lang="en-US" dirty="0"/>
              <a:t>Agent orange is not a disease or condition</a:t>
            </a:r>
          </a:p>
        </p:txBody>
      </p:sp>
      <p:sp>
        <p:nvSpPr>
          <p:cNvPr id="3" name="Content Placeholder 2">
            <a:extLst>
              <a:ext uri="{FF2B5EF4-FFF2-40B4-BE49-F238E27FC236}">
                <a16:creationId xmlns:a16="http://schemas.microsoft.com/office/drawing/2014/main" id="{A6EBABC7-E7B8-40DD-AC73-210B1FA65B1F}"/>
              </a:ext>
            </a:extLst>
          </p:cNvPr>
          <p:cNvSpPr>
            <a:spLocks noGrp="1"/>
          </p:cNvSpPr>
          <p:nvPr>
            <p:ph idx="1"/>
          </p:nvPr>
        </p:nvSpPr>
        <p:spPr/>
        <p:txBody>
          <a:bodyPr/>
          <a:lstStyle/>
          <a:p>
            <a:r>
              <a:rPr lang="en-US" dirty="0"/>
              <a:t>It is important to know that Agent Orange is not a service-connected condition.</a:t>
            </a:r>
          </a:p>
          <a:p>
            <a:r>
              <a:rPr lang="en-US" dirty="0"/>
              <a:t>The earlier discussed conditions are the only things the veteran can be service connected for. </a:t>
            </a:r>
          </a:p>
          <a:p>
            <a:r>
              <a:rPr lang="en-US" dirty="0"/>
              <a:t>It is important for veterans that served in these areas of operations do indeed have the Agent Orange Registry exam as we will discuss later today. </a:t>
            </a:r>
          </a:p>
        </p:txBody>
      </p:sp>
    </p:spTree>
    <p:extLst>
      <p:ext uri="{BB962C8B-B14F-4D97-AF65-F5344CB8AC3E}">
        <p14:creationId xmlns:p14="http://schemas.microsoft.com/office/powerpoint/2010/main" val="278569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North American continent presentation (widescreen).potx" id="{9BCD087D-7D15-4935-9A6F-8C8F414B806B}" vid="{F70B2F2B-E334-4403-A327-17999BAEB2DF}"/>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1238</Words>
  <Application>Microsoft Office PowerPoint</Application>
  <PresentationFormat>Custom</PresentationFormat>
  <Paragraphs>47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Century Gothic</vt:lpstr>
      <vt:lpstr>Continental North America 16x9</vt:lpstr>
      <vt:lpstr>Agent Orange  and  blue water navy</vt:lpstr>
      <vt:lpstr>What is agent orange</vt:lpstr>
      <vt:lpstr>Agent orange and the VA</vt:lpstr>
      <vt:lpstr>Diseases associated with Agent Orange</vt:lpstr>
      <vt:lpstr>Diseases continued </vt:lpstr>
      <vt:lpstr>Diseases continued </vt:lpstr>
      <vt:lpstr>Exposure to agent orange by location </vt:lpstr>
      <vt:lpstr>Exposure to agent orange by location </vt:lpstr>
      <vt:lpstr>Agent orange is not a disease or condition</vt:lpstr>
      <vt:lpstr>Blue water navy act of 2019</vt:lpstr>
      <vt:lpstr>Blue water navy Vietnam veterans</vt:lpstr>
      <vt:lpstr>Agent Orange Exposure in the Republic of Vietnam Waters (Blue Water Navy)</vt:lpstr>
      <vt:lpstr>What will the effective date for Benefits be for Blue Water Navy Veteran claims?</vt:lpstr>
      <vt:lpstr>May the surviving spouse of a Blue Water Navy Veteran who passed away from a condition related to Agent Orange exposure, and who was previously denied compensation for such condition, become entitled to Dependency and Indemnity Compensation (DIC)?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 Orange  and  blue water navy</dc:title>
  <dc:creator>William Genochio</dc:creator>
  <cp:lastModifiedBy>William Genochio</cp:lastModifiedBy>
  <cp:revision>1</cp:revision>
  <dcterms:created xsi:type="dcterms:W3CDTF">2020-11-05T15:41:38Z</dcterms:created>
  <dcterms:modified xsi:type="dcterms:W3CDTF">2020-11-05T15:42:00Z</dcterms:modified>
</cp:coreProperties>
</file>