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88" r:id="rId3"/>
    <p:sldId id="258" r:id="rId4"/>
    <p:sldId id="261" r:id="rId5"/>
    <p:sldId id="269" r:id="rId6"/>
    <p:sldId id="289" r:id="rId7"/>
    <p:sldId id="270" r:id="rId8"/>
    <p:sldId id="271" r:id="rId9"/>
    <p:sldId id="272" r:id="rId10"/>
    <p:sldId id="275" r:id="rId11"/>
    <p:sldId id="273" r:id="rId12"/>
    <p:sldId id="274" r:id="rId13"/>
    <p:sldId id="276" r:id="rId14"/>
    <p:sldId id="278" r:id="rId15"/>
    <p:sldId id="279" r:id="rId16"/>
    <p:sldId id="280" r:id="rId17"/>
    <p:sldId id="277" r:id="rId18"/>
    <p:sldId id="292" r:id="rId19"/>
    <p:sldId id="28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liam Genochio" userId="4a794b83-a77a-4098-954b-c45dd060fc9b" providerId="ADAL" clId="{B004824B-8685-4979-94D0-3BD34BDE6121}"/>
    <pc:docChg chg="custSel modSld">
      <pc:chgData name="William Genochio" userId="4a794b83-a77a-4098-954b-c45dd060fc9b" providerId="ADAL" clId="{B004824B-8685-4979-94D0-3BD34BDE6121}" dt="2021-08-16T15:27:33.329" v="60" actId="20577"/>
      <pc:docMkLst>
        <pc:docMk/>
      </pc:docMkLst>
      <pc:sldChg chg="modSp mod">
        <pc:chgData name="William Genochio" userId="4a794b83-a77a-4098-954b-c45dd060fc9b" providerId="ADAL" clId="{B004824B-8685-4979-94D0-3BD34BDE6121}" dt="2021-08-16T15:27:33.329" v="60" actId="20577"/>
        <pc:sldMkLst>
          <pc:docMk/>
          <pc:sldMk cId="1306341881" sldId="288"/>
        </pc:sldMkLst>
      </pc:sldChg>
    </pc:docChg>
  </pc:docChgLst>
  <pc:docChgLst>
    <pc:chgData name="Genochio, William, VBACLE" userId="2ef655ee-4d46-4cb7-b5d9-8a97e03de3a2" providerId="ADAL" clId="{D674D114-FBD1-4F37-8611-5DAD71E2FD69}"/>
    <pc:docChg chg="custSel modSld">
      <pc:chgData name="Genochio, William, VBACLE" userId="2ef655ee-4d46-4cb7-b5d9-8a97e03de3a2" providerId="ADAL" clId="{D674D114-FBD1-4F37-8611-5DAD71E2FD69}" dt="2025-07-31T14:56:05.011" v="40" actId="20577"/>
      <pc:docMkLst>
        <pc:docMk/>
      </pc:docMkLst>
      <pc:sldChg chg="modSp mod">
        <pc:chgData name="Genochio, William, VBACLE" userId="2ef655ee-4d46-4cb7-b5d9-8a97e03de3a2" providerId="ADAL" clId="{D674D114-FBD1-4F37-8611-5DAD71E2FD69}" dt="2025-07-31T14:56:05.011" v="40" actId="20577"/>
        <pc:sldMkLst>
          <pc:docMk/>
          <pc:sldMk cId="3599691872" sldId="256"/>
        </pc:sldMkLst>
        <pc:spChg chg="mod">
          <ac:chgData name="Genochio, William, VBACLE" userId="2ef655ee-4d46-4cb7-b5d9-8a97e03de3a2" providerId="ADAL" clId="{D674D114-FBD1-4F37-8611-5DAD71E2FD69}" dt="2025-07-31T14:56:05.011" v="40" actId="20577"/>
          <ac:spMkLst>
            <pc:docMk/>
            <pc:sldMk cId="3599691872" sldId="256"/>
            <ac:spMk id="2" creationId="{42D3A6FB-294D-4E69-8A38-E2E97ED232B7}"/>
          </ac:spMkLst>
        </pc:spChg>
      </pc:sldChg>
    </pc:docChg>
  </pc:docChgLst>
  <pc:docChgLst>
    <pc:chgData name="Felver, Gary L." userId="0aeb62cd-cfb6-42e0-9fed-954c0ccc54a7" providerId="ADAL" clId="{D1CDBCF3-2008-461D-BBFD-DAAB1BB49396}"/>
    <pc:docChg chg="delSld modSld">
      <pc:chgData name="Felver, Gary L." userId="0aeb62cd-cfb6-42e0-9fed-954c0ccc54a7" providerId="ADAL" clId="{D1CDBCF3-2008-461D-BBFD-DAAB1BB49396}" dt="2025-04-21T18:08:57.106" v="54" actId="47"/>
      <pc:docMkLst>
        <pc:docMk/>
      </pc:docMkLst>
      <pc:sldChg chg="modSp mod">
        <pc:chgData name="Felver, Gary L." userId="0aeb62cd-cfb6-42e0-9fed-954c0ccc54a7" providerId="ADAL" clId="{D1CDBCF3-2008-461D-BBFD-DAAB1BB49396}" dt="2025-04-21T18:05:10.051" v="6" actId="20577"/>
        <pc:sldMkLst>
          <pc:docMk/>
          <pc:sldMk cId="3011735787" sldId="272"/>
        </pc:sldMkLst>
      </pc:sldChg>
      <pc:sldChg chg="modSp mod">
        <pc:chgData name="Felver, Gary L." userId="0aeb62cd-cfb6-42e0-9fed-954c0ccc54a7" providerId="ADAL" clId="{D1CDBCF3-2008-461D-BBFD-DAAB1BB49396}" dt="2025-04-21T18:08:11.954" v="45" actId="20577"/>
        <pc:sldMkLst>
          <pc:docMk/>
          <pc:sldMk cId="1499921149" sldId="273"/>
        </pc:sldMkLst>
      </pc:sldChg>
      <pc:sldChg chg="del">
        <pc:chgData name="Felver, Gary L." userId="0aeb62cd-cfb6-42e0-9fed-954c0ccc54a7" providerId="ADAL" clId="{D1CDBCF3-2008-461D-BBFD-DAAB1BB49396}" dt="2025-04-21T18:08:43.531" v="46" actId="47"/>
        <pc:sldMkLst>
          <pc:docMk/>
          <pc:sldMk cId="3599216717" sldId="281"/>
        </pc:sldMkLst>
      </pc:sldChg>
      <pc:sldChg chg="del">
        <pc:chgData name="Felver, Gary L." userId="0aeb62cd-cfb6-42e0-9fed-954c0ccc54a7" providerId="ADAL" clId="{D1CDBCF3-2008-461D-BBFD-DAAB1BB49396}" dt="2025-04-21T18:08:46.076" v="47" actId="47"/>
        <pc:sldMkLst>
          <pc:docMk/>
          <pc:sldMk cId="1849430302" sldId="282"/>
        </pc:sldMkLst>
      </pc:sldChg>
      <pc:sldChg chg="del">
        <pc:chgData name="Felver, Gary L." userId="0aeb62cd-cfb6-42e0-9fed-954c0ccc54a7" providerId="ADAL" clId="{D1CDBCF3-2008-461D-BBFD-DAAB1BB49396}" dt="2025-04-21T18:08:48.713" v="48" actId="47"/>
        <pc:sldMkLst>
          <pc:docMk/>
          <pc:sldMk cId="2138340990" sldId="284"/>
        </pc:sldMkLst>
      </pc:sldChg>
      <pc:sldChg chg="del">
        <pc:chgData name="Felver, Gary L." userId="0aeb62cd-cfb6-42e0-9fed-954c0ccc54a7" providerId="ADAL" clId="{D1CDBCF3-2008-461D-BBFD-DAAB1BB49396}" dt="2025-04-21T18:08:49.972" v="49" actId="47"/>
        <pc:sldMkLst>
          <pc:docMk/>
          <pc:sldMk cId="871455508" sldId="285"/>
        </pc:sldMkLst>
      </pc:sldChg>
      <pc:sldChg chg="del">
        <pc:chgData name="Felver, Gary L." userId="0aeb62cd-cfb6-42e0-9fed-954c0ccc54a7" providerId="ADAL" clId="{D1CDBCF3-2008-461D-BBFD-DAAB1BB49396}" dt="2025-04-21T18:08:51.512" v="50" actId="47"/>
        <pc:sldMkLst>
          <pc:docMk/>
          <pc:sldMk cId="168541523" sldId="286"/>
        </pc:sldMkLst>
      </pc:sldChg>
      <pc:sldChg chg="del">
        <pc:chgData name="Felver, Gary L." userId="0aeb62cd-cfb6-42e0-9fed-954c0ccc54a7" providerId="ADAL" clId="{D1CDBCF3-2008-461D-BBFD-DAAB1BB49396}" dt="2025-04-21T18:08:52.814" v="51" actId="47"/>
        <pc:sldMkLst>
          <pc:docMk/>
          <pc:sldMk cId="195754884" sldId="287"/>
        </pc:sldMkLst>
      </pc:sldChg>
      <pc:sldChg chg="del">
        <pc:chgData name="Felver, Gary L." userId="0aeb62cd-cfb6-42e0-9fed-954c0ccc54a7" providerId="ADAL" clId="{D1CDBCF3-2008-461D-BBFD-DAAB1BB49396}" dt="2025-04-21T18:08:55.778" v="53" actId="47"/>
        <pc:sldMkLst>
          <pc:docMk/>
          <pc:sldMk cId="4270142079" sldId="290"/>
        </pc:sldMkLst>
      </pc:sldChg>
      <pc:sldChg chg="del">
        <pc:chgData name="Felver, Gary L." userId="0aeb62cd-cfb6-42e0-9fed-954c0ccc54a7" providerId="ADAL" clId="{D1CDBCF3-2008-461D-BBFD-DAAB1BB49396}" dt="2025-04-21T18:08:57.106" v="54" actId="47"/>
        <pc:sldMkLst>
          <pc:docMk/>
          <pc:sldMk cId="478878889" sldId="291"/>
        </pc:sldMkLst>
      </pc:sldChg>
      <pc:sldChg chg="del">
        <pc:chgData name="Felver, Gary L." userId="0aeb62cd-cfb6-42e0-9fed-954c0ccc54a7" providerId="ADAL" clId="{D1CDBCF3-2008-461D-BBFD-DAAB1BB49396}" dt="2025-04-21T18:08:54.436" v="52" actId="47"/>
        <pc:sldMkLst>
          <pc:docMk/>
          <pc:sldMk cId="2098784815" sldId="293"/>
        </pc:sldMkLst>
      </pc:sldChg>
    </pc:docChg>
  </pc:docChgLst>
  <pc:docChgLst>
    <pc:chgData name="William Genochio" userId="4a794b83-a77a-4098-954b-c45dd060fc9b" providerId="ADAL" clId="{623716A2-ECE5-4B7E-B9DB-820EE4BF2634}"/>
    <pc:docChg chg="custSel modSld">
      <pc:chgData name="William Genochio" userId="4a794b83-a77a-4098-954b-c45dd060fc9b" providerId="ADAL" clId="{623716A2-ECE5-4B7E-B9DB-820EE4BF2634}" dt="2021-09-23T15:49:08.194" v="46" actId="404"/>
      <pc:docMkLst>
        <pc:docMk/>
      </pc:docMkLst>
      <pc:sldChg chg="modSp mod">
        <pc:chgData name="William Genochio" userId="4a794b83-a77a-4098-954b-c45dd060fc9b" providerId="ADAL" clId="{623716A2-ECE5-4B7E-B9DB-820EE4BF2634}" dt="2021-09-23T15:49:08.194" v="46" actId="404"/>
        <pc:sldMkLst>
          <pc:docMk/>
          <pc:sldMk cId="3599691872" sldId="25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E835AE-4AA8-4360-BB9B-2F58804BAF01}" type="datetimeFigureOut">
              <a:rPr lang="en-US" smtClean="0"/>
              <a:t>07/31/2025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5C8EBC-FD90-46E7-A11D-889B59BE7EB5}" type="slidenum">
              <a:rPr lang="en-US" smtClean="0"/>
              <a:t>‹#›</a:t>
            </a:fld>
            <a:endParaRPr lang="en-US"/>
          </a:p>
        </p:txBody>
      </p:sp>
    </p:spTree>
    <p:extLst>
      <p:ext uri="{BB962C8B-B14F-4D97-AF65-F5344CB8AC3E}">
        <p14:creationId xmlns:p14="http://schemas.microsoft.com/office/powerpoint/2010/main" val="2357529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35EA2-459C-4C15-9C79-D85BE9B740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DA995EF-5376-49B8-A31D-386DA56386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A52A2FA-E8CF-4597-A726-F9B856559D59}"/>
              </a:ext>
            </a:extLst>
          </p:cNvPr>
          <p:cNvSpPr>
            <a:spLocks noGrp="1"/>
          </p:cNvSpPr>
          <p:nvPr>
            <p:ph type="dt" sz="half" idx="10"/>
          </p:nvPr>
        </p:nvSpPr>
        <p:spPr/>
        <p:txBody>
          <a:bodyPr/>
          <a:lstStyle/>
          <a:p>
            <a:fld id="{133D868C-CD38-40AF-BEA9-34B46C16E7FD}" type="datetime1">
              <a:rPr lang="en-US" smtClean="0"/>
              <a:t>07/31/2025</a:t>
            </a:fld>
            <a:endParaRPr lang="en-US"/>
          </a:p>
        </p:txBody>
      </p:sp>
      <p:sp>
        <p:nvSpPr>
          <p:cNvPr id="5" name="Footer Placeholder 4">
            <a:extLst>
              <a:ext uri="{FF2B5EF4-FFF2-40B4-BE49-F238E27FC236}">
                <a16:creationId xmlns:a16="http://schemas.microsoft.com/office/drawing/2014/main" id="{9C47167E-2676-43B1-B6E3-12181C36E098}"/>
              </a:ext>
            </a:extLst>
          </p:cNvPr>
          <p:cNvSpPr>
            <a:spLocks noGrp="1"/>
          </p:cNvSpPr>
          <p:nvPr>
            <p:ph type="ftr" sz="quarter" idx="11"/>
          </p:nvPr>
        </p:nvSpPr>
        <p:spPr/>
        <p:txBody>
          <a:bodyPr/>
          <a:lstStyle/>
          <a:p>
            <a:r>
              <a:rPr lang="en-US"/>
              <a:t>Survivor Pension</a:t>
            </a:r>
          </a:p>
        </p:txBody>
      </p:sp>
      <p:sp>
        <p:nvSpPr>
          <p:cNvPr id="6" name="Slide Number Placeholder 5">
            <a:extLst>
              <a:ext uri="{FF2B5EF4-FFF2-40B4-BE49-F238E27FC236}">
                <a16:creationId xmlns:a16="http://schemas.microsoft.com/office/drawing/2014/main" id="{41B46FCC-BC89-44D9-8F36-A94C5F4CA583}"/>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2305334461"/>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224A4-5F39-4986-BF8F-6282F47CF60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B18FDAF-75D0-4512-8358-4C5D7E838E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3FF5B3-4758-4006-869C-37B0DE28F687}"/>
              </a:ext>
            </a:extLst>
          </p:cNvPr>
          <p:cNvSpPr>
            <a:spLocks noGrp="1"/>
          </p:cNvSpPr>
          <p:nvPr>
            <p:ph type="dt" sz="half" idx="10"/>
          </p:nvPr>
        </p:nvSpPr>
        <p:spPr/>
        <p:txBody>
          <a:bodyPr/>
          <a:lstStyle/>
          <a:p>
            <a:fld id="{D94AC4A0-DCA5-49EF-9930-783DEA8EE83E}" type="datetime1">
              <a:rPr lang="en-US" smtClean="0"/>
              <a:t>07/31/2025</a:t>
            </a:fld>
            <a:endParaRPr lang="en-US"/>
          </a:p>
        </p:txBody>
      </p:sp>
      <p:sp>
        <p:nvSpPr>
          <p:cNvPr id="5" name="Footer Placeholder 4">
            <a:extLst>
              <a:ext uri="{FF2B5EF4-FFF2-40B4-BE49-F238E27FC236}">
                <a16:creationId xmlns:a16="http://schemas.microsoft.com/office/drawing/2014/main" id="{86D0251C-2D29-48EA-86AD-C8EE3F8A2879}"/>
              </a:ext>
            </a:extLst>
          </p:cNvPr>
          <p:cNvSpPr>
            <a:spLocks noGrp="1"/>
          </p:cNvSpPr>
          <p:nvPr>
            <p:ph type="ftr" sz="quarter" idx="11"/>
          </p:nvPr>
        </p:nvSpPr>
        <p:spPr/>
        <p:txBody>
          <a:bodyPr/>
          <a:lstStyle/>
          <a:p>
            <a:r>
              <a:rPr lang="en-US"/>
              <a:t>Survivor Pension</a:t>
            </a:r>
          </a:p>
        </p:txBody>
      </p:sp>
      <p:sp>
        <p:nvSpPr>
          <p:cNvPr id="6" name="Slide Number Placeholder 5">
            <a:extLst>
              <a:ext uri="{FF2B5EF4-FFF2-40B4-BE49-F238E27FC236}">
                <a16:creationId xmlns:a16="http://schemas.microsoft.com/office/drawing/2014/main" id="{2E41B417-BA6E-4CD9-B721-C54791BBD3A5}"/>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713218039"/>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D55F23E-BE04-4C92-B216-C6DA317E7A7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1AB48FA-D883-43B9-A173-8AA39F21670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F4112A-8C42-4FA8-B9A4-BD7D86076BA7}"/>
              </a:ext>
            </a:extLst>
          </p:cNvPr>
          <p:cNvSpPr>
            <a:spLocks noGrp="1"/>
          </p:cNvSpPr>
          <p:nvPr>
            <p:ph type="dt" sz="half" idx="10"/>
          </p:nvPr>
        </p:nvSpPr>
        <p:spPr/>
        <p:txBody>
          <a:bodyPr/>
          <a:lstStyle/>
          <a:p>
            <a:fld id="{268C34AC-60C5-4046-A0F9-651EC068CEEA}" type="datetime1">
              <a:rPr lang="en-US" smtClean="0"/>
              <a:t>07/31/2025</a:t>
            </a:fld>
            <a:endParaRPr lang="en-US"/>
          </a:p>
        </p:txBody>
      </p:sp>
      <p:sp>
        <p:nvSpPr>
          <p:cNvPr id="5" name="Footer Placeholder 4">
            <a:extLst>
              <a:ext uri="{FF2B5EF4-FFF2-40B4-BE49-F238E27FC236}">
                <a16:creationId xmlns:a16="http://schemas.microsoft.com/office/drawing/2014/main" id="{16B3F5E7-8F66-4E4D-ABF7-B869EC603E0E}"/>
              </a:ext>
            </a:extLst>
          </p:cNvPr>
          <p:cNvSpPr>
            <a:spLocks noGrp="1"/>
          </p:cNvSpPr>
          <p:nvPr>
            <p:ph type="ftr" sz="quarter" idx="11"/>
          </p:nvPr>
        </p:nvSpPr>
        <p:spPr/>
        <p:txBody>
          <a:bodyPr/>
          <a:lstStyle/>
          <a:p>
            <a:r>
              <a:rPr lang="en-US"/>
              <a:t>Survivor Pension</a:t>
            </a:r>
          </a:p>
        </p:txBody>
      </p:sp>
      <p:sp>
        <p:nvSpPr>
          <p:cNvPr id="6" name="Slide Number Placeholder 5">
            <a:extLst>
              <a:ext uri="{FF2B5EF4-FFF2-40B4-BE49-F238E27FC236}">
                <a16:creationId xmlns:a16="http://schemas.microsoft.com/office/drawing/2014/main" id="{75585B9E-6D01-4FE4-9D98-AB65AF9CB3FE}"/>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4154937124"/>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12747-96D2-4B97-9BA8-7B4BFADDCF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23B847-BC9E-4EDE-9022-D2F2135AF3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E2108A-7B9C-4883-85C9-5B8CA9809209}"/>
              </a:ext>
            </a:extLst>
          </p:cNvPr>
          <p:cNvSpPr>
            <a:spLocks noGrp="1"/>
          </p:cNvSpPr>
          <p:nvPr>
            <p:ph type="dt" sz="half" idx="10"/>
          </p:nvPr>
        </p:nvSpPr>
        <p:spPr/>
        <p:txBody>
          <a:bodyPr/>
          <a:lstStyle/>
          <a:p>
            <a:fld id="{330BB544-93D9-4FA8-990B-9C6CE5F0A92A}" type="datetime1">
              <a:rPr lang="en-US" smtClean="0"/>
              <a:t>07/31/2025</a:t>
            </a:fld>
            <a:endParaRPr lang="en-US"/>
          </a:p>
        </p:txBody>
      </p:sp>
      <p:sp>
        <p:nvSpPr>
          <p:cNvPr id="5" name="Footer Placeholder 4">
            <a:extLst>
              <a:ext uri="{FF2B5EF4-FFF2-40B4-BE49-F238E27FC236}">
                <a16:creationId xmlns:a16="http://schemas.microsoft.com/office/drawing/2014/main" id="{8F6ADF58-6B68-4C91-BFA2-CB25734C3994}"/>
              </a:ext>
            </a:extLst>
          </p:cNvPr>
          <p:cNvSpPr>
            <a:spLocks noGrp="1"/>
          </p:cNvSpPr>
          <p:nvPr>
            <p:ph type="ftr" sz="quarter" idx="11"/>
          </p:nvPr>
        </p:nvSpPr>
        <p:spPr/>
        <p:txBody>
          <a:bodyPr/>
          <a:lstStyle/>
          <a:p>
            <a:r>
              <a:rPr lang="en-US"/>
              <a:t>Survivor Pension</a:t>
            </a:r>
          </a:p>
        </p:txBody>
      </p:sp>
      <p:sp>
        <p:nvSpPr>
          <p:cNvPr id="6" name="Slide Number Placeholder 5">
            <a:extLst>
              <a:ext uri="{FF2B5EF4-FFF2-40B4-BE49-F238E27FC236}">
                <a16:creationId xmlns:a16="http://schemas.microsoft.com/office/drawing/2014/main" id="{C6DD9D35-C3B6-46CE-8877-7F0E453E783D}"/>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4021977558"/>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643C2-ACBF-4FAC-A031-2F6255B6FF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FF567D6-8CE3-456B-A92C-80BD89F897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B9412D7-6E28-4770-ABE4-53AA927636F4}"/>
              </a:ext>
            </a:extLst>
          </p:cNvPr>
          <p:cNvSpPr>
            <a:spLocks noGrp="1"/>
          </p:cNvSpPr>
          <p:nvPr>
            <p:ph type="dt" sz="half" idx="10"/>
          </p:nvPr>
        </p:nvSpPr>
        <p:spPr/>
        <p:txBody>
          <a:bodyPr/>
          <a:lstStyle/>
          <a:p>
            <a:fld id="{0DBF46DA-DA9B-4E2D-94CD-4F7B5143D5AD}" type="datetime1">
              <a:rPr lang="en-US" smtClean="0"/>
              <a:t>07/31/2025</a:t>
            </a:fld>
            <a:endParaRPr lang="en-US"/>
          </a:p>
        </p:txBody>
      </p:sp>
      <p:sp>
        <p:nvSpPr>
          <p:cNvPr id="5" name="Footer Placeholder 4">
            <a:extLst>
              <a:ext uri="{FF2B5EF4-FFF2-40B4-BE49-F238E27FC236}">
                <a16:creationId xmlns:a16="http://schemas.microsoft.com/office/drawing/2014/main" id="{5D815F2D-17CC-49DA-A343-E5D8AC5D7B27}"/>
              </a:ext>
            </a:extLst>
          </p:cNvPr>
          <p:cNvSpPr>
            <a:spLocks noGrp="1"/>
          </p:cNvSpPr>
          <p:nvPr>
            <p:ph type="ftr" sz="quarter" idx="11"/>
          </p:nvPr>
        </p:nvSpPr>
        <p:spPr/>
        <p:txBody>
          <a:bodyPr/>
          <a:lstStyle/>
          <a:p>
            <a:r>
              <a:rPr lang="en-US"/>
              <a:t>Survivor Pension</a:t>
            </a:r>
          </a:p>
        </p:txBody>
      </p:sp>
      <p:sp>
        <p:nvSpPr>
          <p:cNvPr id="6" name="Slide Number Placeholder 5">
            <a:extLst>
              <a:ext uri="{FF2B5EF4-FFF2-40B4-BE49-F238E27FC236}">
                <a16:creationId xmlns:a16="http://schemas.microsoft.com/office/drawing/2014/main" id="{B5AD24D7-58F4-45FA-A292-88B3CCB3570A}"/>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1561768852"/>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D0922-6227-4327-A96B-F7FD6C19C9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4B4FEE-B71E-46AB-BD1C-A65BAD7CF7E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5F4733B-446A-4EEC-9840-080CAEDE82F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A22CC6-43B6-4B69-9405-C7704BA73543}"/>
              </a:ext>
            </a:extLst>
          </p:cNvPr>
          <p:cNvSpPr>
            <a:spLocks noGrp="1"/>
          </p:cNvSpPr>
          <p:nvPr>
            <p:ph type="dt" sz="half" idx="10"/>
          </p:nvPr>
        </p:nvSpPr>
        <p:spPr/>
        <p:txBody>
          <a:bodyPr/>
          <a:lstStyle/>
          <a:p>
            <a:fld id="{B178A527-6C74-4DA7-A59B-99D46BD2AEAD}" type="datetime1">
              <a:rPr lang="en-US" smtClean="0"/>
              <a:t>07/31/2025</a:t>
            </a:fld>
            <a:endParaRPr lang="en-US"/>
          </a:p>
        </p:txBody>
      </p:sp>
      <p:sp>
        <p:nvSpPr>
          <p:cNvPr id="6" name="Footer Placeholder 5">
            <a:extLst>
              <a:ext uri="{FF2B5EF4-FFF2-40B4-BE49-F238E27FC236}">
                <a16:creationId xmlns:a16="http://schemas.microsoft.com/office/drawing/2014/main" id="{C4FE8EA2-4964-412D-AC39-6D61BEC0E041}"/>
              </a:ext>
            </a:extLst>
          </p:cNvPr>
          <p:cNvSpPr>
            <a:spLocks noGrp="1"/>
          </p:cNvSpPr>
          <p:nvPr>
            <p:ph type="ftr" sz="quarter" idx="11"/>
          </p:nvPr>
        </p:nvSpPr>
        <p:spPr/>
        <p:txBody>
          <a:bodyPr/>
          <a:lstStyle/>
          <a:p>
            <a:r>
              <a:rPr lang="en-US"/>
              <a:t>Survivor Pension</a:t>
            </a:r>
          </a:p>
        </p:txBody>
      </p:sp>
      <p:sp>
        <p:nvSpPr>
          <p:cNvPr id="7" name="Slide Number Placeholder 6">
            <a:extLst>
              <a:ext uri="{FF2B5EF4-FFF2-40B4-BE49-F238E27FC236}">
                <a16:creationId xmlns:a16="http://schemas.microsoft.com/office/drawing/2014/main" id="{4B28C403-C51F-4322-B55B-7D7B06484F68}"/>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3301841743"/>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05DC9-FEC4-4E2A-A22E-02D2A3ADFC8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59734BC-A076-4823-8907-79D2C7392B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B56315-3611-4A76-8339-2AA470A9C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D27807E-01C6-4324-B9A2-5699EB2F5E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524C9B-DD85-4C12-89C7-8711C62E156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31F6E1A-C291-4434-8E3C-28D642A65D1B}"/>
              </a:ext>
            </a:extLst>
          </p:cNvPr>
          <p:cNvSpPr>
            <a:spLocks noGrp="1"/>
          </p:cNvSpPr>
          <p:nvPr>
            <p:ph type="dt" sz="half" idx="10"/>
          </p:nvPr>
        </p:nvSpPr>
        <p:spPr/>
        <p:txBody>
          <a:bodyPr/>
          <a:lstStyle/>
          <a:p>
            <a:fld id="{0CC09659-1C18-4978-BE89-C21805419DBA}" type="datetime1">
              <a:rPr lang="en-US" smtClean="0"/>
              <a:t>07/31/2025</a:t>
            </a:fld>
            <a:endParaRPr lang="en-US"/>
          </a:p>
        </p:txBody>
      </p:sp>
      <p:sp>
        <p:nvSpPr>
          <p:cNvPr id="8" name="Footer Placeholder 7">
            <a:extLst>
              <a:ext uri="{FF2B5EF4-FFF2-40B4-BE49-F238E27FC236}">
                <a16:creationId xmlns:a16="http://schemas.microsoft.com/office/drawing/2014/main" id="{873A2714-ECA0-46C9-8FD3-00AC45147244}"/>
              </a:ext>
            </a:extLst>
          </p:cNvPr>
          <p:cNvSpPr>
            <a:spLocks noGrp="1"/>
          </p:cNvSpPr>
          <p:nvPr>
            <p:ph type="ftr" sz="quarter" idx="11"/>
          </p:nvPr>
        </p:nvSpPr>
        <p:spPr/>
        <p:txBody>
          <a:bodyPr/>
          <a:lstStyle/>
          <a:p>
            <a:r>
              <a:rPr lang="en-US"/>
              <a:t>Survivor Pension</a:t>
            </a:r>
          </a:p>
        </p:txBody>
      </p:sp>
      <p:sp>
        <p:nvSpPr>
          <p:cNvPr id="9" name="Slide Number Placeholder 8">
            <a:extLst>
              <a:ext uri="{FF2B5EF4-FFF2-40B4-BE49-F238E27FC236}">
                <a16:creationId xmlns:a16="http://schemas.microsoft.com/office/drawing/2014/main" id="{A2BDA626-64CA-4B77-BD16-99E7E3D3FF12}"/>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4244353081"/>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DB43A-C49A-4743-9910-514DB6388EF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E0FC6F5-0FDA-4E5F-9DFC-8F71A97E678A}"/>
              </a:ext>
            </a:extLst>
          </p:cNvPr>
          <p:cNvSpPr>
            <a:spLocks noGrp="1"/>
          </p:cNvSpPr>
          <p:nvPr>
            <p:ph type="dt" sz="half" idx="10"/>
          </p:nvPr>
        </p:nvSpPr>
        <p:spPr/>
        <p:txBody>
          <a:bodyPr/>
          <a:lstStyle/>
          <a:p>
            <a:fld id="{083DAA8F-D1F7-4921-A394-0F354082B18E}" type="datetime1">
              <a:rPr lang="en-US" smtClean="0"/>
              <a:t>07/31/2025</a:t>
            </a:fld>
            <a:endParaRPr lang="en-US"/>
          </a:p>
        </p:txBody>
      </p:sp>
      <p:sp>
        <p:nvSpPr>
          <p:cNvPr id="4" name="Footer Placeholder 3">
            <a:extLst>
              <a:ext uri="{FF2B5EF4-FFF2-40B4-BE49-F238E27FC236}">
                <a16:creationId xmlns:a16="http://schemas.microsoft.com/office/drawing/2014/main" id="{14874CC5-0AAC-4851-A479-86674CB8E829}"/>
              </a:ext>
            </a:extLst>
          </p:cNvPr>
          <p:cNvSpPr>
            <a:spLocks noGrp="1"/>
          </p:cNvSpPr>
          <p:nvPr>
            <p:ph type="ftr" sz="quarter" idx="11"/>
          </p:nvPr>
        </p:nvSpPr>
        <p:spPr/>
        <p:txBody>
          <a:bodyPr/>
          <a:lstStyle/>
          <a:p>
            <a:r>
              <a:rPr lang="en-US"/>
              <a:t>Survivor Pension</a:t>
            </a:r>
          </a:p>
        </p:txBody>
      </p:sp>
      <p:sp>
        <p:nvSpPr>
          <p:cNvPr id="5" name="Slide Number Placeholder 4">
            <a:extLst>
              <a:ext uri="{FF2B5EF4-FFF2-40B4-BE49-F238E27FC236}">
                <a16:creationId xmlns:a16="http://schemas.microsoft.com/office/drawing/2014/main" id="{65FA5952-CE51-4088-AACE-D694C1E40FD7}"/>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1830033449"/>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805BB7-6356-4E00-A6DB-960B8B32F128}"/>
              </a:ext>
            </a:extLst>
          </p:cNvPr>
          <p:cNvSpPr>
            <a:spLocks noGrp="1"/>
          </p:cNvSpPr>
          <p:nvPr>
            <p:ph type="dt" sz="half" idx="10"/>
          </p:nvPr>
        </p:nvSpPr>
        <p:spPr/>
        <p:txBody>
          <a:bodyPr/>
          <a:lstStyle/>
          <a:p>
            <a:fld id="{43685844-BA40-4254-923E-10B5569098CF}" type="datetime1">
              <a:rPr lang="en-US" smtClean="0"/>
              <a:t>07/31/2025</a:t>
            </a:fld>
            <a:endParaRPr lang="en-US"/>
          </a:p>
        </p:txBody>
      </p:sp>
      <p:sp>
        <p:nvSpPr>
          <p:cNvPr id="3" name="Footer Placeholder 2">
            <a:extLst>
              <a:ext uri="{FF2B5EF4-FFF2-40B4-BE49-F238E27FC236}">
                <a16:creationId xmlns:a16="http://schemas.microsoft.com/office/drawing/2014/main" id="{C1A1C5FE-600E-489A-88BB-44AB47E43A18}"/>
              </a:ext>
            </a:extLst>
          </p:cNvPr>
          <p:cNvSpPr>
            <a:spLocks noGrp="1"/>
          </p:cNvSpPr>
          <p:nvPr>
            <p:ph type="ftr" sz="quarter" idx="11"/>
          </p:nvPr>
        </p:nvSpPr>
        <p:spPr/>
        <p:txBody>
          <a:bodyPr/>
          <a:lstStyle/>
          <a:p>
            <a:r>
              <a:rPr lang="en-US"/>
              <a:t>Survivor Pension</a:t>
            </a:r>
          </a:p>
        </p:txBody>
      </p:sp>
      <p:sp>
        <p:nvSpPr>
          <p:cNvPr id="4" name="Slide Number Placeholder 3">
            <a:extLst>
              <a:ext uri="{FF2B5EF4-FFF2-40B4-BE49-F238E27FC236}">
                <a16:creationId xmlns:a16="http://schemas.microsoft.com/office/drawing/2014/main" id="{E96084A7-CB18-4774-931E-F4C18C3EFB52}"/>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3968023499"/>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A438E-A4C9-4A07-9EFC-6666C9EABD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37009E5-BF88-46F5-A724-B7FB00B01F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6D4817-5A35-4D40-9313-AF2EDF78DE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D09CE3-8AC4-4053-8444-D85BB1D9BB95}"/>
              </a:ext>
            </a:extLst>
          </p:cNvPr>
          <p:cNvSpPr>
            <a:spLocks noGrp="1"/>
          </p:cNvSpPr>
          <p:nvPr>
            <p:ph type="dt" sz="half" idx="10"/>
          </p:nvPr>
        </p:nvSpPr>
        <p:spPr/>
        <p:txBody>
          <a:bodyPr/>
          <a:lstStyle/>
          <a:p>
            <a:fld id="{96245F23-7219-4CBD-8759-881350C2D0CA}" type="datetime1">
              <a:rPr lang="en-US" smtClean="0"/>
              <a:t>07/31/2025</a:t>
            </a:fld>
            <a:endParaRPr lang="en-US"/>
          </a:p>
        </p:txBody>
      </p:sp>
      <p:sp>
        <p:nvSpPr>
          <p:cNvPr id="6" name="Footer Placeholder 5">
            <a:extLst>
              <a:ext uri="{FF2B5EF4-FFF2-40B4-BE49-F238E27FC236}">
                <a16:creationId xmlns:a16="http://schemas.microsoft.com/office/drawing/2014/main" id="{F2723231-5DEF-4A68-AB5B-67449BDF3DE7}"/>
              </a:ext>
            </a:extLst>
          </p:cNvPr>
          <p:cNvSpPr>
            <a:spLocks noGrp="1"/>
          </p:cNvSpPr>
          <p:nvPr>
            <p:ph type="ftr" sz="quarter" idx="11"/>
          </p:nvPr>
        </p:nvSpPr>
        <p:spPr/>
        <p:txBody>
          <a:bodyPr/>
          <a:lstStyle/>
          <a:p>
            <a:r>
              <a:rPr lang="en-US"/>
              <a:t>Survivor Pension</a:t>
            </a:r>
          </a:p>
        </p:txBody>
      </p:sp>
      <p:sp>
        <p:nvSpPr>
          <p:cNvPr id="7" name="Slide Number Placeholder 6">
            <a:extLst>
              <a:ext uri="{FF2B5EF4-FFF2-40B4-BE49-F238E27FC236}">
                <a16:creationId xmlns:a16="http://schemas.microsoft.com/office/drawing/2014/main" id="{69C65267-C525-4F20-9208-CA695D3888BE}"/>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3062998401"/>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E84FF-6352-4184-8503-8C83F45C2E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F12F509-972C-437D-8B24-E9F90BC61F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0849C1F-EB8C-4E0A-97AD-2CD8DA07F5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59EC85-A72F-48B9-B4AD-C5C4D1877D69}"/>
              </a:ext>
            </a:extLst>
          </p:cNvPr>
          <p:cNvSpPr>
            <a:spLocks noGrp="1"/>
          </p:cNvSpPr>
          <p:nvPr>
            <p:ph type="dt" sz="half" idx="10"/>
          </p:nvPr>
        </p:nvSpPr>
        <p:spPr/>
        <p:txBody>
          <a:bodyPr/>
          <a:lstStyle/>
          <a:p>
            <a:fld id="{27CAE8BF-C245-46D5-BDC3-622ACD3E1DCD}" type="datetime1">
              <a:rPr lang="en-US" smtClean="0"/>
              <a:t>07/31/2025</a:t>
            </a:fld>
            <a:endParaRPr lang="en-US"/>
          </a:p>
        </p:txBody>
      </p:sp>
      <p:sp>
        <p:nvSpPr>
          <p:cNvPr id="6" name="Footer Placeholder 5">
            <a:extLst>
              <a:ext uri="{FF2B5EF4-FFF2-40B4-BE49-F238E27FC236}">
                <a16:creationId xmlns:a16="http://schemas.microsoft.com/office/drawing/2014/main" id="{C369270E-4019-4768-B6B5-607032554372}"/>
              </a:ext>
            </a:extLst>
          </p:cNvPr>
          <p:cNvSpPr>
            <a:spLocks noGrp="1"/>
          </p:cNvSpPr>
          <p:nvPr>
            <p:ph type="ftr" sz="quarter" idx="11"/>
          </p:nvPr>
        </p:nvSpPr>
        <p:spPr/>
        <p:txBody>
          <a:bodyPr/>
          <a:lstStyle/>
          <a:p>
            <a:r>
              <a:rPr lang="en-US"/>
              <a:t>Survivor Pension</a:t>
            </a:r>
          </a:p>
        </p:txBody>
      </p:sp>
      <p:sp>
        <p:nvSpPr>
          <p:cNvPr id="7" name="Slide Number Placeholder 6">
            <a:extLst>
              <a:ext uri="{FF2B5EF4-FFF2-40B4-BE49-F238E27FC236}">
                <a16:creationId xmlns:a16="http://schemas.microsoft.com/office/drawing/2014/main" id="{9E4085A5-6E69-45CB-9879-7084745E67B1}"/>
              </a:ext>
            </a:extLst>
          </p:cNvPr>
          <p:cNvSpPr>
            <a:spLocks noGrp="1"/>
          </p:cNvSpPr>
          <p:nvPr>
            <p:ph type="sldNum" sz="quarter" idx="12"/>
          </p:nvPr>
        </p:nvSpPr>
        <p:spPr/>
        <p:txBody>
          <a:bodyPr/>
          <a:lstStyle/>
          <a:p>
            <a:fld id="{58A50CE9-4F9E-4FB0-9E36-D496329523EC}" type="slidenum">
              <a:rPr lang="en-US" smtClean="0"/>
              <a:t>‹#›</a:t>
            </a:fld>
            <a:endParaRPr lang="en-US"/>
          </a:p>
        </p:txBody>
      </p:sp>
    </p:spTree>
    <p:extLst>
      <p:ext uri="{BB962C8B-B14F-4D97-AF65-F5344CB8AC3E}">
        <p14:creationId xmlns:p14="http://schemas.microsoft.com/office/powerpoint/2010/main" val="3319160775"/>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AEB1C8-CACC-4F35-8BCD-2263089885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2C3715D-2E30-468D-B20F-132E4334E2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C98D9E-5685-4829-A606-6953869F28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53CE3-1A9A-44B3-B729-328188E64992}" type="datetime1">
              <a:rPr lang="en-US" smtClean="0"/>
              <a:t>07/31/2025</a:t>
            </a:fld>
            <a:endParaRPr lang="en-US"/>
          </a:p>
        </p:txBody>
      </p:sp>
      <p:sp>
        <p:nvSpPr>
          <p:cNvPr id="5" name="Footer Placeholder 4">
            <a:extLst>
              <a:ext uri="{FF2B5EF4-FFF2-40B4-BE49-F238E27FC236}">
                <a16:creationId xmlns:a16="http://schemas.microsoft.com/office/drawing/2014/main" id="{2D5C039B-4B02-4D3F-913E-B010F47A6B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Survivor Pension</a:t>
            </a:r>
          </a:p>
        </p:txBody>
      </p:sp>
      <p:sp>
        <p:nvSpPr>
          <p:cNvPr id="6" name="Slide Number Placeholder 5">
            <a:extLst>
              <a:ext uri="{FF2B5EF4-FFF2-40B4-BE49-F238E27FC236}">
                <a16:creationId xmlns:a16="http://schemas.microsoft.com/office/drawing/2014/main" id="{EC0D1A2B-01B5-41EE-B95A-6CE457DA3C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A50CE9-4F9E-4FB0-9E36-D496329523EC}" type="slidenum">
              <a:rPr lang="en-US" smtClean="0"/>
              <a:t>‹#›</a:t>
            </a:fld>
            <a:endParaRPr lang="en-US"/>
          </a:p>
        </p:txBody>
      </p:sp>
    </p:spTree>
    <p:extLst>
      <p:ext uri="{BB962C8B-B14F-4D97-AF65-F5344CB8AC3E}">
        <p14:creationId xmlns:p14="http://schemas.microsoft.com/office/powerpoint/2010/main" val="468988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p:transition>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ksmoorepost197.org/american-legion-emblem-on-flag-2/" TargetMode="External"/><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fif"/><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2.xml.rels><?xml version="1.0" encoding="UTF-8" standalone="yes"?>
<Relationships xmlns="http://schemas.openxmlformats.org/package/2006/relationships"><Relationship Id="rId3" Type="http://schemas.openxmlformats.org/officeDocument/2006/relationships/hyperlink" Target="https://ksmoorepost197.org/american-legion-emblem-on-flag-2/" TargetMode="External"/><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3A6FB-294D-4E69-8A38-E2E97ED232B7}"/>
              </a:ext>
            </a:extLst>
          </p:cNvPr>
          <p:cNvSpPr>
            <a:spLocks noGrp="1"/>
          </p:cNvSpPr>
          <p:nvPr>
            <p:ph type="title"/>
          </p:nvPr>
        </p:nvSpPr>
        <p:spPr>
          <a:xfrm>
            <a:off x="7464614" y="1783959"/>
            <a:ext cx="4087306" cy="2889114"/>
          </a:xfrm>
        </p:spPr>
        <p:txBody>
          <a:bodyPr vert="horz" lIns="91440" tIns="45720" rIns="91440" bIns="45720" rtlCol="0" anchor="b">
            <a:normAutofit fontScale="90000"/>
          </a:bodyPr>
          <a:lstStyle/>
          <a:p>
            <a:pPr algn="ctr"/>
            <a:r>
              <a:rPr lang="en-US" dirty="0"/>
              <a:t>Non-Service- Connected Pension</a:t>
            </a:r>
            <a:br>
              <a:rPr lang="en-US" dirty="0"/>
            </a:br>
            <a:br>
              <a:rPr lang="en-US" dirty="0"/>
            </a:br>
            <a:r>
              <a:rPr lang="en-US" sz="1800" dirty="0"/>
              <a:t>Gary Felver, </a:t>
            </a:r>
            <a:r>
              <a:rPr lang="en-US" sz="1800"/>
              <a:t>DSO Dayton VAMC</a:t>
            </a:r>
            <a:br>
              <a:rPr lang="en-US" dirty="0"/>
            </a:br>
            <a:r>
              <a:rPr lang="en-US" sz="4900"/>
              <a:t>                  </a:t>
            </a:r>
            <a:endParaRPr lang="en-US" dirty="0"/>
          </a:p>
        </p:txBody>
      </p:sp>
      <p:sp>
        <p:nvSpPr>
          <p:cNvPr id="15" name="Freeform: Shape 14">
            <a:extLst>
              <a:ext uri="{FF2B5EF4-FFF2-40B4-BE49-F238E27FC236}">
                <a16:creationId xmlns:a16="http://schemas.microsoft.com/office/drawing/2014/main" id="{E49CC64F-7275-4E33-961B-0C5CDC43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0"/>
            <a:ext cx="7188051"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Picture 6" descr="Logo&#10;&#10;Description automatically generated">
            <a:extLst>
              <a:ext uri="{FF2B5EF4-FFF2-40B4-BE49-F238E27FC236}">
                <a16:creationId xmlns:a16="http://schemas.microsoft.com/office/drawing/2014/main" id="{9D99BC45-1A6D-4140-8413-55F985931027}"/>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31898" r="32392" b="6"/>
          <a:stretch/>
        </p:blipFill>
        <p:spPr>
          <a:xfrm>
            <a:off x="1" y="10"/>
            <a:ext cx="7028495"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p:spPr>
      </p:pic>
      <p:sp>
        <p:nvSpPr>
          <p:cNvPr id="3" name="Slide Number Placeholder 2">
            <a:extLst>
              <a:ext uri="{FF2B5EF4-FFF2-40B4-BE49-F238E27FC236}">
                <a16:creationId xmlns:a16="http://schemas.microsoft.com/office/drawing/2014/main" id="{DD2D2821-61EC-42C0-8485-4FD77F4E162F}"/>
              </a:ext>
            </a:extLst>
          </p:cNvPr>
          <p:cNvSpPr>
            <a:spLocks noGrp="1"/>
          </p:cNvSpPr>
          <p:nvPr>
            <p:ph type="sldNum" sz="quarter" idx="12"/>
          </p:nvPr>
        </p:nvSpPr>
        <p:spPr/>
        <p:txBody>
          <a:bodyPr/>
          <a:lstStyle/>
          <a:p>
            <a:fld id="{58A50CE9-4F9E-4FB0-9E36-D496329523EC}" type="slidenum">
              <a:rPr lang="en-US" smtClean="0"/>
              <a:t>1</a:t>
            </a:fld>
            <a:endParaRPr lang="en-US"/>
          </a:p>
        </p:txBody>
      </p:sp>
    </p:spTree>
    <p:extLst>
      <p:ext uri="{BB962C8B-B14F-4D97-AF65-F5344CB8AC3E}">
        <p14:creationId xmlns:p14="http://schemas.microsoft.com/office/powerpoint/2010/main" val="3599691872"/>
      </p:ext>
    </p:extLst>
  </p:cSld>
  <p:clrMapOvr>
    <a:overrideClrMapping bg1="dk1" tx1="lt1" bg2="dk2" tx2="lt2" accent1="accent1" accent2="accent2" accent3="accent3" accent4="accent4" accent5="accent5" accent6="accent6" hlink="hlink" folHlink="folHlink"/>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fontScale="90000"/>
          </a:bodyPr>
          <a:lstStyle/>
          <a:p>
            <a:pPr algn="ctr"/>
            <a:r>
              <a:rPr lang="en-US" dirty="0"/>
              <a:t>Annual Countable Income (household)</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3169328" y="1473693"/>
            <a:ext cx="6857104" cy="4508007"/>
          </a:xfrm>
        </p:spPr>
        <p:txBody>
          <a:bodyPr anchor="t">
            <a:normAutofit/>
          </a:bodyPr>
          <a:lstStyle/>
          <a:p>
            <a:endParaRPr lang="en-US" sz="2400" dirty="0"/>
          </a:p>
          <a:p>
            <a:r>
              <a:rPr lang="en-US" sz="2400" dirty="0"/>
              <a:t>Salary or hourly pay (including overtime)</a:t>
            </a:r>
          </a:p>
          <a:p>
            <a:r>
              <a:rPr lang="en-US" sz="2400" dirty="0"/>
              <a:t>Social Security</a:t>
            </a:r>
          </a:p>
          <a:p>
            <a:r>
              <a:rPr lang="en-US" sz="2400" dirty="0"/>
              <a:t>Retirement (company pension, 401k distr.)</a:t>
            </a:r>
          </a:p>
          <a:p>
            <a:r>
              <a:rPr lang="en-US" sz="2400" dirty="0"/>
              <a:t>Bonuses, commissions</a:t>
            </a:r>
          </a:p>
          <a:p>
            <a:r>
              <a:rPr lang="en-US" sz="2400" dirty="0"/>
              <a:t>Tips</a:t>
            </a:r>
          </a:p>
          <a:p>
            <a:r>
              <a:rPr lang="en-US" sz="2400" dirty="0"/>
              <a:t>Disbursement from annuities</a:t>
            </a:r>
          </a:p>
          <a:p>
            <a:r>
              <a:rPr lang="en-US" sz="2400" dirty="0"/>
              <a:t>Farm and rental income</a:t>
            </a:r>
          </a:p>
          <a:p>
            <a:pPr marL="0" indent="0">
              <a:buNone/>
            </a:pPr>
            <a:endParaRPr lang="en-US" sz="24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NSC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10</a:t>
            </a:fld>
            <a:endParaRPr lang="en-US"/>
          </a:p>
        </p:txBody>
      </p:sp>
    </p:spTree>
    <p:extLst>
      <p:ext uri="{BB962C8B-B14F-4D97-AF65-F5344CB8AC3E}">
        <p14:creationId xmlns:p14="http://schemas.microsoft.com/office/powerpoint/2010/main" val="1846458407"/>
      </p:ext>
    </p:extLst>
  </p:cSld>
  <p:clrMapOvr>
    <a:overrideClrMapping bg1="dk1" tx1="lt1" bg2="dk2" tx2="lt2" accent1="accent1" accent2="accent2" accent3="accent3" accent4="accent4" accent5="accent5" accent6="accent6" hlink="hlink" folHlink="folHlink"/>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Maximum Annual Pension Rate</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1916002" y="1530255"/>
            <a:ext cx="8359995" cy="4508007"/>
          </a:xfrm>
        </p:spPr>
        <p:txBody>
          <a:bodyPr anchor="t">
            <a:normAutofit/>
          </a:bodyPr>
          <a:lstStyle/>
          <a:p>
            <a:endParaRPr lang="en-US" sz="2400" dirty="0"/>
          </a:p>
          <a:p>
            <a:r>
              <a:rPr lang="en-US" sz="2400" dirty="0"/>
              <a:t>Veteran $16,965 ($1,414)</a:t>
            </a:r>
          </a:p>
          <a:p>
            <a:r>
              <a:rPr lang="en-US" sz="2400" dirty="0"/>
              <a:t>Veteran, Housebound $20,732 ($1,728)</a:t>
            </a:r>
          </a:p>
          <a:p>
            <a:r>
              <a:rPr lang="en-US" sz="2400" dirty="0"/>
              <a:t>Veteran, Aid and Attendance $28,300 ($2,358)</a:t>
            </a:r>
          </a:p>
          <a:p>
            <a:r>
              <a:rPr lang="en-US" sz="2400" dirty="0"/>
              <a:t>Veteran &amp; spouse $22,216 ($1,851)</a:t>
            </a:r>
          </a:p>
          <a:p>
            <a:r>
              <a:rPr lang="en-US" sz="2400" dirty="0"/>
              <a:t>Veteran &amp; spouse, Vet Housebound $25,982 ($2,165)</a:t>
            </a:r>
          </a:p>
          <a:p>
            <a:r>
              <a:rPr lang="en-US" sz="2400" dirty="0"/>
              <a:t>Veteran &amp; Spouse, Vet Aid and Attendance $33,548 ($2,796)</a:t>
            </a:r>
          </a:p>
          <a:p>
            <a:endParaRPr lang="en-US" sz="2400" dirty="0"/>
          </a:p>
          <a:p>
            <a:endParaRPr lang="en-US" sz="2400" dirty="0"/>
          </a:p>
          <a:p>
            <a:pPr marL="0" indent="0">
              <a:buNone/>
            </a:pPr>
            <a:endParaRPr lang="en-US" sz="24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NSC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11</a:t>
            </a:fld>
            <a:endParaRPr lang="en-US"/>
          </a:p>
        </p:txBody>
      </p:sp>
    </p:spTree>
    <p:extLst>
      <p:ext uri="{BB962C8B-B14F-4D97-AF65-F5344CB8AC3E}">
        <p14:creationId xmlns:p14="http://schemas.microsoft.com/office/powerpoint/2010/main" val="1499921149"/>
      </p:ext>
    </p:extLst>
  </p:cSld>
  <p:clrMapOvr>
    <a:overrideClrMapping bg1="dk1" tx1="lt1" bg2="dk2" tx2="lt2" accent1="accent1" accent2="accent2" accent3="accent3" accent4="accent4" accent5="accent5" accent6="accent6" hlink="hlink" folHlink="folHlink"/>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Assets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3045041" y="1473693"/>
            <a:ext cx="6981391" cy="4508007"/>
          </a:xfrm>
        </p:spPr>
        <p:txBody>
          <a:bodyPr anchor="t">
            <a:normAutofit/>
          </a:bodyPr>
          <a:lstStyle/>
          <a:p>
            <a:endParaRPr lang="en-US" sz="2400" dirty="0"/>
          </a:p>
          <a:p>
            <a:r>
              <a:rPr lang="en-US" sz="2400" dirty="0"/>
              <a:t>Includes:</a:t>
            </a:r>
          </a:p>
          <a:p>
            <a:pPr lvl="1"/>
            <a:r>
              <a:rPr lang="en-US" sz="2000" dirty="0"/>
              <a:t>Secondary home (equity only)</a:t>
            </a:r>
          </a:p>
          <a:p>
            <a:pPr lvl="1"/>
            <a:r>
              <a:rPr lang="en-US" sz="2000" dirty="0"/>
              <a:t>Farmland (minus 10 acres at residence)</a:t>
            </a:r>
          </a:p>
          <a:p>
            <a:pPr lvl="1"/>
            <a:r>
              <a:rPr lang="en-US" sz="2000" dirty="0"/>
              <a:t>Investments (401K, annuities, stocks, bonds, CDs)</a:t>
            </a:r>
          </a:p>
          <a:p>
            <a:pPr lvl="1"/>
            <a:r>
              <a:rPr lang="en-US" sz="2000" dirty="0"/>
              <a:t>Bank accounts</a:t>
            </a:r>
          </a:p>
          <a:p>
            <a:pPr lvl="1"/>
            <a:r>
              <a:rPr lang="en-US" sz="2000" dirty="0"/>
              <a:t>Collectibles (cars, coins, etc.)</a:t>
            </a:r>
          </a:p>
          <a:p>
            <a:pPr lvl="1"/>
            <a:r>
              <a:rPr lang="en-US" sz="2000" dirty="0"/>
              <a:t>Boats, trailers</a:t>
            </a:r>
          </a:p>
          <a:p>
            <a:r>
              <a:rPr lang="en-US" sz="2400" dirty="0"/>
              <a:t>Does not include:</a:t>
            </a:r>
          </a:p>
          <a:p>
            <a:pPr lvl="1"/>
            <a:r>
              <a:rPr lang="en-US" sz="2000" dirty="0"/>
              <a:t>Primary residence</a:t>
            </a:r>
          </a:p>
          <a:p>
            <a:pPr lvl="1"/>
            <a:r>
              <a:rPr lang="en-US" sz="2000" dirty="0"/>
              <a:t>Automobile</a:t>
            </a:r>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NSC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12</a:t>
            </a:fld>
            <a:endParaRPr lang="en-US"/>
          </a:p>
        </p:txBody>
      </p:sp>
    </p:spTree>
    <p:extLst>
      <p:ext uri="{BB962C8B-B14F-4D97-AF65-F5344CB8AC3E}">
        <p14:creationId xmlns:p14="http://schemas.microsoft.com/office/powerpoint/2010/main" val="977602125"/>
      </p:ext>
    </p:extLst>
  </p:cSld>
  <p:clrMapOvr>
    <a:overrideClrMapping bg1="dk1" tx1="lt1" bg2="dk2" tx2="lt2" accent1="accent1" accent2="accent2" accent3="accent3" accent4="accent4" accent5="accent5" accent6="accent6" hlink="hlink" folHlink="folHlink"/>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Transfer of Assets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3045041" y="1473693"/>
            <a:ext cx="6981391" cy="4508007"/>
          </a:xfrm>
        </p:spPr>
        <p:txBody>
          <a:bodyPr anchor="t">
            <a:normAutofit fontScale="85000" lnSpcReduction="20000"/>
          </a:bodyPr>
          <a:lstStyle/>
          <a:p>
            <a:r>
              <a:rPr lang="en-US" dirty="0"/>
              <a:t>VA Pension is a needs-based benefit and is not intended to preserve the estates of individuals who have the means to support themselves. Accordingly, a claimant may not create Pension entitlement by transferring covered assets.</a:t>
            </a:r>
          </a:p>
          <a:p>
            <a:r>
              <a:rPr lang="en-US" dirty="0"/>
              <a:t>Five-year lookback period (Medicare)</a:t>
            </a:r>
          </a:p>
          <a:p>
            <a:r>
              <a:rPr lang="en-US" dirty="0"/>
              <a:t>Three-year lookback period (VA)</a:t>
            </a:r>
          </a:p>
          <a:p>
            <a:pPr lvl="1"/>
            <a:r>
              <a:rPr lang="en-US" dirty="0"/>
              <a:t>Effective October 18, 2018, claims filed before this date do not have a lookback period</a:t>
            </a:r>
          </a:p>
          <a:p>
            <a:pPr lvl="1"/>
            <a:r>
              <a:rPr lang="en-US" dirty="0"/>
              <a:t>Penalty period (Amount transferred / MAPR</a:t>
            </a:r>
            <a:r>
              <a:rPr lang="en-US"/>
              <a:t>*(monthly) </a:t>
            </a:r>
            <a:r>
              <a:rPr lang="en-US" dirty="0"/>
              <a:t>= number of months penalized up to 5 years</a:t>
            </a:r>
          </a:p>
          <a:p>
            <a:pPr lvl="1"/>
            <a:r>
              <a:rPr lang="en-US" dirty="0"/>
              <a:t>Must be transferred at fair market value, or they may be subject to a penalty period of five years </a:t>
            </a:r>
          </a:p>
          <a:p>
            <a:pPr lvl="1"/>
            <a:endParaRPr lang="en-US" sz="1600" dirty="0"/>
          </a:p>
          <a:p>
            <a:pPr marL="457200" lvl="1" indent="0">
              <a:buNone/>
            </a:pPr>
            <a:endParaRPr lang="en-US" sz="1400" dirty="0"/>
          </a:p>
          <a:p>
            <a:pPr marL="457200" lvl="1" indent="0">
              <a:buNone/>
            </a:pPr>
            <a:r>
              <a:rPr lang="en-US" sz="1600" dirty="0"/>
              <a:t>* MAPR is rate for Veteran with one dependent and Aid and Attendance</a:t>
            </a:r>
          </a:p>
          <a:p>
            <a:pPr marL="457200" lvl="1" indent="0">
              <a:buNone/>
            </a:pPr>
            <a:endParaRPr lang="en-US" sz="16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NSC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13</a:t>
            </a:fld>
            <a:endParaRPr lang="en-US"/>
          </a:p>
        </p:txBody>
      </p:sp>
    </p:spTree>
    <p:extLst>
      <p:ext uri="{BB962C8B-B14F-4D97-AF65-F5344CB8AC3E}">
        <p14:creationId xmlns:p14="http://schemas.microsoft.com/office/powerpoint/2010/main" val="1763982532"/>
      </p:ext>
    </p:extLst>
  </p:cSld>
  <p:clrMapOvr>
    <a:overrideClrMapping bg1="dk1" tx1="lt1" bg2="dk2" tx2="lt2" accent1="accent1" accent2="accent2" accent3="accent3" accent4="accent4" accent5="accent5" accent6="accent6" hlink="hlink" folHlink="folHlink"/>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Evidence and Documents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3045041" y="1473693"/>
            <a:ext cx="6981391" cy="4508007"/>
          </a:xfrm>
        </p:spPr>
        <p:txBody>
          <a:bodyPr anchor="t">
            <a:normAutofit/>
          </a:bodyPr>
          <a:lstStyle/>
          <a:p>
            <a:r>
              <a:rPr lang="en-US" sz="2400" dirty="0"/>
              <a:t>DD-214</a:t>
            </a:r>
          </a:p>
          <a:p>
            <a:r>
              <a:rPr lang="en-US" sz="2400" dirty="0"/>
              <a:t>Dependent documents</a:t>
            </a:r>
          </a:p>
          <a:p>
            <a:pPr lvl="1"/>
            <a:r>
              <a:rPr lang="en-US" sz="2000" dirty="0"/>
              <a:t>Marriage License</a:t>
            </a:r>
          </a:p>
          <a:p>
            <a:pPr lvl="1"/>
            <a:r>
              <a:rPr lang="en-US" sz="2000" dirty="0"/>
              <a:t>Birth Certificate (children)</a:t>
            </a:r>
          </a:p>
          <a:p>
            <a:pPr lvl="1"/>
            <a:r>
              <a:rPr lang="en-US" sz="2000" dirty="0"/>
              <a:t>Divorce decrees, death certificates (previous marriages for Veteran and spouse)</a:t>
            </a:r>
          </a:p>
          <a:p>
            <a:r>
              <a:rPr lang="en-US" sz="2400" dirty="0"/>
              <a:t>Proof of Income (household)</a:t>
            </a:r>
          </a:p>
          <a:p>
            <a:pPr lvl="1"/>
            <a:r>
              <a:rPr lang="en-US" sz="2000" dirty="0"/>
              <a:t>Pay stubs</a:t>
            </a:r>
          </a:p>
          <a:p>
            <a:pPr lvl="1"/>
            <a:r>
              <a:rPr lang="en-US" sz="2000" dirty="0"/>
              <a:t>Annual Social Security Statement</a:t>
            </a:r>
          </a:p>
          <a:p>
            <a:pPr lvl="1"/>
            <a:r>
              <a:rPr lang="en-US" sz="2000" dirty="0"/>
              <a:t>Previous year’s taxes</a:t>
            </a:r>
          </a:p>
          <a:p>
            <a:pPr marL="457200" lvl="1" indent="0">
              <a:buNone/>
            </a:pPr>
            <a:endParaRPr lang="en-US" sz="16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NSC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14</a:t>
            </a:fld>
            <a:endParaRPr lang="en-US"/>
          </a:p>
        </p:txBody>
      </p:sp>
    </p:spTree>
    <p:extLst>
      <p:ext uri="{BB962C8B-B14F-4D97-AF65-F5344CB8AC3E}">
        <p14:creationId xmlns:p14="http://schemas.microsoft.com/office/powerpoint/2010/main" val="1507405570"/>
      </p:ext>
    </p:extLst>
  </p:cSld>
  <p:clrMapOvr>
    <a:overrideClrMapping bg1="dk1" tx1="lt1" bg2="dk2" tx2="lt2" accent1="accent1" accent2="accent2" accent3="accent3" accent4="accent4" accent5="accent5" accent6="accent6" hlink="hlink" folHlink="folHlink"/>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Evidence and Documents (cont.)</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3045041" y="1473693"/>
            <a:ext cx="6981391" cy="4508007"/>
          </a:xfrm>
        </p:spPr>
        <p:txBody>
          <a:bodyPr anchor="t">
            <a:normAutofit/>
          </a:bodyPr>
          <a:lstStyle/>
          <a:p>
            <a:r>
              <a:rPr lang="en-US" sz="2400" dirty="0"/>
              <a:t>Proof of Assets </a:t>
            </a:r>
          </a:p>
          <a:p>
            <a:pPr lvl="1"/>
            <a:r>
              <a:rPr lang="en-US" sz="2000" dirty="0"/>
              <a:t>Bank statements</a:t>
            </a:r>
          </a:p>
          <a:p>
            <a:pPr lvl="1"/>
            <a:r>
              <a:rPr lang="en-US" sz="2000" dirty="0"/>
              <a:t>Investment documents (401K, annuity, stocks, bonds, CDs)</a:t>
            </a:r>
          </a:p>
          <a:p>
            <a:pPr lvl="1"/>
            <a:r>
              <a:rPr lang="en-US" sz="2000" dirty="0"/>
              <a:t>Equity on second home</a:t>
            </a:r>
          </a:p>
          <a:p>
            <a:pPr lvl="1"/>
            <a:r>
              <a:rPr lang="en-US" sz="2000" dirty="0"/>
              <a:t>Fair market value of farmland</a:t>
            </a:r>
          </a:p>
          <a:p>
            <a:pPr lvl="1"/>
            <a:r>
              <a:rPr lang="en-US" sz="2000" dirty="0"/>
              <a:t>Value of collectibles, boats, trailers, etc.</a:t>
            </a:r>
          </a:p>
          <a:p>
            <a:pPr lvl="1"/>
            <a:r>
              <a:rPr lang="en-US" sz="2000" dirty="0"/>
              <a:t>Proof of transfer of assets (need paper trail)</a:t>
            </a:r>
          </a:p>
          <a:p>
            <a:pPr lvl="2"/>
            <a:r>
              <a:rPr lang="en-US" sz="1600" dirty="0"/>
              <a:t>Sale of home</a:t>
            </a:r>
          </a:p>
          <a:p>
            <a:pPr lvl="2"/>
            <a:r>
              <a:rPr lang="en-US" sz="1600" dirty="0"/>
              <a:t>Trusts</a:t>
            </a:r>
          </a:p>
          <a:p>
            <a:pPr lvl="2"/>
            <a:r>
              <a:rPr lang="en-US" sz="1600" dirty="0"/>
              <a:t>Bank statements</a:t>
            </a:r>
          </a:p>
          <a:p>
            <a:pPr lvl="2"/>
            <a:r>
              <a:rPr lang="en-US" sz="1600" dirty="0"/>
              <a:t>Canceled checks</a:t>
            </a:r>
          </a:p>
          <a:p>
            <a:pPr lvl="1"/>
            <a:endParaRPr lang="en-US" sz="2000" dirty="0"/>
          </a:p>
          <a:p>
            <a:pPr marL="457200" lvl="1" indent="0">
              <a:buNone/>
            </a:pPr>
            <a:endParaRPr lang="en-US" sz="16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NSC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15</a:t>
            </a:fld>
            <a:endParaRPr lang="en-US"/>
          </a:p>
        </p:txBody>
      </p:sp>
    </p:spTree>
    <p:extLst>
      <p:ext uri="{BB962C8B-B14F-4D97-AF65-F5344CB8AC3E}">
        <p14:creationId xmlns:p14="http://schemas.microsoft.com/office/powerpoint/2010/main" val="2184647241"/>
      </p:ext>
    </p:extLst>
  </p:cSld>
  <p:clrMapOvr>
    <a:overrideClrMapping bg1="dk1" tx1="lt1" bg2="dk2" tx2="lt2" accent1="accent1" accent2="accent2" accent3="accent3" accent4="accent4" accent5="accent5" accent6="accent6" hlink="hlink" folHlink="folHlink"/>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Evidence and Documents (cont.)</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3045041" y="1473693"/>
            <a:ext cx="6981391" cy="4508007"/>
          </a:xfrm>
        </p:spPr>
        <p:txBody>
          <a:bodyPr anchor="t">
            <a:normAutofit/>
          </a:bodyPr>
          <a:lstStyle/>
          <a:p>
            <a:r>
              <a:rPr lang="en-US" sz="2400" dirty="0"/>
              <a:t>Proof of Out-of-Pocket Medical Expenses </a:t>
            </a:r>
          </a:p>
          <a:p>
            <a:pPr lvl="1"/>
            <a:r>
              <a:rPr lang="en-US" sz="2000" dirty="0"/>
              <a:t>Hospital, doctor, dental, vision visits</a:t>
            </a:r>
          </a:p>
          <a:p>
            <a:pPr lvl="1"/>
            <a:r>
              <a:rPr lang="en-US" sz="2000" dirty="0"/>
              <a:t>Assistance devices (hospital bed, wheelchair, walker, cane)</a:t>
            </a:r>
          </a:p>
          <a:p>
            <a:pPr lvl="1"/>
            <a:r>
              <a:rPr lang="en-US" sz="2000" dirty="0"/>
              <a:t>Home healthcare</a:t>
            </a:r>
          </a:p>
          <a:p>
            <a:pPr lvl="1"/>
            <a:r>
              <a:rPr lang="en-US" sz="2000" dirty="0"/>
              <a:t>Assisted living, nursing home</a:t>
            </a:r>
          </a:p>
          <a:p>
            <a:pPr lvl="1"/>
            <a:r>
              <a:rPr lang="en-US" sz="2000" dirty="0"/>
              <a:t>Medications, medical supplies (depends)</a:t>
            </a:r>
          </a:p>
          <a:p>
            <a:pPr lvl="1"/>
            <a:r>
              <a:rPr lang="en-US" sz="2000" dirty="0"/>
              <a:t>Health insurance premiums</a:t>
            </a:r>
          </a:p>
          <a:p>
            <a:pPr lvl="1"/>
            <a:r>
              <a:rPr lang="en-US" sz="2000" dirty="0"/>
              <a:t>Transportation cost to medical appointments</a:t>
            </a:r>
          </a:p>
          <a:p>
            <a:pPr lvl="1"/>
            <a:endParaRPr lang="en-US" sz="2000" dirty="0"/>
          </a:p>
          <a:p>
            <a:pPr marL="457200" lvl="1" indent="0">
              <a:buNone/>
            </a:pPr>
            <a:endParaRPr lang="en-US" sz="16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NSC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16</a:t>
            </a:fld>
            <a:endParaRPr lang="en-US"/>
          </a:p>
        </p:txBody>
      </p:sp>
    </p:spTree>
    <p:extLst>
      <p:ext uri="{BB962C8B-B14F-4D97-AF65-F5344CB8AC3E}">
        <p14:creationId xmlns:p14="http://schemas.microsoft.com/office/powerpoint/2010/main" val="3338352072"/>
      </p:ext>
    </p:extLst>
  </p:cSld>
  <p:clrMapOvr>
    <a:overrideClrMapping bg1="dk1" tx1="lt1" bg2="dk2" tx2="lt2" accent1="accent1" accent2="accent2" accent3="accent3" accent4="accent4" accent5="accent5" accent6="accent6" hlink="hlink" folHlink="folHlink"/>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Required Forms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2592436" y="1571348"/>
            <a:ext cx="7389764" cy="4508007"/>
          </a:xfrm>
        </p:spPr>
        <p:txBody>
          <a:bodyPr anchor="t">
            <a:normAutofit/>
          </a:bodyPr>
          <a:lstStyle/>
          <a:p>
            <a:r>
              <a:rPr lang="en-US" sz="2400" dirty="0"/>
              <a:t>21P-527EZ Application for Veterans’ Pension</a:t>
            </a:r>
          </a:p>
          <a:p>
            <a:r>
              <a:rPr lang="en-US" sz="2400" dirty="0"/>
              <a:t>21P-0969 Income and Asset Statement in Support of Claim for Pension or Parents’ DIC</a:t>
            </a:r>
          </a:p>
          <a:p>
            <a:r>
              <a:rPr lang="en-US" sz="2400" dirty="0"/>
              <a:t>21-686c Application Request to Add and/or Remove Dependents</a:t>
            </a:r>
          </a:p>
          <a:p>
            <a:r>
              <a:rPr lang="en-US" sz="2400" dirty="0"/>
              <a:t>21-2680 Examination for Housebound Status or Permanent Need for Regular Aid and Attendance</a:t>
            </a:r>
          </a:p>
          <a:p>
            <a:r>
              <a:rPr lang="en-US" sz="2400" dirty="0"/>
              <a:t>21-0779 Request for Nursing Home Information in Connection with Claim for Aid and Attendance</a:t>
            </a:r>
          </a:p>
          <a:p>
            <a:r>
              <a:rPr lang="en-US" sz="2400" dirty="0"/>
              <a:t>21P-4165 Pension Claim Questionnaire for Farm Income</a:t>
            </a:r>
          </a:p>
          <a:p>
            <a:r>
              <a:rPr lang="en-US" sz="2400" dirty="0"/>
              <a:t>21P-4185 Report of Income from Property or Business</a:t>
            </a:r>
          </a:p>
          <a:p>
            <a:pPr marL="457200" lvl="1" indent="0">
              <a:buNone/>
            </a:pPr>
            <a:endParaRPr lang="en-US" sz="16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NSC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17</a:t>
            </a:fld>
            <a:endParaRPr lang="en-US"/>
          </a:p>
        </p:txBody>
      </p:sp>
    </p:spTree>
    <p:extLst>
      <p:ext uri="{BB962C8B-B14F-4D97-AF65-F5344CB8AC3E}">
        <p14:creationId xmlns:p14="http://schemas.microsoft.com/office/powerpoint/2010/main" val="554623019"/>
      </p:ext>
    </p:extLst>
  </p:cSld>
  <p:clrMapOvr>
    <a:overrideClrMapping bg1="dk1" tx1="lt1" bg2="dk2" tx2="lt2" accent1="accent1" accent2="accent2" accent3="accent3" accent4="accent4" accent5="accent5" accent6="accent6" hlink="hlink" folHlink="folHlink"/>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Required Forms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2592436" y="1571348"/>
            <a:ext cx="7389764" cy="4508007"/>
          </a:xfrm>
        </p:spPr>
        <p:txBody>
          <a:bodyPr anchor="t">
            <a:normAutofit/>
          </a:bodyPr>
          <a:lstStyle/>
          <a:p>
            <a:r>
              <a:rPr lang="en-US" sz="2400" dirty="0"/>
              <a:t>There are new forms for 21P-527EZ and 21P-534EZ effective February 2023</a:t>
            </a:r>
          </a:p>
          <a:p>
            <a:r>
              <a:rPr lang="en-US" sz="2400" dirty="0"/>
              <a:t>They allow $25,000 in assets and 4 sources of income without having to provide 21P-0969</a:t>
            </a:r>
          </a:p>
          <a:p>
            <a:r>
              <a:rPr lang="en-US" sz="2400" dirty="0"/>
              <a:t>Prior to this it only allowed $10,000 in assets and income from Social Security before having to provide 21P-0969</a:t>
            </a:r>
          </a:p>
          <a:p>
            <a:pPr marL="457200" lvl="1" indent="0">
              <a:buNone/>
            </a:pPr>
            <a:endParaRPr lang="en-US" sz="16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NSC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18</a:t>
            </a:fld>
            <a:endParaRPr lang="en-US"/>
          </a:p>
        </p:txBody>
      </p:sp>
    </p:spTree>
    <p:extLst>
      <p:ext uri="{BB962C8B-B14F-4D97-AF65-F5344CB8AC3E}">
        <p14:creationId xmlns:p14="http://schemas.microsoft.com/office/powerpoint/2010/main" val="2735078502"/>
      </p:ext>
    </p:extLst>
  </p:cSld>
  <p:clrMapOvr>
    <a:overrideClrMapping bg1="dk1" tx1="lt1" bg2="dk2" tx2="lt2" accent1="accent1" accent2="accent2" accent3="accent3" accent4="accent4" accent5="accent5" accent6="accent6" hlink="hlink" folHlink="folHlink"/>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Questions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2605304" y="2104010"/>
            <a:ext cx="6981391" cy="133164"/>
          </a:xfrm>
        </p:spPr>
        <p:txBody>
          <a:bodyPr anchor="t">
            <a:normAutofit fontScale="25000" lnSpcReduction="20000"/>
          </a:bodyPr>
          <a:lstStyle/>
          <a:p>
            <a:pPr marL="0" indent="0">
              <a:buNone/>
            </a:pPr>
            <a:endParaRPr lang="en-US" sz="2400" dirty="0"/>
          </a:p>
          <a:p>
            <a:pPr marL="457200" lvl="1" indent="0">
              <a:buNone/>
            </a:pPr>
            <a:endParaRPr lang="en-US" sz="16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NSC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19</a:t>
            </a:fld>
            <a:endParaRPr lang="en-US"/>
          </a:p>
        </p:txBody>
      </p:sp>
      <p:pic>
        <p:nvPicPr>
          <p:cNvPr id="9" name="Graphic 8" descr="Questions">
            <a:extLst>
              <a:ext uri="{FF2B5EF4-FFF2-40B4-BE49-F238E27FC236}">
                <a16:creationId xmlns:a16="http://schemas.microsoft.com/office/drawing/2014/main" id="{F065745E-A967-46CC-82F3-A78FFFB856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04905" y="2104010"/>
            <a:ext cx="1782190" cy="1782190"/>
          </a:xfrm>
          <a:prstGeom prst="rect">
            <a:avLst/>
          </a:prstGeom>
        </p:spPr>
      </p:pic>
    </p:spTree>
    <p:extLst>
      <p:ext uri="{BB962C8B-B14F-4D97-AF65-F5344CB8AC3E}">
        <p14:creationId xmlns:p14="http://schemas.microsoft.com/office/powerpoint/2010/main" val="1088123669"/>
      </p:ext>
    </p:extLst>
  </p:cSld>
  <p:clrMapOvr>
    <a:overrideClrMapping bg1="dk1" tx1="lt1" bg2="dk2" tx2="lt2" accent1="accent1" accent2="accent2" accent3="accent3" accent4="accent4" accent5="accent5" accent6="accent6" hlink="hlink" folHlink="folHlink"/>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3A6FB-294D-4E69-8A38-E2E97ED232B7}"/>
              </a:ext>
            </a:extLst>
          </p:cNvPr>
          <p:cNvSpPr>
            <a:spLocks noGrp="1"/>
          </p:cNvSpPr>
          <p:nvPr>
            <p:ph type="title"/>
          </p:nvPr>
        </p:nvSpPr>
        <p:spPr>
          <a:xfrm>
            <a:off x="7464614" y="1783959"/>
            <a:ext cx="4087306" cy="2889114"/>
          </a:xfrm>
        </p:spPr>
        <p:txBody>
          <a:bodyPr vert="horz" lIns="91440" tIns="45720" rIns="91440" bIns="45720" rtlCol="0" anchor="b">
            <a:normAutofit/>
          </a:bodyPr>
          <a:lstStyle/>
          <a:p>
            <a:pPr algn="ctr"/>
            <a:r>
              <a:rPr lang="en-US" sz="3800" dirty="0"/>
              <a:t>Presenter:</a:t>
            </a:r>
            <a:br>
              <a:rPr lang="en-US" sz="3800" dirty="0"/>
            </a:br>
            <a:br>
              <a:rPr lang="en-US" sz="3800" dirty="0"/>
            </a:br>
            <a:r>
              <a:rPr lang="en-US" sz="3800" dirty="0"/>
              <a:t>Gary Felver</a:t>
            </a:r>
            <a:br>
              <a:rPr lang="en-US" sz="3800" dirty="0"/>
            </a:br>
            <a:br>
              <a:rPr lang="en-US" sz="3800" dirty="0"/>
            </a:br>
            <a:r>
              <a:rPr lang="en-US" sz="3800" dirty="0"/>
              <a:t>DSO, Dayton VAMC</a:t>
            </a:r>
          </a:p>
        </p:txBody>
      </p:sp>
      <p:sp>
        <p:nvSpPr>
          <p:cNvPr id="15" name="Freeform: Shape 14">
            <a:extLst>
              <a:ext uri="{FF2B5EF4-FFF2-40B4-BE49-F238E27FC236}">
                <a16:creationId xmlns:a16="http://schemas.microsoft.com/office/drawing/2014/main" id="{E49CC64F-7275-4E33-961B-0C5CDC43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0"/>
            <a:ext cx="7188051"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Picture 6" descr="Logo&#10;&#10;Description automatically generated">
            <a:extLst>
              <a:ext uri="{FF2B5EF4-FFF2-40B4-BE49-F238E27FC236}">
                <a16:creationId xmlns:a16="http://schemas.microsoft.com/office/drawing/2014/main" id="{9D99BC45-1A6D-4140-8413-55F985931027}"/>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31898" r="32392" b="6"/>
          <a:stretch/>
        </p:blipFill>
        <p:spPr>
          <a:xfrm>
            <a:off x="1" y="10"/>
            <a:ext cx="7028495"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p:spPr>
      </p:pic>
      <p:sp>
        <p:nvSpPr>
          <p:cNvPr id="3" name="Slide Number Placeholder 2">
            <a:extLst>
              <a:ext uri="{FF2B5EF4-FFF2-40B4-BE49-F238E27FC236}">
                <a16:creationId xmlns:a16="http://schemas.microsoft.com/office/drawing/2014/main" id="{DD2D2821-61EC-42C0-8485-4FD77F4E162F}"/>
              </a:ext>
            </a:extLst>
          </p:cNvPr>
          <p:cNvSpPr>
            <a:spLocks noGrp="1"/>
          </p:cNvSpPr>
          <p:nvPr>
            <p:ph type="sldNum" sz="quarter" idx="12"/>
          </p:nvPr>
        </p:nvSpPr>
        <p:spPr/>
        <p:txBody>
          <a:bodyPr/>
          <a:lstStyle/>
          <a:p>
            <a:fld id="{58A50CE9-4F9E-4FB0-9E36-D496329523EC}" type="slidenum">
              <a:rPr lang="en-US" smtClean="0"/>
              <a:t>2</a:t>
            </a:fld>
            <a:endParaRPr lang="en-US"/>
          </a:p>
        </p:txBody>
      </p:sp>
    </p:spTree>
    <p:extLst>
      <p:ext uri="{BB962C8B-B14F-4D97-AF65-F5344CB8AC3E}">
        <p14:creationId xmlns:p14="http://schemas.microsoft.com/office/powerpoint/2010/main" val="1306341881"/>
      </p:ext>
    </p:extLst>
  </p:cSld>
  <p:clrMapOvr>
    <a:overrideClrMapping bg1="dk1" tx1="lt1" bg2="dk2" tx2="lt2" accent1="accent1" accent2="accent2" accent3="accent3" accent4="accent4" accent5="accent5" accent6="accent6" hlink="hlink" folHlink="folHlink"/>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4BDCA75-88ED-44CF-97B8-992C95CBC63D}"/>
              </a:ext>
            </a:extLst>
          </p:cNvPr>
          <p:cNvSpPr>
            <a:spLocks noGrp="1"/>
          </p:cNvSpPr>
          <p:nvPr>
            <p:ph type="title"/>
          </p:nvPr>
        </p:nvSpPr>
        <p:spPr>
          <a:xfrm>
            <a:off x="2311147" y="365760"/>
            <a:ext cx="7569706" cy="1288238"/>
          </a:xfrm>
        </p:spPr>
        <p:txBody>
          <a:bodyPr anchor="ctr">
            <a:normAutofit/>
          </a:bodyPr>
          <a:lstStyle/>
          <a:p>
            <a:pPr algn="ctr"/>
            <a:r>
              <a:rPr lang="en-US" dirty="0"/>
              <a:t>Learning Objectives</a:t>
            </a:r>
          </a:p>
        </p:txBody>
      </p:sp>
      <p:sp>
        <p:nvSpPr>
          <p:cNvPr id="3" name="Content Placeholder 2">
            <a:extLst>
              <a:ext uri="{FF2B5EF4-FFF2-40B4-BE49-F238E27FC236}">
                <a16:creationId xmlns:a16="http://schemas.microsoft.com/office/drawing/2014/main" id="{191F961C-EA93-40FA-967F-AFB20A834205}"/>
              </a:ext>
            </a:extLst>
          </p:cNvPr>
          <p:cNvSpPr>
            <a:spLocks noGrp="1"/>
          </p:cNvSpPr>
          <p:nvPr>
            <p:ph idx="1"/>
          </p:nvPr>
        </p:nvSpPr>
        <p:spPr>
          <a:xfrm>
            <a:off x="2165569" y="1956816"/>
            <a:ext cx="7860863" cy="4024884"/>
          </a:xfrm>
        </p:spPr>
        <p:txBody>
          <a:bodyPr anchor="t">
            <a:normAutofit/>
          </a:bodyPr>
          <a:lstStyle/>
          <a:p>
            <a:endParaRPr lang="en-US" sz="2400" dirty="0"/>
          </a:p>
          <a:p>
            <a:r>
              <a:rPr lang="en-US" sz="2400" dirty="0"/>
              <a:t>Identify who qualifies as an eligible Veteran for VA purposes</a:t>
            </a:r>
          </a:p>
          <a:p>
            <a:r>
              <a:rPr lang="en-US" sz="2400" dirty="0"/>
              <a:t>Benefit rates</a:t>
            </a:r>
          </a:p>
          <a:p>
            <a:r>
              <a:rPr lang="en-US" sz="2400" dirty="0"/>
              <a:t>Understand proper forms and evidence needed to file a claim</a:t>
            </a:r>
          </a:p>
          <a:p>
            <a:pPr marL="0" indent="0">
              <a:buNone/>
            </a:pPr>
            <a:endParaRPr lang="en-US" sz="2400" dirty="0"/>
          </a:p>
        </p:txBody>
      </p:sp>
      <p:pic>
        <p:nvPicPr>
          <p:cNvPr id="9" name="Picture 8">
            <a:extLst>
              <a:ext uri="{FF2B5EF4-FFF2-40B4-BE49-F238E27FC236}">
                <a16:creationId xmlns:a16="http://schemas.microsoft.com/office/drawing/2014/main" id="{D458DD99-1DDE-490B-9B9D-6B49B75DD3B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23731" cy="1103109"/>
          </a:xfrm>
          <a:prstGeom prst="rect">
            <a:avLst/>
          </a:prstGeom>
        </p:spPr>
      </p:pic>
      <p:sp>
        <p:nvSpPr>
          <p:cNvPr id="6" name="TextBox 5">
            <a:extLst>
              <a:ext uri="{FF2B5EF4-FFF2-40B4-BE49-F238E27FC236}">
                <a16:creationId xmlns:a16="http://schemas.microsoft.com/office/drawing/2014/main" id="{18273E7A-46B5-4D88-9880-AE7F92E28735}"/>
              </a:ext>
            </a:extLst>
          </p:cNvPr>
          <p:cNvSpPr txBox="1"/>
          <p:nvPr/>
        </p:nvSpPr>
        <p:spPr>
          <a:xfrm>
            <a:off x="3781124" y="6455411"/>
            <a:ext cx="4629752" cy="369332"/>
          </a:xfrm>
          <a:prstGeom prst="rect">
            <a:avLst/>
          </a:prstGeom>
          <a:noFill/>
        </p:spPr>
        <p:txBody>
          <a:bodyPr wrap="square" rtlCol="0">
            <a:spAutoFit/>
          </a:bodyPr>
          <a:lstStyle/>
          <a:p>
            <a:pPr algn="ctr"/>
            <a:r>
              <a:rPr lang="en-US" dirty="0"/>
              <a:t>NSC Pension</a:t>
            </a:r>
          </a:p>
        </p:txBody>
      </p:sp>
      <p:sp>
        <p:nvSpPr>
          <p:cNvPr id="4" name="Slide Number Placeholder 3">
            <a:extLst>
              <a:ext uri="{FF2B5EF4-FFF2-40B4-BE49-F238E27FC236}">
                <a16:creationId xmlns:a16="http://schemas.microsoft.com/office/drawing/2014/main" id="{BA1CA738-4133-4454-9A36-B640BC6EC575}"/>
              </a:ext>
            </a:extLst>
          </p:cNvPr>
          <p:cNvSpPr>
            <a:spLocks noGrp="1"/>
          </p:cNvSpPr>
          <p:nvPr>
            <p:ph type="sldNum" sz="quarter" idx="12"/>
          </p:nvPr>
        </p:nvSpPr>
        <p:spPr/>
        <p:txBody>
          <a:bodyPr/>
          <a:lstStyle/>
          <a:p>
            <a:fld id="{58A50CE9-4F9E-4FB0-9E36-D496329523EC}" type="slidenum">
              <a:rPr lang="en-US" smtClean="0"/>
              <a:t>3</a:t>
            </a:fld>
            <a:endParaRPr lang="en-US"/>
          </a:p>
        </p:txBody>
      </p:sp>
    </p:spTree>
    <p:extLst>
      <p:ext uri="{BB962C8B-B14F-4D97-AF65-F5344CB8AC3E}">
        <p14:creationId xmlns:p14="http://schemas.microsoft.com/office/powerpoint/2010/main" val="4256686500"/>
      </p:ext>
    </p:extLst>
  </p:cSld>
  <p:clrMapOvr>
    <a:overrideClrMapping bg1="dk1" tx1="lt1" bg2="dk2" tx2="lt2" accent1="accent1" accent2="accent2" accent3="accent3" accent4="accent4" accent5="accent5" accent6="accent6" hlink="hlink" folHlink="folHlink"/>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8C52BD6-F4BF-4810-B19A-34B38BB76BD5}"/>
              </a:ext>
            </a:extLst>
          </p:cNvPr>
          <p:cNvSpPr>
            <a:spLocks noGrp="1"/>
          </p:cNvSpPr>
          <p:nvPr>
            <p:ph type="title"/>
          </p:nvPr>
        </p:nvSpPr>
        <p:spPr>
          <a:xfrm>
            <a:off x="2311147" y="365760"/>
            <a:ext cx="7569706" cy="1288238"/>
          </a:xfrm>
        </p:spPr>
        <p:txBody>
          <a:bodyPr anchor="ctr">
            <a:normAutofit/>
          </a:bodyPr>
          <a:lstStyle/>
          <a:p>
            <a:pPr algn="ctr"/>
            <a:r>
              <a:rPr lang="en-US" dirty="0"/>
              <a:t>Non-Service-Connected Pension</a:t>
            </a:r>
          </a:p>
        </p:txBody>
      </p:sp>
      <p:sp>
        <p:nvSpPr>
          <p:cNvPr id="3" name="Content Placeholder 2">
            <a:extLst>
              <a:ext uri="{FF2B5EF4-FFF2-40B4-BE49-F238E27FC236}">
                <a16:creationId xmlns:a16="http://schemas.microsoft.com/office/drawing/2014/main" id="{B90792CD-9F91-4058-A967-B9339C30C8F8}"/>
              </a:ext>
            </a:extLst>
          </p:cNvPr>
          <p:cNvSpPr>
            <a:spLocks noGrp="1"/>
          </p:cNvSpPr>
          <p:nvPr>
            <p:ph idx="1"/>
          </p:nvPr>
        </p:nvSpPr>
        <p:spPr>
          <a:xfrm>
            <a:off x="2556769" y="1956816"/>
            <a:ext cx="7469663" cy="4024884"/>
          </a:xfrm>
        </p:spPr>
        <p:txBody>
          <a:bodyPr anchor="t">
            <a:normAutofit/>
          </a:bodyPr>
          <a:lstStyle/>
          <a:p>
            <a:pPr marL="0" indent="0">
              <a:buNone/>
            </a:pPr>
            <a:endParaRPr lang="en-US" sz="2400" dirty="0"/>
          </a:p>
          <a:p>
            <a:pPr marL="0" indent="0">
              <a:buNone/>
            </a:pPr>
            <a:r>
              <a:rPr lang="en-US" sz="2400" dirty="0"/>
              <a:t>NSC Pension is a needs-based benefit to ensure the wartime period veteran will meet a set income threshold. </a:t>
            </a:r>
            <a:endParaRPr lang="en-US" sz="2000" dirty="0"/>
          </a:p>
          <a:p>
            <a:pPr marL="0" indent="0">
              <a:buNone/>
            </a:pPr>
            <a:endParaRPr lang="en-US" sz="2400" dirty="0"/>
          </a:p>
        </p:txBody>
      </p:sp>
      <p:pic>
        <p:nvPicPr>
          <p:cNvPr id="6" name="Picture 5">
            <a:extLst>
              <a:ext uri="{FF2B5EF4-FFF2-40B4-BE49-F238E27FC236}">
                <a16:creationId xmlns:a16="http://schemas.microsoft.com/office/drawing/2014/main" id="{397907E5-6131-4C9D-8863-E767AE502F2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7837" cy="1098197"/>
          </a:xfrm>
          <a:prstGeom prst="rect">
            <a:avLst/>
          </a:prstGeom>
        </p:spPr>
      </p:pic>
      <p:sp>
        <p:nvSpPr>
          <p:cNvPr id="7" name="TextBox 6">
            <a:extLst>
              <a:ext uri="{FF2B5EF4-FFF2-40B4-BE49-F238E27FC236}">
                <a16:creationId xmlns:a16="http://schemas.microsoft.com/office/drawing/2014/main" id="{B656A04D-E249-4FD3-8BEE-3ADC097A97F5}"/>
              </a:ext>
            </a:extLst>
          </p:cNvPr>
          <p:cNvSpPr txBox="1"/>
          <p:nvPr/>
        </p:nvSpPr>
        <p:spPr>
          <a:xfrm>
            <a:off x="3781124" y="6455411"/>
            <a:ext cx="4629752" cy="369332"/>
          </a:xfrm>
          <a:prstGeom prst="rect">
            <a:avLst/>
          </a:prstGeom>
          <a:noFill/>
        </p:spPr>
        <p:txBody>
          <a:bodyPr wrap="square" rtlCol="0">
            <a:spAutoFit/>
          </a:bodyPr>
          <a:lstStyle/>
          <a:p>
            <a:pPr algn="ctr"/>
            <a:r>
              <a:rPr lang="en-US" dirty="0"/>
              <a:t>NSC Pension</a:t>
            </a:r>
          </a:p>
        </p:txBody>
      </p:sp>
      <p:sp>
        <p:nvSpPr>
          <p:cNvPr id="4" name="Slide Number Placeholder 3">
            <a:extLst>
              <a:ext uri="{FF2B5EF4-FFF2-40B4-BE49-F238E27FC236}">
                <a16:creationId xmlns:a16="http://schemas.microsoft.com/office/drawing/2014/main" id="{46C30652-2527-45B6-BC33-FF6244FDF32C}"/>
              </a:ext>
            </a:extLst>
          </p:cNvPr>
          <p:cNvSpPr>
            <a:spLocks noGrp="1"/>
          </p:cNvSpPr>
          <p:nvPr>
            <p:ph type="sldNum" sz="quarter" idx="12"/>
          </p:nvPr>
        </p:nvSpPr>
        <p:spPr/>
        <p:txBody>
          <a:bodyPr/>
          <a:lstStyle/>
          <a:p>
            <a:fld id="{58A50CE9-4F9E-4FB0-9E36-D496329523EC}" type="slidenum">
              <a:rPr lang="en-US" smtClean="0"/>
              <a:t>4</a:t>
            </a:fld>
            <a:endParaRPr lang="en-US"/>
          </a:p>
        </p:txBody>
      </p:sp>
    </p:spTree>
    <p:extLst>
      <p:ext uri="{BB962C8B-B14F-4D97-AF65-F5344CB8AC3E}">
        <p14:creationId xmlns:p14="http://schemas.microsoft.com/office/powerpoint/2010/main" val="859723454"/>
      </p:ext>
    </p:extLst>
  </p:cSld>
  <p:clrMapOvr>
    <a:overrideClrMapping bg1="dk1" tx1="lt1" bg2="dk2" tx2="lt2" accent1="accent1" accent2="accent2" accent3="accent3" accent4="accent4" accent5="accent5" accent6="accent6" hlink="hlink" folHlink="folHlink"/>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Veteran’s </a:t>
            </a:r>
            <a:r>
              <a:rPr lang="en-US" dirty="0" err="1"/>
              <a:t>Eligibilitiy</a:t>
            </a:r>
            <a:endParaRPr lang="en-US" dirty="0"/>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2311147" y="1473693"/>
            <a:ext cx="7715285" cy="4508007"/>
          </a:xfrm>
        </p:spPr>
        <p:txBody>
          <a:bodyPr anchor="t">
            <a:normAutofit/>
          </a:bodyPr>
          <a:lstStyle/>
          <a:p>
            <a:endParaRPr lang="en-US" sz="2400" dirty="0"/>
          </a:p>
          <a:p>
            <a:r>
              <a:rPr lang="en-US" sz="2400" dirty="0"/>
              <a:t>The Veteran must be:</a:t>
            </a:r>
          </a:p>
          <a:p>
            <a:pPr lvl="1"/>
            <a:r>
              <a:rPr lang="en-US" sz="2000" dirty="0"/>
              <a:t>Age 65 or older, </a:t>
            </a:r>
            <a:r>
              <a:rPr lang="en-US" sz="2000" b="1" dirty="0"/>
              <a:t>OR</a:t>
            </a:r>
          </a:p>
          <a:p>
            <a:pPr lvl="1"/>
            <a:r>
              <a:rPr lang="en-US" sz="2000" dirty="0"/>
              <a:t>Permanently and totally disabled, </a:t>
            </a:r>
            <a:r>
              <a:rPr lang="en-US" sz="2000" b="1" dirty="0"/>
              <a:t>OR</a:t>
            </a:r>
          </a:p>
          <a:p>
            <a:pPr lvl="1"/>
            <a:r>
              <a:rPr lang="en-US" sz="2000" dirty="0"/>
              <a:t>A Patient in a nursing home receiving skilled nursing care, </a:t>
            </a:r>
            <a:r>
              <a:rPr lang="en-US" sz="2000" b="1" dirty="0"/>
              <a:t>OR</a:t>
            </a:r>
          </a:p>
          <a:p>
            <a:pPr lvl="1"/>
            <a:r>
              <a:rPr lang="en-US" sz="2000" dirty="0"/>
              <a:t>Receiving Social Security Disability Insurance, </a:t>
            </a:r>
            <a:r>
              <a:rPr lang="en-US" sz="2000" b="1" dirty="0"/>
              <a:t>OR</a:t>
            </a:r>
          </a:p>
          <a:p>
            <a:pPr lvl="1"/>
            <a:r>
              <a:rPr lang="en-US" sz="2000" dirty="0"/>
              <a:t>Receiving Supplemental Security Income</a:t>
            </a:r>
          </a:p>
          <a:p>
            <a:r>
              <a:rPr lang="en-US" sz="2400" b="1" dirty="0"/>
              <a:t>And</a:t>
            </a:r>
            <a:r>
              <a:rPr lang="en-US" sz="2400" dirty="0"/>
              <a:t>, have wartime period service</a:t>
            </a:r>
          </a:p>
          <a:p>
            <a:pPr marL="0" indent="0">
              <a:buNone/>
            </a:pPr>
            <a:endParaRPr lang="en-US" sz="24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NSC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5</a:t>
            </a:fld>
            <a:endParaRPr lang="en-US"/>
          </a:p>
        </p:txBody>
      </p:sp>
    </p:spTree>
    <p:extLst>
      <p:ext uri="{BB962C8B-B14F-4D97-AF65-F5344CB8AC3E}">
        <p14:creationId xmlns:p14="http://schemas.microsoft.com/office/powerpoint/2010/main" val="1696180182"/>
      </p:ext>
    </p:extLst>
  </p:cSld>
  <p:clrMapOvr>
    <a:overrideClrMapping bg1="dk1" tx1="lt1" bg2="dk2" tx2="lt2" accent1="accent1" accent2="accent2" accent3="accent3" accent4="accent4" accent5="accent5" accent6="accent6" hlink="hlink" folHlink="folHlink"/>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Wartime Periods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2311147" y="1473693"/>
            <a:ext cx="7715285" cy="4508007"/>
          </a:xfrm>
        </p:spPr>
        <p:txBody>
          <a:bodyPr anchor="t">
            <a:normAutofit fontScale="62500" lnSpcReduction="20000"/>
          </a:bodyPr>
          <a:lstStyle/>
          <a:p>
            <a:endParaRPr lang="en-US" sz="2400" dirty="0"/>
          </a:p>
          <a:p>
            <a:r>
              <a:rPr lang="en-US" sz="3800" dirty="0"/>
              <a:t>Mexican Border period (May 9, 1916, to April 5, 1917, for Veterans who served in Mexico, on its borders, or in adjacent waters)</a:t>
            </a:r>
          </a:p>
          <a:p>
            <a:r>
              <a:rPr lang="en-US" sz="3800" dirty="0"/>
              <a:t>World War I (April 6, 1917, to November 11, 1918)</a:t>
            </a:r>
          </a:p>
          <a:p>
            <a:r>
              <a:rPr lang="en-US" sz="3800" dirty="0"/>
              <a:t>World War II (December 7, 1941, to December 31, 1946)</a:t>
            </a:r>
          </a:p>
          <a:p>
            <a:r>
              <a:rPr lang="en-US" sz="3800" dirty="0"/>
              <a:t>Korean conflict (June 27, 1950, to January 31, 1955)</a:t>
            </a:r>
          </a:p>
          <a:p>
            <a:r>
              <a:rPr lang="en-US" sz="3800" dirty="0"/>
              <a:t>Vietnam War era (February 28, 1961, to May 7, 1975, for Veterans who served in the Republic of Vietnam during that period. August 5, 1964, to May 7, 1975, for Veterans who served outside of the Republic of Vietnam.)</a:t>
            </a:r>
          </a:p>
          <a:p>
            <a:r>
              <a:rPr lang="en-US" sz="3800" dirty="0"/>
              <a:t>Gulf War (August 2, 1990, through a future date to be set by law or presidential proclamation)</a:t>
            </a:r>
          </a:p>
          <a:p>
            <a:pPr marL="0" indent="0">
              <a:buNone/>
            </a:pPr>
            <a:endParaRPr lang="en-US" sz="24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NSC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6</a:t>
            </a:fld>
            <a:endParaRPr lang="en-US"/>
          </a:p>
        </p:txBody>
      </p:sp>
    </p:spTree>
    <p:extLst>
      <p:ext uri="{BB962C8B-B14F-4D97-AF65-F5344CB8AC3E}">
        <p14:creationId xmlns:p14="http://schemas.microsoft.com/office/powerpoint/2010/main" val="3723105259"/>
      </p:ext>
    </p:extLst>
  </p:cSld>
  <p:clrMapOvr>
    <a:overrideClrMapping bg1="dk1" tx1="lt1" bg2="dk2" tx2="lt2" accent1="accent1" accent2="accent2" accent3="accent3" accent4="accent4" accent5="accent5" accent6="accent6" hlink="hlink" folHlink="folHlink"/>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Veteran’s Service</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2311147" y="1473693"/>
            <a:ext cx="7715285" cy="4508007"/>
          </a:xfrm>
        </p:spPr>
        <p:txBody>
          <a:bodyPr anchor="t">
            <a:normAutofit fontScale="92500"/>
          </a:bodyPr>
          <a:lstStyle/>
          <a:p>
            <a:endParaRPr lang="en-US" sz="2400" dirty="0"/>
          </a:p>
          <a:p>
            <a:r>
              <a:rPr lang="en-US" sz="2600" dirty="0"/>
              <a:t>Entered active duty on or before September 7, 1980, and served at least 90 days on active military service, with at least 1 day during a covered war time period, </a:t>
            </a:r>
            <a:r>
              <a:rPr lang="en-US" sz="2600" b="1" dirty="0"/>
              <a:t>or</a:t>
            </a:r>
            <a:endParaRPr lang="en-US" sz="2600" dirty="0"/>
          </a:p>
          <a:p>
            <a:r>
              <a:rPr lang="en-US" sz="2600" dirty="0"/>
              <a:t>Entered active duty after September 7, 1980, and served at least 24 months or the full period for which they were called or ordered to active duty (with some exceptions), with at least 1 day during a covered wartime period </a:t>
            </a:r>
            <a:r>
              <a:rPr lang="en-US" sz="2600" b="1" dirty="0"/>
              <a:t>or</a:t>
            </a:r>
            <a:endParaRPr lang="en-US" sz="2600" dirty="0"/>
          </a:p>
          <a:p>
            <a:r>
              <a:rPr lang="en-US" sz="2600" dirty="0"/>
              <a:t>Was an officer and started on active duty after October 16, 1981, and hadn’t previously served on active duty for at least 24 months</a:t>
            </a:r>
          </a:p>
          <a:p>
            <a:pPr marL="0" indent="0">
              <a:buNone/>
            </a:pPr>
            <a:endParaRPr lang="en-US" sz="24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NSC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7</a:t>
            </a:fld>
            <a:endParaRPr lang="en-US"/>
          </a:p>
        </p:txBody>
      </p:sp>
    </p:spTree>
    <p:extLst>
      <p:ext uri="{BB962C8B-B14F-4D97-AF65-F5344CB8AC3E}">
        <p14:creationId xmlns:p14="http://schemas.microsoft.com/office/powerpoint/2010/main" val="1368986050"/>
      </p:ext>
    </p:extLst>
  </p:cSld>
  <p:clrMapOvr>
    <a:overrideClrMapping bg1="dk1" tx1="lt1" bg2="dk2" tx2="lt2" accent1="accent1" accent2="accent2" accent3="accent3" accent4="accent4" accent5="accent5" accent6="accent6" hlink="hlink" folHlink="folHlink"/>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Eligible Dependents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2942743" y="1711818"/>
            <a:ext cx="7715285" cy="4508007"/>
          </a:xfrm>
        </p:spPr>
        <p:txBody>
          <a:bodyPr anchor="t">
            <a:normAutofit/>
          </a:bodyPr>
          <a:lstStyle/>
          <a:p>
            <a:endParaRPr lang="en-US" sz="2400" dirty="0"/>
          </a:p>
          <a:p>
            <a:r>
              <a:rPr lang="en-US" sz="2400" dirty="0"/>
              <a:t>Spouse</a:t>
            </a:r>
          </a:p>
          <a:p>
            <a:r>
              <a:rPr lang="en-US" sz="2400" dirty="0"/>
              <a:t>Unmarried child under 18, or 18-23 in school</a:t>
            </a:r>
          </a:p>
          <a:p>
            <a:r>
              <a:rPr lang="en-US" sz="2400" dirty="0"/>
              <a:t>“Helpless child”, if disabled prior to age 18</a:t>
            </a:r>
          </a:p>
          <a:p>
            <a:pPr marL="0" indent="0">
              <a:buNone/>
            </a:pPr>
            <a:endParaRPr lang="en-US" sz="24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950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NSC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8</a:t>
            </a:fld>
            <a:endParaRPr lang="en-US"/>
          </a:p>
        </p:txBody>
      </p:sp>
    </p:spTree>
    <p:extLst>
      <p:ext uri="{BB962C8B-B14F-4D97-AF65-F5344CB8AC3E}">
        <p14:creationId xmlns:p14="http://schemas.microsoft.com/office/powerpoint/2010/main" val="1536368411"/>
      </p:ext>
    </p:extLst>
  </p:cSld>
  <p:clrMapOvr>
    <a:overrideClrMapping bg1="dk1" tx1="lt1" bg2="dk2" tx2="lt2" accent1="accent1" accent2="accent2" accent3="accent3" accent4="accent4" accent5="accent5" accent6="accent6" hlink="hlink" folHlink="folHlink"/>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2C0607-8DA3-4E22-81D9-2EE8AD6954F9}"/>
              </a:ext>
            </a:extLst>
          </p:cNvPr>
          <p:cNvSpPr>
            <a:spLocks noGrp="1"/>
          </p:cNvSpPr>
          <p:nvPr>
            <p:ph type="title"/>
          </p:nvPr>
        </p:nvSpPr>
        <p:spPr>
          <a:xfrm>
            <a:off x="2311147" y="365760"/>
            <a:ext cx="7569706" cy="1288238"/>
          </a:xfrm>
        </p:spPr>
        <p:txBody>
          <a:bodyPr anchor="ctr">
            <a:normAutofit/>
          </a:bodyPr>
          <a:lstStyle/>
          <a:p>
            <a:pPr algn="ctr"/>
            <a:r>
              <a:rPr lang="en-US" dirty="0"/>
              <a:t>Financial Requirements</a:t>
            </a:r>
          </a:p>
        </p:txBody>
      </p:sp>
      <p:sp>
        <p:nvSpPr>
          <p:cNvPr id="3" name="Content Placeholder 2">
            <a:extLst>
              <a:ext uri="{FF2B5EF4-FFF2-40B4-BE49-F238E27FC236}">
                <a16:creationId xmlns:a16="http://schemas.microsoft.com/office/drawing/2014/main" id="{0462B9AA-F5C7-4721-BD85-07000B8585F1}"/>
              </a:ext>
            </a:extLst>
          </p:cNvPr>
          <p:cNvSpPr>
            <a:spLocks noGrp="1"/>
          </p:cNvSpPr>
          <p:nvPr>
            <p:ph idx="1"/>
          </p:nvPr>
        </p:nvSpPr>
        <p:spPr>
          <a:xfrm>
            <a:off x="2311147" y="1473693"/>
            <a:ext cx="7715285" cy="4508007"/>
          </a:xfrm>
        </p:spPr>
        <p:txBody>
          <a:bodyPr anchor="t">
            <a:normAutofit/>
          </a:bodyPr>
          <a:lstStyle/>
          <a:p>
            <a:endParaRPr lang="en-US" sz="2400" dirty="0"/>
          </a:p>
          <a:p>
            <a:r>
              <a:rPr lang="en-US" sz="2400" dirty="0"/>
              <a:t>Assets less than $159,240</a:t>
            </a:r>
          </a:p>
          <a:p>
            <a:r>
              <a:rPr lang="en-US" sz="2400" dirty="0"/>
              <a:t>Countable income less than the Maximum Annual Pension Rate (MAPR)</a:t>
            </a:r>
          </a:p>
          <a:p>
            <a:pPr marL="0" indent="0">
              <a:buNone/>
            </a:pPr>
            <a:endParaRPr lang="en-US" sz="2400" dirty="0"/>
          </a:p>
        </p:txBody>
      </p:sp>
      <p:pic>
        <p:nvPicPr>
          <p:cNvPr id="6" name="Picture 5">
            <a:extLst>
              <a:ext uri="{FF2B5EF4-FFF2-40B4-BE49-F238E27FC236}">
                <a16:creationId xmlns:a16="http://schemas.microsoft.com/office/drawing/2014/main" id="{A34CAE56-F109-4F4C-AA8C-EC8AD9EB887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318843" cy="1099035"/>
          </a:xfrm>
          <a:prstGeom prst="rect">
            <a:avLst/>
          </a:prstGeom>
        </p:spPr>
      </p:pic>
      <p:sp>
        <p:nvSpPr>
          <p:cNvPr id="7" name="TextBox 6">
            <a:extLst>
              <a:ext uri="{FF2B5EF4-FFF2-40B4-BE49-F238E27FC236}">
                <a16:creationId xmlns:a16="http://schemas.microsoft.com/office/drawing/2014/main" id="{E259F5BC-E3AB-42FA-9FED-4E4EAD96D7E8}"/>
              </a:ext>
            </a:extLst>
          </p:cNvPr>
          <p:cNvSpPr txBox="1"/>
          <p:nvPr/>
        </p:nvSpPr>
        <p:spPr>
          <a:xfrm>
            <a:off x="3781124" y="6455411"/>
            <a:ext cx="4629752" cy="369332"/>
          </a:xfrm>
          <a:prstGeom prst="rect">
            <a:avLst/>
          </a:prstGeom>
          <a:noFill/>
        </p:spPr>
        <p:txBody>
          <a:bodyPr wrap="square" rtlCol="0">
            <a:spAutoFit/>
          </a:bodyPr>
          <a:lstStyle/>
          <a:p>
            <a:pPr algn="ctr"/>
            <a:r>
              <a:rPr lang="en-US" dirty="0"/>
              <a:t>NSC Pension</a:t>
            </a:r>
          </a:p>
        </p:txBody>
      </p:sp>
      <p:sp>
        <p:nvSpPr>
          <p:cNvPr id="4" name="Slide Number Placeholder 3">
            <a:extLst>
              <a:ext uri="{FF2B5EF4-FFF2-40B4-BE49-F238E27FC236}">
                <a16:creationId xmlns:a16="http://schemas.microsoft.com/office/drawing/2014/main" id="{F5A4C902-240D-4536-A96C-B194B9D4FF45}"/>
              </a:ext>
            </a:extLst>
          </p:cNvPr>
          <p:cNvSpPr>
            <a:spLocks noGrp="1"/>
          </p:cNvSpPr>
          <p:nvPr>
            <p:ph type="sldNum" sz="quarter" idx="12"/>
          </p:nvPr>
        </p:nvSpPr>
        <p:spPr/>
        <p:txBody>
          <a:bodyPr/>
          <a:lstStyle/>
          <a:p>
            <a:fld id="{58A50CE9-4F9E-4FB0-9E36-D496329523EC}" type="slidenum">
              <a:rPr lang="en-US" smtClean="0"/>
              <a:t>9</a:t>
            </a:fld>
            <a:endParaRPr lang="en-US"/>
          </a:p>
        </p:txBody>
      </p:sp>
    </p:spTree>
    <p:extLst>
      <p:ext uri="{BB962C8B-B14F-4D97-AF65-F5344CB8AC3E}">
        <p14:creationId xmlns:p14="http://schemas.microsoft.com/office/powerpoint/2010/main" val="3011735787"/>
      </p:ext>
    </p:extLst>
  </p:cSld>
  <p:clrMapOvr>
    <a:overrideClrMapping bg1="dk1" tx1="lt1" bg2="dk2" tx2="lt2" accent1="accent1" accent2="accent2" accent3="accent3" accent4="accent4" accent5="accent5" accent6="accent6" hlink="hlink" folHlink="folHlink"/>
  </p:clrMapOvr>
  <p:transition spd="slow">
    <p:wip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772</TotalTime>
  <Words>1014</Words>
  <Application>Microsoft Office PowerPoint</Application>
  <PresentationFormat>Widescreen</PresentationFormat>
  <Paragraphs>161</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Non-Service- Connected Pension  Gary Felver, DSO Dayton VAMC                   </vt:lpstr>
      <vt:lpstr>Presenter:  Gary Felver  DSO, Dayton VAMC</vt:lpstr>
      <vt:lpstr>Learning Objectives</vt:lpstr>
      <vt:lpstr>Non-Service-Connected Pension</vt:lpstr>
      <vt:lpstr>Veteran’s Eligibilitiy</vt:lpstr>
      <vt:lpstr>Wartime Periods</vt:lpstr>
      <vt:lpstr>Veteran’s Service</vt:lpstr>
      <vt:lpstr>Eligible Dependents</vt:lpstr>
      <vt:lpstr>Financial Requirements</vt:lpstr>
      <vt:lpstr>Annual Countable Income (household)</vt:lpstr>
      <vt:lpstr>Maximum Annual Pension Rate</vt:lpstr>
      <vt:lpstr>Assets</vt:lpstr>
      <vt:lpstr>Transfer of Assets</vt:lpstr>
      <vt:lpstr>Evidence and Documents</vt:lpstr>
      <vt:lpstr>Evidence and Documents (cont.)</vt:lpstr>
      <vt:lpstr>Evidence and Documents (cont.)</vt:lpstr>
      <vt:lpstr>Required Forms</vt:lpstr>
      <vt:lpstr>Required Forms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Survivor Pension and  Disability Indemnity Compensation (DIC)</dc:title>
  <dc:creator>Felver, Gary L.</dc:creator>
  <cp:lastModifiedBy>Genochio, William, VBACLE</cp:lastModifiedBy>
  <cp:revision>98</cp:revision>
  <dcterms:created xsi:type="dcterms:W3CDTF">2021-04-30T11:14:11Z</dcterms:created>
  <dcterms:modified xsi:type="dcterms:W3CDTF">2025-07-31T14:56:07Z</dcterms:modified>
</cp:coreProperties>
</file>