
<file path=[Content_Types].xml><?xml version="1.0" encoding="utf-8"?>
<Types xmlns="http://schemas.openxmlformats.org/package/2006/content-types">
  <Default Extension="jfif"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92" r:id="rId3"/>
    <p:sldId id="333" r:id="rId4"/>
    <p:sldId id="334" r:id="rId5"/>
    <p:sldId id="335" r:id="rId6"/>
    <p:sldId id="351" r:id="rId7"/>
    <p:sldId id="330" r:id="rId8"/>
    <p:sldId id="350" r:id="rId9"/>
    <p:sldId id="352" r:id="rId10"/>
    <p:sldId id="353" r:id="rId11"/>
    <p:sldId id="354" r:id="rId12"/>
    <p:sldId id="355" r:id="rId13"/>
    <p:sldId id="356" r:id="rId14"/>
    <p:sldId id="357" r:id="rId15"/>
    <p:sldId id="358" r:id="rId16"/>
    <p:sldId id="359" r:id="rId17"/>
    <p:sldId id="360" r:id="rId18"/>
    <p:sldId id="342" r:id="rId19"/>
    <p:sldId id="286" r:id="rId20"/>
    <p:sldId id="346" r:id="rId21"/>
    <p:sldId id="348" r:id="rId2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238125-2E32-4D53-924B-CC84199673EA}" v="6" dt="2026-01-16T18:50:33.0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48" autoAdjust="0"/>
    <p:restoredTop sz="73628" autoAdjust="0"/>
  </p:normalViewPr>
  <p:slideViewPr>
    <p:cSldViewPr snapToGrid="0" showGuides="1">
      <p:cViewPr varScale="1">
        <p:scale>
          <a:sx n="63" d="100"/>
          <a:sy n="63" d="100"/>
        </p:scale>
        <p:origin x="532" y="76"/>
      </p:cViewPr>
      <p:guideLst>
        <p:guide orient="horz" pos="2160"/>
        <p:guide pos="3840"/>
      </p:guideLst>
    </p:cSldViewPr>
  </p:slideViewPr>
  <p:notesTextViewPr>
    <p:cViewPr>
      <p:scale>
        <a:sx n="66" d="100"/>
        <a:sy n="66" d="100"/>
      </p:scale>
      <p:origin x="0" y="0"/>
    </p:cViewPr>
  </p:notesTextViewPr>
  <p:notesViewPr>
    <p:cSldViewPr snapToGrid="0" showGuides="1">
      <p:cViewPr varScale="1">
        <p:scale>
          <a:sx n="47" d="100"/>
          <a:sy n="47" d="100"/>
        </p:scale>
        <p:origin x="2680" y="2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ochio, William, VBACLE" userId="2ef655ee-4d46-4cb7-b5d9-8a97e03de3a2" providerId="ADAL" clId="{A83CE1D1-033D-4F72-AA46-B17B84994A73}"/>
    <pc:docChg chg="undo custSel modSld">
      <pc:chgData name="Genochio, William, VBACLE" userId="2ef655ee-4d46-4cb7-b5d9-8a97e03de3a2" providerId="ADAL" clId="{A83CE1D1-033D-4F72-AA46-B17B84994A73}" dt="2026-01-16T18:51:36.212" v="453" actId="20577"/>
      <pc:docMkLst>
        <pc:docMk/>
      </pc:docMkLst>
      <pc:sldChg chg="modSp mod">
        <pc:chgData name="Genochio, William, VBACLE" userId="2ef655ee-4d46-4cb7-b5d9-8a97e03de3a2" providerId="ADAL" clId="{A83CE1D1-033D-4F72-AA46-B17B84994A73}" dt="2026-01-16T18:51:36.212" v="453" actId="20577"/>
        <pc:sldMkLst>
          <pc:docMk/>
          <pc:sldMk cId="2626531862" sldId="360"/>
        </pc:sldMkLst>
        <pc:graphicFrameChg chg="mod modGraphic">
          <ac:chgData name="Genochio, William, VBACLE" userId="2ef655ee-4d46-4cb7-b5d9-8a97e03de3a2" providerId="ADAL" clId="{A83CE1D1-033D-4F72-AA46-B17B84994A73}" dt="2026-01-16T18:51:36.212" v="453" actId="20577"/>
          <ac:graphicFrameMkLst>
            <pc:docMk/>
            <pc:sldMk cId="2626531862" sldId="360"/>
            <ac:graphicFrameMk id="9" creationId="{4D5D0306-B6C1-F8A4-4F37-A858AA06D4C0}"/>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image" Target="../media/image3.jfif"/><Relationship Id="rId5" Type="http://schemas.microsoft.com/office/2007/relationships/hdphoto" Target="../media/hdphoto1.wdp"/><Relationship Id="rId4" Type="http://schemas.openxmlformats.org/officeDocument/2006/relationships/image" Target="../media/image6.pn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image" Target="../media/image3.jfif"/><Relationship Id="rId5" Type="http://schemas.microsoft.com/office/2007/relationships/hdphoto" Target="../media/hdphoto1.wdp"/><Relationship Id="rId4"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8C1AA7-742C-48AC-BB14-7753E4E265B3}" type="doc">
      <dgm:prSet loTypeId="urn:microsoft.com/office/officeart/2008/layout/PictureStrips" loCatId="picture" qsTypeId="urn:microsoft.com/office/officeart/2005/8/quickstyle/simple4" qsCatId="simple" csTypeId="urn:microsoft.com/office/officeart/2005/8/colors/colorful5" csCatId="colorful" phldr="1"/>
      <dgm:spPr/>
      <dgm:t>
        <a:bodyPr/>
        <a:lstStyle/>
        <a:p>
          <a:endParaRPr lang="en-US"/>
        </a:p>
      </dgm:t>
    </dgm:pt>
    <dgm:pt modelId="{8463377D-3B35-416C-AB42-793A2EADD197}">
      <dgm:prSet phldrT="[Text]"/>
      <dgm:spPr/>
      <dgm:t>
        <a:bodyPr/>
        <a:lstStyle/>
        <a:p>
          <a:r>
            <a:rPr lang="en-US" dirty="0">
              <a:latin typeface="Arial" panose="020B0604020202020204" pitchFamily="34" charset="0"/>
              <a:cs typeface="Arial" panose="020B0604020202020204" pitchFamily="34" charset="0"/>
            </a:rPr>
            <a:t>Direct  </a:t>
          </a:r>
        </a:p>
      </dgm:t>
    </dgm:pt>
    <dgm:pt modelId="{B39ADFB4-194D-4EE6-B473-030E376FDABB}" type="parTrans" cxnId="{D6354410-9961-4CA9-95ED-F6713D981F46}">
      <dgm:prSet/>
      <dgm:spPr/>
      <dgm:t>
        <a:bodyPr/>
        <a:lstStyle/>
        <a:p>
          <a:endParaRPr lang="en-US">
            <a:latin typeface="Arial" panose="020B0604020202020204" pitchFamily="34" charset="0"/>
            <a:cs typeface="Arial" panose="020B0604020202020204" pitchFamily="34" charset="0"/>
          </a:endParaRPr>
        </a:p>
      </dgm:t>
    </dgm:pt>
    <dgm:pt modelId="{A5CAE2DC-A2A1-422A-9C10-31B7D9687731}" type="sibTrans" cxnId="{D6354410-9961-4CA9-95ED-F6713D981F46}">
      <dgm:prSet/>
      <dgm:spPr/>
      <dgm:t>
        <a:bodyPr/>
        <a:lstStyle/>
        <a:p>
          <a:endParaRPr lang="en-US">
            <a:latin typeface="Arial" panose="020B0604020202020204" pitchFamily="34" charset="0"/>
            <a:cs typeface="Arial" panose="020B0604020202020204" pitchFamily="34" charset="0"/>
          </a:endParaRPr>
        </a:p>
      </dgm:t>
    </dgm:pt>
    <dgm:pt modelId="{D50DA4F9-6758-46EE-BBDF-CA73B1599DE9}">
      <dgm:prSet phldrT="[Text]"/>
      <dgm:spPr/>
      <dgm:t>
        <a:bodyPr/>
        <a:lstStyle/>
        <a:p>
          <a:r>
            <a:rPr lang="en-US" dirty="0">
              <a:latin typeface="Arial" panose="020B0604020202020204" pitchFamily="34" charset="0"/>
              <a:cs typeface="Arial" panose="020B0604020202020204" pitchFamily="34" charset="0"/>
            </a:rPr>
            <a:t>Secondary </a:t>
          </a:r>
        </a:p>
      </dgm:t>
    </dgm:pt>
    <dgm:pt modelId="{99F2F51B-004B-4F69-ABA5-43C420D04156}" type="parTrans" cxnId="{ED621D26-72C6-4483-8514-8E352DB12170}">
      <dgm:prSet/>
      <dgm:spPr/>
      <dgm:t>
        <a:bodyPr/>
        <a:lstStyle/>
        <a:p>
          <a:endParaRPr lang="en-US">
            <a:latin typeface="Arial" panose="020B0604020202020204" pitchFamily="34" charset="0"/>
            <a:cs typeface="Arial" panose="020B0604020202020204" pitchFamily="34" charset="0"/>
          </a:endParaRPr>
        </a:p>
      </dgm:t>
    </dgm:pt>
    <dgm:pt modelId="{F1998CCB-DC02-4EBE-BB26-CBB48EDB2D41}" type="sibTrans" cxnId="{ED621D26-72C6-4483-8514-8E352DB12170}">
      <dgm:prSet/>
      <dgm:spPr/>
      <dgm:t>
        <a:bodyPr/>
        <a:lstStyle/>
        <a:p>
          <a:endParaRPr lang="en-US">
            <a:latin typeface="Arial" panose="020B0604020202020204" pitchFamily="34" charset="0"/>
            <a:cs typeface="Arial" panose="020B0604020202020204" pitchFamily="34" charset="0"/>
          </a:endParaRPr>
        </a:p>
      </dgm:t>
    </dgm:pt>
    <dgm:pt modelId="{3B236719-CA10-48CC-BA2F-0A55C6ABBD9C}">
      <dgm:prSet phldrT="[Text]"/>
      <dgm:spPr/>
      <dgm:t>
        <a:bodyPr/>
        <a:lstStyle/>
        <a:p>
          <a:r>
            <a:rPr lang="en-US" dirty="0">
              <a:latin typeface="Arial" panose="020B0604020202020204" pitchFamily="34" charset="0"/>
              <a:cs typeface="Arial" panose="020B0604020202020204" pitchFamily="34" charset="0"/>
            </a:rPr>
            <a:t>Aggravation</a:t>
          </a:r>
        </a:p>
      </dgm:t>
    </dgm:pt>
    <dgm:pt modelId="{DC9AE4DF-8A80-4253-8A35-76222AE44B4B}" type="parTrans" cxnId="{06BCE834-1CE1-4F42-81BF-35FF64D8A23C}">
      <dgm:prSet/>
      <dgm:spPr/>
      <dgm:t>
        <a:bodyPr/>
        <a:lstStyle/>
        <a:p>
          <a:endParaRPr lang="en-US">
            <a:latin typeface="Arial" panose="020B0604020202020204" pitchFamily="34" charset="0"/>
            <a:cs typeface="Arial" panose="020B0604020202020204" pitchFamily="34" charset="0"/>
          </a:endParaRPr>
        </a:p>
      </dgm:t>
    </dgm:pt>
    <dgm:pt modelId="{CE64E21F-43D4-47EF-A111-B1C2E1548B3F}" type="sibTrans" cxnId="{06BCE834-1CE1-4F42-81BF-35FF64D8A23C}">
      <dgm:prSet/>
      <dgm:spPr/>
      <dgm:t>
        <a:bodyPr/>
        <a:lstStyle/>
        <a:p>
          <a:endParaRPr lang="en-US">
            <a:latin typeface="Arial" panose="020B0604020202020204" pitchFamily="34" charset="0"/>
            <a:cs typeface="Arial" panose="020B0604020202020204" pitchFamily="34" charset="0"/>
          </a:endParaRPr>
        </a:p>
      </dgm:t>
    </dgm:pt>
    <dgm:pt modelId="{EBE7F6B2-E8E0-429B-B946-5DD5EF2A9235}">
      <dgm:prSet/>
      <dgm:spPr/>
      <dgm:t>
        <a:bodyPr/>
        <a:lstStyle/>
        <a:p>
          <a:r>
            <a:rPr lang="en-US" dirty="0">
              <a:latin typeface="Arial" panose="020B0604020202020204" pitchFamily="34" charset="0"/>
              <a:cs typeface="Arial" panose="020B0604020202020204" pitchFamily="34" charset="0"/>
            </a:rPr>
            <a:t>Presumptive</a:t>
          </a:r>
        </a:p>
      </dgm:t>
    </dgm:pt>
    <dgm:pt modelId="{BBA6AE5E-ABF2-4ECC-BC25-C1EC758AA048}" type="parTrans" cxnId="{55E8102E-E127-46AE-8AAA-8A558318A6E4}">
      <dgm:prSet/>
      <dgm:spPr/>
      <dgm:t>
        <a:bodyPr/>
        <a:lstStyle/>
        <a:p>
          <a:endParaRPr lang="en-US">
            <a:latin typeface="Arial" panose="020B0604020202020204" pitchFamily="34" charset="0"/>
            <a:cs typeface="Arial" panose="020B0604020202020204" pitchFamily="34" charset="0"/>
          </a:endParaRPr>
        </a:p>
      </dgm:t>
    </dgm:pt>
    <dgm:pt modelId="{8D599C66-A7CF-485A-9659-E0D37913922E}" type="sibTrans" cxnId="{55E8102E-E127-46AE-8AAA-8A558318A6E4}">
      <dgm:prSet/>
      <dgm:spPr/>
      <dgm:t>
        <a:bodyPr/>
        <a:lstStyle/>
        <a:p>
          <a:endParaRPr lang="en-US">
            <a:latin typeface="Arial" panose="020B0604020202020204" pitchFamily="34" charset="0"/>
            <a:cs typeface="Arial" panose="020B0604020202020204" pitchFamily="34" charset="0"/>
          </a:endParaRPr>
        </a:p>
      </dgm:t>
    </dgm:pt>
    <dgm:pt modelId="{800DA783-8C73-45B7-A903-3E2EB30404B9}" type="pres">
      <dgm:prSet presAssocID="{C38C1AA7-742C-48AC-BB14-7753E4E265B3}" presName="Name0" presStyleCnt="0">
        <dgm:presLayoutVars>
          <dgm:dir/>
          <dgm:resizeHandles val="exact"/>
        </dgm:presLayoutVars>
      </dgm:prSet>
      <dgm:spPr/>
    </dgm:pt>
    <dgm:pt modelId="{B60906B0-1FFC-4FC9-82CE-B0D8A3D9FEDB}" type="pres">
      <dgm:prSet presAssocID="{8463377D-3B35-416C-AB42-793A2EADD197}" presName="composite" presStyleCnt="0"/>
      <dgm:spPr/>
    </dgm:pt>
    <dgm:pt modelId="{CB64C183-AE09-491A-865D-8ED508690A97}" type="pres">
      <dgm:prSet presAssocID="{8463377D-3B35-416C-AB42-793A2EADD197}" presName="rect1" presStyleLbl="trAlignAcc1" presStyleIdx="0" presStyleCnt="4">
        <dgm:presLayoutVars>
          <dgm:bulletEnabled val="1"/>
        </dgm:presLayoutVars>
      </dgm:prSet>
      <dgm:spPr/>
    </dgm:pt>
    <dgm:pt modelId="{F93F1E40-0CD5-4948-A646-C85CB908DB45}" type="pres">
      <dgm:prSet presAssocID="{8463377D-3B35-416C-AB42-793A2EADD197}" presName="rect2"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27000" r="-27000"/>
          </a:stretch>
        </a:blipFill>
      </dgm:spPr>
    </dgm:pt>
    <dgm:pt modelId="{4042907C-184B-4DAC-8440-6F6177B37132}" type="pres">
      <dgm:prSet presAssocID="{A5CAE2DC-A2A1-422A-9C10-31B7D9687731}" presName="sibTrans" presStyleCnt="0"/>
      <dgm:spPr/>
    </dgm:pt>
    <dgm:pt modelId="{A34D1A4F-78AF-4954-86A3-4D3B0F34661A}" type="pres">
      <dgm:prSet presAssocID="{D50DA4F9-6758-46EE-BBDF-CA73B1599DE9}" presName="composite" presStyleCnt="0"/>
      <dgm:spPr/>
    </dgm:pt>
    <dgm:pt modelId="{572C41E7-43EA-49F2-82FB-CE42746E75AF}" type="pres">
      <dgm:prSet presAssocID="{D50DA4F9-6758-46EE-BBDF-CA73B1599DE9}" presName="rect1" presStyleLbl="trAlignAcc1" presStyleIdx="1" presStyleCnt="4">
        <dgm:presLayoutVars>
          <dgm:bulletEnabled val="1"/>
        </dgm:presLayoutVars>
      </dgm:prSet>
      <dgm:spPr/>
    </dgm:pt>
    <dgm:pt modelId="{E5A73423-4661-43F6-A64B-C116FE548913}" type="pres">
      <dgm:prSet presAssocID="{D50DA4F9-6758-46EE-BBDF-CA73B1599DE9}" presName="rect2" presStyleLbl="fgImgPlac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dgm:spPr>
    </dgm:pt>
    <dgm:pt modelId="{053ABC77-198A-438F-A7F3-F63F93CE025D}" type="pres">
      <dgm:prSet presAssocID="{F1998CCB-DC02-4EBE-BB26-CBB48EDB2D41}" presName="sibTrans" presStyleCnt="0"/>
      <dgm:spPr/>
    </dgm:pt>
    <dgm:pt modelId="{2FDBAEFB-46FE-4C49-9E30-922F1A3AC402}" type="pres">
      <dgm:prSet presAssocID="{3B236719-CA10-48CC-BA2F-0A55C6ABBD9C}" presName="composite" presStyleCnt="0"/>
      <dgm:spPr/>
    </dgm:pt>
    <dgm:pt modelId="{80ADE477-EBA1-44DB-BE60-FF66509123A2}" type="pres">
      <dgm:prSet presAssocID="{3B236719-CA10-48CC-BA2F-0A55C6ABBD9C}" presName="rect1" presStyleLbl="trAlignAcc1" presStyleIdx="2" presStyleCnt="4">
        <dgm:presLayoutVars>
          <dgm:bulletEnabled val="1"/>
        </dgm:presLayoutVars>
      </dgm:prSet>
      <dgm:spPr/>
    </dgm:pt>
    <dgm:pt modelId="{2BEC2167-54C4-46C5-ACAC-B01BE241EA20}" type="pres">
      <dgm:prSet presAssocID="{3B236719-CA10-48CC-BA2F-0A55C6ABBD9C}" presName="rect2" presStyleLbl="fgImgPlac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20000" r="-20000"/>
          </a:stretch>
        </a:blipFill>
      </dgm:spPr>
    </dgm:pt>
    <dgm:pt modelId="{37416336-D957-46CF-A151-A1306C50B3D8}" type="pres">
      <dgm:prSet presAssocID="{CE64E21F-43D4-47EF-A111-B1C2E1548B3F}" presName="sibTrans" presStyleCnt="0"/>
      <dgm:spPr/>
    </dgm:pt>
    <dgm:pt modelId="{67C3D90A-9E28-4DA4-BC0D-E948CF88BF1F}" type="pres">
      <dgm:prSet presAssocID="{EBE7F6B2-E8E0-429B-B946-5DD5EF2A9235}" presName="composite" presStyleCnt="0"/>
      <dgm:spPr/>
    </dgm:pt>
    <dgm:pt modelId="{D7049910-4D32-4F8D-AA44-E7CBCFB349DB}" type="pres">
      <dgm:prSet presAssocID="{EBE7F6B2-E8E0-429B-B946-5DD5EF2A9235}" presName="rect1" presStyleLbl="trAlignAcc1" presStyleIdx="3" presStyleCnt="4">
        <dgm:presLayoutVars>
          <dgm:bulletEnabled val="1"/>
        </dgm:presLayoutVars>
      </dgm:prSet>
      <dgm:spPr/>
    </dgm:pt>
    <dgm:pt modelId="{FC07A4A1-547F-42E7-ACB5-50C42E698979}" type="pres">
      <dgm:prSet presAssocID="{EBE7F6B2-E8E0-429B-B946-5DD5EF2A9235}" presName="rect2" presStyleLbl="fgImgPlace1" presStyleIdx="3" presStyleCnt="4"/>
      <dgm:spPr>
        <a:blipFill>
          <a:blip xmlns:r="http://schemas.openxmlformats.org/officeDocument/2006/relationships" r:embed="rId4">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a:stretch>
            <a:fillRect l="-25000" r="-25000"/>
          </a:stretch>
        </a:blipFill>
      </dgm:spPr>
    </dgm:pt>
  </dgm:ptLst>
  <dgm:cxnLst>
    <dgm:cxn modelId="{D6354410-9961-4CA9-95ED-F6713D981F46}" srcId="{C38C1AA7-742C-48AC-BB14-7753E4E265B3}" destId="{8463377D-3B35-416C-AB42-793A2EADD197}" srcOrd="0" destOrd="0" parTransId="{B39ADFB4-194D-4EE6-B473-030E376FDABB}" sibTransId="{A5CAE2DC-A2A1-422A-9C10-31B7D9687731}"/>
    <dgm:cxn modelId="{DBD78F21-9B07-4B4F-A770-328CEF8E802D}" type="presOf" srcId="{8463377D-3B35-416C-AB42-793A2EADD197}" destId="{CB64C183-AE09-491A-865D-8ED508690A97}" srcOrd="0" destOrd="0" presId="urn:microsoft.com/office/officeart/2008/layout/PictureStrips"/>
    <dgm:cxn modelId="{ED621D26-72C6-4483-8514-8E352DB12170}" srcId="{C38C1AA7-742C-48AC-BB14-7753E4E265B3}" destId="{D50DA4F9-6758-46EE-BBDF-CA73B1599DE9}" srcOrd="1" destOrd="0" parTransId="{99F2F51B-004B-4F69-ABA5-43C420D04156}" sibTransId="{F1998CCB-DC02-4EBE-BB26-CBB48EDB2D41}"/>
    <dgm:cxn modelId="{55E8102E-E127-46AE-8AAA-8A558318A6E4}" srcId="{C38C1AA7-742C-48AC-BB14-7753E4E265B3}" destId="{EBE7F6B2-E8E0-429B-B946-5DD5EF2A9235}" srcOrd="3" destOrd="0" parTransId="{BBA6AE5E-ABF2-4ECC-BC25-C1EC758AA048}" sibTransId="{8D599C66-A7CF-485A-9659-E0D37913922E}"/>
    <dgm:cxn modelId="{06BCE834-1CE1-4F42-81BF-35FF64D8A23C}" srcId="{C38C1AA7-742C-48AC-BB14-7753E4E265B3}" destId="{3B236719-CA10-48CC-BA2F-0A55C6ABBD9C}" srcOrd="2" destOrd="0" parTransId="{DC9AE4DF-8A80-4253-8A35-76222AE44B4B}" sibTransId="{CE64E21F-43D4-47EF-A111-B1C2E1548B3F}"/>
    <dgm:cxn modelId="{087DD03D-C310-4006-8140-F1D6F9B23C28}" type="presOf" srcId="{3B236719-CA10-48CC-BA2F-0A55C6ABBD9C}" destId="{80ADE477-EBA1-44DB-BE60-FF66509123A2}" srcOrd="0" destOrd="0" presId="urn:microsoft.com/office/officeart/2008/layout/PictureStrips"/>
    <dgm:cxn modelId="{753E4DB0-9206-4778-9382-49BE6BA98345}" type="presOf" srcId="{C38C1AA7-742C-48AC-BB14-7753E4E265B3}" destId="{800DA783-8C73-45B7-A903-3E2EB30404B9}" srcOrd="0" destOrd="0" presId="urn:microsoft.com/office/officeart/2008/layout/PictureStrips"/>
    <dgm:cxn modelId="{FA2556BD-29D5-49A2-B941-02AD056306AE}" type="presOf" srcId="{D50DA4F9-6758-46EE-BBDF-CA73B1599DE9}" destId="{572C41E7-43EA-49F2-82FB-CE42746E75AF}" srcOrd="0" destOrd="0" presId="urn:microsoft.com/office/officeart/2008/layout/PictureStrips"/>
    <dgm:cxn modelId="{B50BD5CE-E674-4869-BC88-E6C71F866D56}" type="presOf" srcId="{EBE7F6B2-E8E0-429B-B946-5DD5EF2A9235}" destId="{D7049910-4D32-4F8D-AA44-E7CBCFB349DB}" srcOrd="0" destOrd="0" presId="urn:microsoft.com/office/officeart/2008/layout/PictureStrips"/>
    <dgm:cxn modelId="{DC3793F3-AD7B-47DB-8A8F-969F5E6B46FC}" type="presParOf" srcId="{800DA783-8C73-45B7-A903-3E2EB30404B9}" destId="{B60906B0-1FFC-4FC9-82CE-B0D8A3D9FEDB}" srcOrd="0" destOrd="0" presId="urn:microsoft.com/office/officeart/2008/layout/PictureStrips"/>
    <dgm:cxn modelId="{C54C37B4-7EB8-4CD8-B8F2-4D27E4EAECB9}" type="presParOf" srcId="{B60906B0-1FFC-4FC9-82CE-B0D8A3D9FEDB}" destId="{CB64C183-AE09-491A-865D-8ED508690A97}" srcOrd="0" destOrd="0" presId="urn:microsoft.com/office/officeart/2008/layout/PictureStrips"/>
    <dgm:cxn modelId="{C85539D2-B891-4802-BCBF-71A8317DB194}" type="presParOf" srcId="{B60906B0-1FFC-4FC9-82CE-B0D8A3D9FEDB}" destId="{F93F1E40-0CD5-4948-A646-C85CB908DB45}" srcOrd="1" destOrd="0" presId="urn:microsoft.com/office/officeart/2008/layout/PictureStrips"/>
    <dgm:cxn modelId="{5E5F1194-F8C9-4DD9-95DA-C1FDF270BF06}" type="presParOf" srcId="{800DA783-8C73-45B7-A903-3E2EB30404B9}" destId="{4042907C-184B-4DAC-8440-6F6177B37132}" srcOrd="1" destOrd="0" presId="urn:microsoft.com/office/officeart/2008/layout/PictureStrips"/>
    <dgm:cxn modelId="{31999720-47DB-4A05-A096-8A0D27CA08AD}" type="presParOf" srcId="{800DA783-8C73-45B7-A903-3E2EB30404B9}" destId="{A34D1A4F-78AF-4954-86A3-4D3B0F34661A}" srcOrd="2" destOrd="0" presId="urn:microsoft.com/office/officeart/2008/layout/PictureStrips"/>
    <dgm:cxn modelId="{67D36381-B49F-4349-B655-F97AA869C36D}" type="presParOf" srcId="{A34D1A4F-78AF-4954-86A3-4D3B0F34661A}" destId="{572C41E7-43EA-49F2-82FB-CE42746E75AF}" srcOrd="0" destOrd="0" presId="urn:microsoft.com/office/officeart/2008/layout/PictureStrips"/>
    <dgm:cxn modelId="{1454C9E6-5723-4A61-97AB-7533C9052E81}" type="presParOf" srcId="{A34D1A4F-78AF-4954-86A3-4D3B0F34661A}" destId="{E5A73423-4661-43F6-A64B-C116FE548913}" srcOrd="1" destOrd="0" presId="urn:microsoft.com/office/officeart/2008/layout/PictureStrips"/>
    <dgm:cxn modelId="{FEA13E6B-B759-4261-8B31-5767C733DDA5}" type="presParOf" srcId="{800DA783-8C73-45B7-A903-3E2EB30404B9}" destId="{053ABC77-198A-438F-A7F3-F63F93CE025D}" srcOrd="3" destOrd="0" presId="urn:microsoft.com/office/officeart/2008/layout/PictureStrips"/>
    <dgm:cxn modelId="{CB8D667E-9298-49FA-BDFE-939C4F385579}" type="presParOf" srcId="{800DA783-8C73-45B7-A903-3E2EB30404B9}" destId="{2FDBAEFB-46FE-4C49-9E30-922F1A3AC402}" srcOrd="4" destOrd="0" presId="urn:microsoft.com/office/officeart/2008/layout/PictureStrips"/>
    <dgm:cxn modelId="{335566F9-0BA5-474A-8280-15211447E5A2}" type="presParOf" srcId="{2FDBAEFB-46FE-4C49-9E30-922F1A3AC402}" destId="{80ADE477-EBA1-44DB-BE60-FF66509123A2}" srcOrd="0" destOrd="0" presId="urn:microsoft.com/office/officeart/2008/layout/PictureStrips"/>
    <dgm:cxn modelId="{B0E0C4C7-2CE0-4255-B8F3-382BF6215810}" type="presParOf" srcId="{2FDBAEFB-46FE-4C49-9E30-922F1A3AC402}" destId="{2BEC2167-54C4-46C5-ACAC-B01BE241EA20}" srcOrd="1" destOrd="0" presId="urn:microsoft.com/office/officeart/2008/layout/PictureStrips"/>
    <dgm:cxn modelId="{65AA821C-2758-4B8B-9257-BCA16C70065D}" type="presParOf" srcId="{800DA783-8C73-45B7-A903-3E2EB30404B9}" destId="{37416336-D957-46CF-A151-A1306C50B3D8}" srcOrd="5" destOrd="0" presId="urn:microsoft.com/office/officeart/2008/layout/PictureStrips"/>
    <dgm:cxn modelId="{6767CDA9-80A5-4AE1-8100-DD78B20B1B46}" type="presParOf" srcId="{800DA783-8C73-45B7-A903-3E2EB30404B9}" destId="{67C3D90A-9E28-4DA4-BC0D-E948CF88BF1F}" srcOrd="6" destOrd="0" presId="urn:microsoft.com/office/officeart/2008/layout/PictureStrips"/>
    <dgm:cxn modelId="{F674A3D8-3422-4E62-AD95-9F025D3D6985}" type="presParOf" srcId="{67C3D90A-9E28-4DA4-BC0D-E948CF88BF1F}" destId="{D7049910-4D32-4F8D-AA44-E7CBCFB349DB}" srcOrd="0" destOrd="0" presId="urn:microsoft.com/office/officeart/2008/layout/PictureStrips"/>
    <dgm:cxn modelId="{10BE6821-353E-477B-AE40-C3E1775D21BC}" type="presParOf" srcId="{67C3D90A-9E28-4DA4-BC0D-E948CF88BF1F}" destId="{FC07A4A1-547F-42E7-ACB5-50C42E698979}"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64C183-AE09-491A-865D-8ED508690A97}">
      <dsp:nvSpPr>
        <dsp:cNvPr id="0" name=""/>
        <dsp:cNvSpPr/>
      </dsp:nvSpPr>
      <dsp:spPr>
        <a:xfrm>
          <a:off x="188645" y="412147"/>
          <a:ext cx="4518564" cy="1412051"/>
        </a:xfrm>
        <a:prstGeom prst="rect">
          <a:avLst/>
        </a:prstGeom>
        <a:solidFill>
          <a:schemeClr val="lt1">
            <a:alpha val="4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6430" tIns="179070" rIns="179070" bIns="179070" numCol="1" spcCol="1270" anchor="ctr" anchorCtr="0">
          <a:noAutofit/>
        </a:bodyPr>
        <a:lstStyle/>
        <a:p>
          <a:pPr marL="0" lvl="0" indent="0" algn="l" defTabSz="2089150">
            <a:lnSpc>
              <a:spcPct val="90000"/>
            </a:lnSpc>
            <a:spcBef>
              <a:spcPct val="0"/>
            </a:spcBef>
            <a:spcAft>
              <a:spcPct val="35000"/>
            </a:spcAft>
            <a:buNone/>
          </a:pPr>
          <a:r>
            <a:rPr lang="en-US" sz="4700" kern="1200" dirty="0">
              <a:latin typeface="Arial" panose="020B0604020202020204" pitchFamily="34" charset="0"/>
              <a:cs typeface="Arial" panose="020B0604020202020204" pitchFamily="34" charset="0"/>
            </a:rPr>
            <a:t>Direct  </a:t>
          </a:r>
        </a:p>
      </dsp:txBody>
      <dsp:txXfrm>
        <a:off x="188645" y="412147"/>
        <a:ext cx="4518564" cy="1412051"/>
      </dsp:txXfrm>
    </dsp:sp>
    <dsp:sp modelId="{F93F1E40-0CD5-4948-A646-C85CB908DB45}">
      <dsp:nvSpPr>
        <dsp:cNvPr id="0" name=""/>
        <dsp:cNvSpPr/>
      </dsp:nvSpPr>
      <dsp:spPr>
        <a:xfrm>
          <a:off x="372" y="208184"/>
          <a:ext cx="988436" cy="1482654"/>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7000" r="-27000"/>
          </a:stretch>
        </a:blipFill>
        <a:ln>
          <a:noFill/>
        </a:ln>
        <a:effectLst/>
      </dsp:spPr>
      <dsp:style>
        <a:lnRef idx="0">
          <a:scrgbClr r="0" g="0" b="0"/>
        </a:lnRef>
        <a:fillRef idx="1">
          <a:scrgbClr r="0" g="0" b="0"/>
        </a:fillRef>
        <a:effectRef idx="2">
          <a:scrgbClr r="0" g="0" b="0"/>
        </a:effectRef>
        <a:fontRef idx="minor"/>
      </dsp:style>
    </dsp:sp>
    <dsp:sp modelId="{572C41E7-43EA-49F2-82FB-CE42746E75AF}">
      <dsp:nvSpPr>
        <dsp:cNvPr id="0" name=""/>
        <dsp:cNvSpPr/>
      </dsp:nvSpPr>
      <dsp:spPr>
        <a:xfrm>
          <a:off x="5082263" y="412147"/>
          <a:ext cx="4518564" cy="1412051"/>
        </a:xfrm>
        <a:prstGeom prst="rect">
          <a:avLst/>
        </a:prstGeom>
        <a:solidFill>
          <a:schemeClr val="lt1">
            <a:alpha val="4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6430" tIns="179070" rIns="179070" bIns="179070" numCol="1" spcCol="1270" anchor="ctr" anchorCtr="0">
          <a:noAutofit/>
        </a:bodyPr>
        <a:lstStyle/>
        <a:p>
          <a:pPr marL="0" lvl="0" indent="0" algn="l" defTabSz="2089150">
            <a:lnSpc>
              <a:spcPct val="90000"/>
            </a:lnSpc>
            <a:spcBef>
              <a:spcPct val="0"/>
            </a:spcBef>
            <a:spcAft>
              <a:spcPct val="35000"/>
            </a:spcAft>
            <a:buNone/>
          </a:pPr>
          <a:r>
            <a:rPr lang="en-US" sz="4700" kern="1200" dirty="0">
              <a:latin typeface="Arial" panose="020B0604020202020204" pitchFamily="34" charset="0"/>
              <a:cs typeface="Arial" panose="020B0604020202020204" pitchFamily="34" charset="0"/>
            </a:rPr>
            <a:t>Secondary </a:t>
          </a:r>
        </a:p>
      </dsp:txBody>
      <dsp:txXfrm>
        <a:off x="5082263" y="412147"/>
        <a:ext cx="4518564" cy="1412051"/>
      </dsp:txXfrm>
    </dsp:sp>
    <dsp:sp modelId="{E5A73423-4661-43F6-A64B-C116FE548913}">
      <dsp:nvSpPr>
        <dsp:cNvPr id="0" name=""/>
        <dsp:cNvSpPr/>
      </dsp:nvSpPr>
      <dsp:spPr>
        <a:xfrm>
          <a:off x="4893989" y="208184"/>
          <a:ext cx="988436" cy="1482654"/>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25000" r="-25000"/>
          </a:stretch>
        </a:blipFill>
        <a:ln>
          <a:noFill/>
        </a:ln>
        <a:effectLst/>
      </dsp:spPr>
      <dsp:style>
        <a:lnRef idx="0">
          <a:scrgbClr r="0" g="0" b="0"/>
        </a:lnRef>
        <a:fillRef idx="1">
          <a:scrgbClr r="0" g="0" b="0"/>
        </a:fillRef>
        <a:effectRef idx="2">
          <a:scrgbClr r="0" g="0" b="0"/>
        </a:effectRef>
        <a:fontRef idx="minor"/>
      </dsp:style>
    </dsp:sp>
    <dsp:sp modelId="{80ADE477-EBA1-44DB-BE60-FF66509123A2}">
      <dsp:nvSpPr>
        <dsp:cNvPr id="0" name=""/>
        <dsp:cNvSpPr/>
      </dsp:nvSpPr>
      <dsp:spPr>
        <a:xfrm>
          <a:off x="188645" y="2189763"/>
          <a:ext cx="4518564" cy="1412051"/>
        </a:xfrm>
        <a:prstGeom prst="rect">
          <a:avLst/>
        </a:prstGeom>
        <a:solidFill>
          <a:schemeClr val="lt1">
            <a:alpha val="4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6430" tIns="179070" rIns="179070" bIns="179070" numCol="1" spcCol="1270" anchor="ctr" anchorCtr="0">
          <a:noAutofit/>
        </a:bodyPr>
        <a:lstStyle/>
        <a:p>
          <a:pPr marL="0" lvl="0" indent="0" algn="l" defTabSz="2089150">
            <a:lnSpc>
              <a:spcPct val="90000"/>
            </a:lnSpc>
            <a:spcBef>
              <a:spcPct val="0"/>
            </a:spcBef>
            <a:spcAft>
              <a:spcPct val="35000"/>
            </a:spcAft>
            <a:buNone/>
          </a:pPr>
          <a:r>
            <a:rPr lang="en-US" sz="4700" kern="1200" dirty="0">
              <a:latin typeface="Arial" panose="020B0604020202020204" pitchFamily="34" charset="0"/>
              <a:cs typeface="Arial" panose="020B0604020202020204" pitchFamily="34" charset="0"/>
            </a:rPr>
            <a:t>Aggravation</a:t>
          </a:r>
        </a:p>
      </dsp:txBody>
      <dsp:txXfrm>
        <a:off x="188645" y="2189763"/>
        <a:ext cx="4518564" cy="1412051"/>
      </dsp:txXfrm>
    </dsp:sp>
    <dsp:sp modelId="{2BEC2167-54C4-46C5-ACAC-B01BE241EA20}">
      <dsp:nvSpPr>
        <dsp:cNvPr id="0" name=""/>
        <dsp:cNvSpPr/>
      </dsp:nvSpPr>
      <dsp:spPr>
        <a:xfrm>
          <a:off x="372" y="1985800"/>
          <a:ext cx="988436" cy="1482654"/>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0000" r="-20000"/>
          </a:stretch>
        </a:blipFill>
        <a:ln>
          <a:noFill/>
        </a:ln>
        <a:effectLst/>
      </dsp:spPr>
      <dsp:style>
        <a:lnRef idx="0">
          <a:scrgbClr r="0" g="0" b="0"/>
        </a:lnRef>
        <a:fillRef idx="1">
          <a:scrgbClr r="0" g="0" b="0"/>
        </a:fillRef>
        <a:effectRef idx="2">
          <a:scrgbClr r="0" g="0" b="0"/>
        </a:effectRef>
        <a:fontRef idx="minor"/>
      </dsp:style>
    </dsp:sp>
    <dsp:sp modelId="{D7049910-4D32-4F8D-AA44-E7CBCFB349DB}">
      <dsp:nvSpPr>
        <dsp:cNvPr id="0" name=""/>
        <dsp:cNvSpPr/>
      </dsp:nvSpPr>
      <dsp:spPr>
        <a:xfrm>
          <a:off x="5082263" y="2189763"/>
          <a:ext cx="4518564" cy="1412051"/>
        </a:xfrm>
        <a:prstGeom prst="rect">
          <a:avLst/>
        </a:prstGeom>
        <a:solidFill>
          <a:schemeClr val="lt1">
            <a:alpha val="4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6430" tIns="179070" rIns="179070" bIns="179070" numCol="1" spcCol="1270" anchor="ctr" anchorCtr="0">
          <a:noAutofit/>
        </a:bodyPr>
        <a:lstStyle/>
        <a:p>
          <a:pPr marL="0" lvl="0" indent="0" algn="l" defTabSz="2089150">
            <a:lnSpc>
              <a:spcPct val="90000"/>
            </a:lnSpc>
            <a:spcBef>
              <a:spcPct val="0"/>
            </a:spcBef>
            <a:spcAft>
              <a:spcPct val="35000"/>
            </a:spcAft>
            <a:buNone/>
          </a:pPr>
          <a:r>
            <a:rPr lang="en-US" sz="4700" kern="1200" dirty="0">
              <a:latin typeface="Arial" panose="020B0604020202020204" pitchFamily="34" charset="0"/>
              <a:cs typeface="Arial" panose="020B0604020202020204" pitchFamily="34" charset="0"/>
            </a:rPr>
            <a:t>Presumptive</a:t>
          </a:r>
        </a:p>
      </dsp:txBody>
      <dsp:txXfrm>
        <a:off x="5082263" y="2189763"/>
        <a:ext cx="4518564" cy="1412051"/>
      </dsp:txXfrm>
    </dsp:sp>
    <dsp:sp modelId="{FC07A4A1-547F-42E7-ACB5-50C42E698979}">
      <dsp:nvSpPr>
        <dsp:cNvPr id="0" name=""/>
        <dsp:cNvSpPr/>
      </dsp:nvSpPr>
      <dsp:spPr>
        <a:xfrm>
          <a:off x="4893989" y="1985800"/>
          <a:ext cx="988436" cy="1482654"/>
        </a:xfrm>
        <a:prstGeom prst="rect">
          <a:avLst/>
        </a:prstGeom>
        <a:blipFill>
          <a:blip xmlns:r="http://schemas.openxmlformats.org/officeDocument/2006/relationships" r:embed="rId4">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a:stretch>
            <a:fillRect l="-25000" r="-25000"/>
          </a:stretch>
        </a:blipFill>
        <a:ln>
          <a:noFill/>
        </a:ln>
        <a:effectLst/>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980" cy="467363"/>
          </a:xfrm>
          <a:prstGeom prst="rect">
            <a:avLst/>
          </a:prstGeom>
        </p:spPr>
        <p:txBody>
          <a:bodyPr vert="horz" lIns="91567" tIns="45784" rIns="91567" bIns="45784" rtlCol="0"/>
          <a:lstStyle>
            <a:lvl1pPr algn="l">
              <a:defRPr sz="1200"/>
            </a:lvl1pPr>
          </a:lstStyle>
          <a:p>
            <a:endParaRPr lang="en-US"/>
          </a:p>
        </p:txBody>
      </p:sp>
      <p:sp>
        <p:nvSpPr>
          <p:cNvPr id="3" name="Date Placeholder 2"/>
          <p:cNvSpPr>
            <a:spLocks noGrp="1"/>
          </p:cNvSpPr>
          <p:nvPr>
            <p:ph type="dt" idx="1"/>
          </p:nvPr>
        </p:nvSpPr>
        <p:spPr>
          <a:xfrm>
            <a:off x="3977531" y="0"/>
            <a:ext cx="3043980" cy="467363"/>
          </a:xfrm>
          <a:prstGeom prst="rect">
            <a:avLst/>
          </a:prstGeom>
        </p:spPr>
        <p:txBody>
          <a:bodyPr vert="horz" lIns="91567" tIns="45784" rIns="91567" bIns="45784" rtlCol="0"/>
          <a:lstStyle>
            <a:lvl1pPr algn="r">
              <a:defRPr sz="1200"/>
            </a:lvl1pPr>
          </a:lstStyle>
          <a:p>
            <a:fld id="{62C0127B-C5FE-44F4-9EB5-62B450B86597}" type="datetimeFigureOut">
              <a:rPr lang="en-US" smtClean="0"/>
              <a:pPr/>
              <a:t>01/16/2026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567" tIns="45784" rIns="91567" bIns="45784" rtlCol="0" anchor="ctr"/>
          <a:lstStyle/>
          <a:p>
            <a:endParaRPr lang="en-US"/>
          </a:p>
        </p:txBody>
      </p:sp>
      <p:sp>
        <p:nvSpPr>
          <p:cNvPr id="5" name="Notes Placeholder 4"/>
          <p:cNvSpPr>
            <a:spLocks noGrp="1"/>
          </p:cNvSpPr>
          <p:nvPr>
            <p:ph type="body" sz="quarter" idx="3"/>
          </p:nvPr>
        </p:nvSpPr>
        <p:spPr>
          <a:xfrm>
            <a:off x="702947" y="4479687"/>
            <a:ext cx="5617207" cy="3665776"/>
          </a:xfrm>
          <a:prstGeom prst="rect">
            <a:avLst/>
          </a:prstGeom>
        </p:spPr>
        <p:txBody>
          <a:bodyPr vert="horz" lIns="91567" tIns="45784" rIns="91567" bIns="4578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1738"/>
            <a:ext cx="3043980" cy="467363"/>
          </a:xfrm>
          <a:prstGeom prst="rect">
            <a:avLst/>
          </a:prstGeom>
        </p:spPr>
        <p:txBody>
          <a:bodyPr vert="horz" lIns="91567" tIns="45784" rIns="91567" bIns="45784" rtlCol="0" anchor="b"/>
          <a:lstStyle>
            <a:lvl1pPr algn="l">
              <a:defRPr sz="1200"/>
            </a:lvl1pPr>
          </a:lstStyle>
          <a:p>
            <a:endParaRPr lang="en-US"/>
          </a:p>
        </p:txBody>
      </p:sp>
      <p:sp>
        <p:nvSpPr>
          <p:cNvPr id="7" name="Slide Number Placeholder 6"/>
          <p:cNvSpPr>
            <a:spLocks noGrp="1"/>
          </p:cNvSpPr>
          <p:nvPr>
            <p:ph type="sldNum" sz="quarter" idx="5"/>
          </p:nvPr>
        </p:nvSpPr>
        <p:spPr>
          <a:xfrm>
            <a:off x="3977531" y="8841738"/>
            <a:ext cx="3043980" cy="467363"/>
          </a:xfrm>
          <a:prstGeom prst="rect">
            <a:avLst/>
          </a:prstGeom>
        </p:spPr>
        <p:txBody>
          <a:bodyPr vert="horz" lIns="91567" tIns="45784" rIns="91567" bIns="45784" rtlCol="0" anchor="b"/>
          <a:lstStyle>
            <a:lvl1pPr algn="r">
              <a:defRPr sz="1200"/>
            </a:lvl1pPr>
          </a:lstStyle>
          <a:p>
            <a:fld id="{962B0879-1AE5-4CE4-83C6-79E708555218}" type="slidenum">
              <a:rPr lang="en-US" smtClean="0"/>
              <a:pPr/>
              <a:t>‹#›</a:t>
            </a:fld>
            <a:endParaRPr lang="en-US"/>
          </a:p>
        </p:txBody>
      </p:sp>
    </p:spTree>
    <p:extLst>
      <p:ext uri="{BB962C8B-B14F-4D97-AF65-F5344CB8AC3E}">
        <p14:creationId xmlns:p14="http://schemas.microsoft.com/office/powerpoint/2010/main" val="992365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62B0879-1AE5-4CE4-83C6-79E708555218}"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p:txBody>
      </p:sp>
      <p:sp>
        <p:nvSpPr>
          <p:cNvPr id="4" name="Slide Number Placeholder 3"/>
          <p:cNvSpPr>
            <a:spLocks noGrp="1"/>
          </p:cNvSpPr>
          <p:nvPr>
            <p:ph type="sldNum" sz="quarter" idx="5"/>
          </p:nvPr>
        </p:nvSpPr>
        <p:spPr/>
        <p:txBody>
          <a:bodyPr/>
          <a:lstStyle/>
          <a:p>
            <a:fld id="{962B0879-1AE5-4CE4-83C6-79E708555218}" type="slidenum">
              <a:rPr lang="en-US" smtClean="0"/>
              <a:pPr/>
              <a:t>19</a:t>
            </a:fld>
            <a:endParaRPr lang="en-US"/>
          </a:p>
        </p:txBody>
      </p:sp>
    </p:spTree>
    <p:extLst>
      <p:ext uri="{BB962C8B-B14F-4D97-AF65-F5344CB8AC3E}">
        <p14:creationId xmlns:p14="http://schemas.microsoft.com/office/powerpoint/2010/main" val="2928347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xfrm>
            <a:off x="719138" y="1163638"/>
            <a:ext cx="5584825" cy="3141662"/>
          </a:xfrm>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The learning objective for this lesson are….</a:t>
            </a:r>
          </a:p>
        </p:txBody>
      </p:sp>
      <p:sp>
        <p:nvSpPr>
          <p:cNvPr id="4" name="Slide Number Placeholder 3"/>
          <p:cNvSpPr>
            <a:spLocks noGrp="1"/>
          </p:cNvSpPr>
          <p:nvPr>
            <p:ph type="sldNum" sz="quarter" idx="5"/>
          </p:nvPr>
        </p:nvSpPr>
        <p:spPr/>
        <p:txBody>
          <a:bodyPr/>
          <a:lstStyle/>
          <a:p>
            <a:pPr>
              <a:defRPr/>
            </a:pPr>
            <a:fld id="{7AE509FC-54EB-4D72-9552-06B388404EFC}"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3</a:t>
            </a:fld>
            <a:endParaRPr lang="en-US" dirty="0"/>
          </a:p>
        </p:txBody>
      </p:sp>
    </p:spTree>
    <p:extLst>
      <p:ext uri="{BB962C8B-B14F-4D97-AF65-F5344CB8AC3E}">
        <p14:creationId xmlns:p14="http://schemas.microsoft.com/office/powerpoint/2010/main" val="32589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endParaRPr lang="en-US" b="1" dirty="0"/>
          </a:p>
          <a:p>
            <a:pPr defTabSz="915672">
              <a:defRPr/>
            </a:pPr>
            <a:r>
              <a:rPr lang="en-US" dirty="0"/>
              <a:t>.</a:t>
            </a:r>
          </a:p>
          <a:p>
            <a:pPr defTabSz="915672">
              <a:defRPr/>
            </a:pPr>
            <a:endParaRPr lang="en-US" dirty="0"/>
          </a:p>
          <a:p>
            <a:pPr defTabSz="915672">
              <a:defRPr/>
            </a:pPr>
            <a:endParaRPr lang="en-US" dirty="0"/>
          </a:p>
          <a:p>
            <a:pPr defTabSz="915672">
              <a:defRPr/>
            </a:pPr>
            <a:endParaRPr lang="en-US" dirty="0"/>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4</a:t>
            </a:fld>
            <a:endParaRPr lang="en-US" dirty="0"/>
          </a:p>
        </p:txBody>
      </p:sp>
    </p:spTree>
    <p:extLst>
      <p:ext uri="{BB962C8B-B14F-4D97-AF65-F5344CB8AC3E}">
        <p14:creationId xmlns:p14="http://schemas.microsoft.com/office/powerpoint/2010/main" val="716926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Notes</a:t>
            </a:r>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5</a:t>
            </a:fld>
            <a:endParaRPr lang="en-US" dirty="0"/>
          </a:p>
        </p:txBody>
      </p:sp>
    </p:spTree>
    <p:extLst>
      <p:ext uri="{BB962C8B-B14F-4D97-AF65-F5344CB8AC3E}">
        <p14:creationId xmlns:p14="http://schemas.microsoft.com/office/powerpoint/2010/main" val="402138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6</a:t>
            </a:fld>
            <a:endParaRPr lang="en-US" dirty="0"/>
          </a:p>
        </p:txBody>
      </p:sp>
    </p:spTree>
    <p:extLst>
      <p:ext uri="{BB962C8B-B14F-4D97-AF65-F5344CB8AC3E}">
        <p14:creationId xmlns:p14="http://schemas.microsoft.com/office/powerpoint/2010/main" val="10437243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Notes</a:t>
            </a:r>
            <a:endParaRPr lang="en-US" dirty="0"/>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7</a:t>
            </a:fld>
            <a:endParaRPr lang="en-US" dirty="0"/>
          </a:p>
        </p:txBody>
      </p:sp>
    </p:spTree>
    <p:extLst>
      <p:ext uri="{BB962C8B-B14F-4D97-AF65-F5344CB8AC3E}">
        <p14:creationId xmlns:p14="http://schemas.microsoft.com/office/powerpoint/2010/main" val="3560553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8</a:t>
            </a:fld>
            <a:endParaRPr lang="en-US" dirty="0"/>
          </a:p>
        </p:txBody>
      </p:sp>
    </p:spTree>
    <p:extLst>
      <p:ext uri="{BB962C8B-B14F-4D97-AF65-F5344CB8AC3E}">
        <p14:creationId xmlns:p14="http://schemas.microsoft.com/office/powerpoint/2010/main" val="3979313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We’ve new come to the end and covered….</a:t>
            </a:r>
          </a:p>
          <a:p>
            <a:endParaRPr lang="en-US" dirty="0"/>
          </a:p>
          <a:p>
            <a:r>
              <a:rPr lang="en-US" dirty="0"/>
              <a:t>What is Leadership</a:t>
            </a:r>
          </a:p>
          <a:p>
            <a:endParaRPr lang="en-US" dirty="0"/>
          </a:p>
          <a:p>
            <a:r>
              <a:rPr lang="en-US" dirty="0"/>
              <a:t>What makes an effective Leader</a:t>
            </a:r>
          </a:p>
          <a:p>
            <a:endParaRPr lang="en-US" dirty="0"/>
          </a:p>
          <a:p>
            <a:r>
              <a:rPr lang="en-US" dirty="0"/>
              <a:t>Use of Social media</a:t>
            </a:r>
          </a:p>
          <a:p>
            <a:endParaRPr lang="en-US" dirty="0"/>
          </a:p>
          <a:p>
            <a:r>
              <a:rPr lang="en-US" dirty="0"/>
              <a:t>Ethical Leadership</a:t>
            </a:r>
          </a:p>
          <a:p>
            <a:endParaRPr lang="en-US" dirty="0"/>
          </a:p>
          <a:p>
            <a:endParaRPr lang="en-US" dirty="0"/>
          </a:p>
          <a:p>
            <a:r>
              <a:rPr lang="en-US" dirty="0"/>
              <a:t>This by no means is everything you need to know about leadership.  Each of the things discussed could easily be their own separate lecture.  The goal is to briefly cover the topic of leadership and what makes a good leader and things you should be cautious of when in that role.  </a:t>
            </a:r>
          </a:p>
          <a:p>
            <a:endParaRPr lang="en-US" dirty="0"/>
          </a:p>
          <a:p>
            <a:r>
              <a:rPr lang="en-US" dirty="0"/>
              <a:t>You may even feel that you were born a natural leader, but even the most experienced leader seeks out continuing education on how to improve their skills.</a:t>
            </a:r>
          </a:p>
          <a:p>
            <a:endParaRPr lang="en-US" dirty="0"/>
          </a:p>
          <a:p>
            <a:r>
              <a:rPr lang="en-US" dirty="0"/>
              <a:t>We have all run across those individuals in our life and in the American Legion that feel that there’s nothing more they need to know.  They’ve been a member for years and served in every type position within the organization.  I’m sure we have all come across that individual who states, I’ve been a Post Commander for 10 years so you can’t tell me anything I don’t already know.</a:t>
            </a:r>
          </a:p>
          <a:p>
            <a:endParaRPr lang="en-US" dirty="0"/>
          </a:p>
          <a:p>
            <a:r>
              <a:rPr lang="en-US" dirty="0"/>
              <a:t>You don’t’ have to look far to find this person at any convention.  They’re the ones at the corner of the bar with their third drink in hand talking about the old days and discussing the best place for dinner vs. being present in any of the breakout training session.</a:t>
            </a:r>
          </a:p>
          <a:p>
            <a:endParaRPr lang="en-US" dirty="0"/>
          </a:p>
          <a:p>
            <a:r>
              <a:rPr lang="en-US" dirty="0"/>
              <a:t>I want to personally commend each and every one of you for taking personal time out of  your day to be in attendance.  We may not always learn something new, but simply enhance a skill which we had learned in the past and forgot or didn’t realize a new approach now exist on how to get the task accomplished.  </a:t>
            </a:r>
          </a:p>
          <a:p>
            <a:endParaRPr lang="en-US" dirty="0"/>
          </a:p>
          <a:p>
            <a:r>
              <a:rPr lang="en-US" dirty="0"/>
              <a:t>Thank you.</a:t>
            </a:r>
          </a:p>
          <a:p>
            <a:endParaRPr lang="en-US" dirty="0"/>
          </a:p>
          <a:p>
            <a:endParaRPr lang="en-US" dirty="0"/>
          </a:p>
        </p:txBody>
      </p:sp>
      <p:sp>
        <p:nvSpPr>
          <p:cNvPr id="4" name="Slide Number Placeholder 3"/>
          <p:cNvSpPr>
            <a:spLocks noGrp="1"/>
          </p:cNvSpPr>
          <p:nvPr>
            <p:ph type="sldNum" sz="quarter" idx="5"/>
          </p:nvPr>
        </p:nvSpPr>
        <p:spPr/>
        <p:txBody>
          <a:bodyPr/>
          <a:lstStyle/>
          <a:p>
            <a:fld id="{962B0879-1AE5-4CE4-83C6-79E708555218}" type="slidenum">
              <a:rPr lang="en-US" smtClean="0"/>
              <a:pPr/>
              <a:t>18</a:t>
            </a:fld>
            <a:endParaRPr lang="en-US"/>
          </a:p>
        </p:txBody>
      </p:sp>
    </p:spTree>
    <p:extLst>
      <p:ext uri="{BB962C8B-B14F-4D97-AF65-F5344CB8AC3E}">
        <p14:creationId xmlns:p14="http://schemas.microsoft.com/office/powerpoint/2010/main" val="6518253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bwMode="hidden">
          <a:xfrm>
            <a:off x="-2" y="0"/>
            <a:ext cx="12192003" cy="6858000"/>
            <a:chOff x="-1" y="0"/>
            <a:chExt cx="12192002" cy="6858000"/>
          </a:xfrm>
        </p:grpSpPr>
        <p:cxnSp>
          <p:nvCxnSpPr>
            <p:cNvPr id="6" name="Straight Connector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userDrawn="1"/>
          </p:nvGrpSpPr>
          <p:grpSpPr bwMode="hidden">
            <a:xfrm>
              <a:off x="-1" y="0"/>
              <a:ext cx="12192001" cy="6858000"/>
              <a:chOff x="-1" y="0"/>
              <a:chExt cx="12192001" cy="6858000"/>
            </a:xfrm>
          </p:grpSpPr>
          <p:cxnSp>
            <p:nvCxnSpPr>
              <p:cNvPr id="41" name="Straight Connector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bwMode="hidden">
              <a:xfrm>
                <a:off x="6327885" y="0"/>
                <a:ext cx="5864115" cy="5898673"/>
                <a:chOff x="6327885" y="0"/>
                <a:chExt cx="5864115" cy="5898673"/>
              </a:xfrm>
            </p:grpSpPr>
            <p:cxnSp>
              <p:nvCxnSpPr>
                <p:cNvPr id="52" name="Straight Connector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userDrawn="1"/>
          </p:nvGrpSpPr>
          <p:grpSpPr bwMode="hidden">
            <a:xfrm flipH="1">
              <a:off x="0" y="0"/>
              <a:ext cx="12192001" cy="6858000"/>
              <a:chOff x="-1" y="0"/>
              <a:chExt cx="12192001" cy="6858000"/>
            </a:xfrm>
          </p:grpSpPr>
          <p:cxnSp>
            <p:nvCxnSpPr>
              <p:cNvPr id="25" name="Straight Connector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bwMode="hidden">
              <a:xfrm>
                <a:off x="6327885" y="0"/>
                <a:ext cx="5864115" cy="5898673"/>
                <a:chOff x="6327885" y="0"/>
                <a:chExt cx="5864115" cy="5898673"/>
              </a:xfrm>
            </p:grpSpPr>
            <p:cxnSp>
              <p:nvCxnSpPr>
                <p:cNvPr id="36" name="Straight Connector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Straight Connector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ctrTitle"/>
          </p:nvPr>
        </p:nvSpPr>
        <p:spPr>
          <a:xfrm>
            <a:off x="1293847" y="1909346"/>
            <a:ext cx="9604311" cy="3383280"/>
          </a:xfrm>
        </p:spPr>
        <p:txBody>
          <a:bodyPr anchor="b">
            <a:normAutofit/>
          </a:bodyPr>
          <a:lstStyle>
            <a:lvl1pPr algn="l">
              <a:lnSpc>
                <a:spcPct val="76000"/>
              </a:lnSpc>
              <a:defRPr sz="6000" cap="none"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3847" y="5432564"/>
            <a:ext cx="9604311" cy="457200"/>
          </a:xfrm>
        </p:spPr>
        <p:txBody>
          <a:bodyPr>
            <a:normAutofit/>
          </a:bodyPr>
          <a:lstStyle>
            <a:lvl1pPr marL="0" indent="0" algn="l">
              <a:spcBef>
                <a:spcPts val="0"/>
              </a:spcBef>
              <a:buNone/>
              <a:defRPr sz="1500" b="0">
                <a:solidFill>
                  <a:schemeClr val="accent1">
                    <a:lumMod val="7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cxnSp>
        <p:nvCxnSpPr>
          <p:cNvPr id="58" name="Straight Connector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59" name="Picture 58">
            <a:extLst>
              <a:ext uri="{FF2B5EF4-FFF2-40B4-BE49-F238E27FC236}">
                <a16:creationId xmlns:a16="http://schemas.microsoft.com/office/drawing/2014/main" id="{89EC9D1A-7736-425E-A7D2-F2691EBD188F}"/>
              </a:ext>
            </a:extLst>
          </p:cNvPr>
          <p:cNvPicPr>
            <a:picLocks noChangeAspect="1"/>
          </p:cNvPicPr>
          <p:nvPr userDrawn="1"/>
        </p:nvPicPr>
        <p:blipFill>
          <a:blip r:embed="rId2"/>
          <a:stretch>
            <a:fillRect/>
          </a:stretch>
        </p:blipFill>
        <p:spPr>
          <a:xfrm>
            <a:off x="10424426" y="104135"/>
            <a:ext cx="1700615" cy="1576468"/>
          </a:xfrm>
          <a:prstGeom prst="rect">
            <a:avLst/>
          </a:prstGeom>
        </p:spPr>
      </p:pic>
    </p:spTree>
    <p:extLst>
      <p:ext uri="{BB962C8B-B14F-4D97-AF65-F5344CB8AC3E}">
        <p14:creationId xmlns:p14="http://schemas.microsoft.com/office/powerpoint/2010/main" val="41783732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84A29A4-78C8-47AB-BA06-22CB45938951}" type="datetime1">
              <a:rPr lang="en-US" smtClean="0"/>
              <a:t>01/16/2026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7318968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09315" y="489860"/>
            <a:ext cx="1687287" cy="530134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399" y="489860"/>
            <a:ext cx="7587344" cy="530134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1ED4ACF-2D82-46F2-A8E9-23963AA34E86}" type="datetime1">
              <a:rPr lang="en-US" smtClean="0"/>
              <a:t>01/16/2026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17442784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AE374B5B-21A0-4192-BF4C-38187F1A68D8}" type="datetime1">
              <a:rPr lang="en-US" smtClean="0"/>
              <a:t>01/16/2026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13615492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oup 6"/>
          <p:cNvGrpSpPr/>
          <p:nvPr userDrawn="1"/>
        </p:nvGrpSpPr>
        <p:grpSpPr bwMode="hidden">
          <a:xfrm>
            <a:off x="-2" y="0"/>
            <a:ext cx="12192003" cy="6858000"/>
            <a:chOff x="-1" y="0"/>
            <a:chExt cx="12192002" cy="6858000"/>
          </a:xfrm>
        </p:grpSpPr>
        <p:cxnSp>
          <p:nvCxnSpPr>
            <p:cNvPr id="8" name="Straight Connector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userDrawn="1"/>
          </p:nvGrpSpPr>
          <p:grpSpPr bwMode="hidden">
            <a:xfrm>
              <a:off x="-1" y="0"/>
              <a:ext cx="12192001" cy="6858000"/>
              <a:chOff x="-1" y="0"/>
              <a:chExt cx="12192001" cy="6858000"/>
            </a:xfrm>
          </p:grpSpPr>
          <p:cxnSp>
            <p:nvCxnSpPr>
              <p:cNvPr id="42" name="Straight Connector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bwMode="hidden">
              <a:xfrm>
                <a:off x="6327885" y="0"/>
                <a:ext cx="5864115" cy="5898673"/>
                <a:chOff x="6327885" y="0"/>
                <a:chExt cx="5864115" cy="5898673"/>
              </a:xfrm>
            </p:grpSpPr>
            <p:cxnSp>
              <p:nvCxnSpPr>
                <p:cNvPr id="53" name="Straight Connector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userDrawn="1"/>
          </p:nvGrpSpPr>
          <p:grpSpPr bwMode="hidden">
            <a:xfrm flipH="1">
              <a:off x="0" y="0"/>
              <a:ext cx="12192001" cy="6858000"/>
              <a:chOff x="-1" y="0"/>
              <a:chExt cx="12192001" cy="6858000"/>
            </a:xfrm>
          </p:grpSpPr>
          <p:cxnSp>
            <p:nvCxnSpPr>
              <p:cNvPr id="26" name="Straight Connector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bwMode="hidden">
              <a:xfrm>
                <a:off x="6327885" y="0"/>
                <a:ext cx="5864115" cy="5898673"/>
                <a:chOff x="6327885" y="0"/>
                <a:chExt cx="5864115" cy="5898673"/>
              </a:xfrm>
            </p:grpSpPr>
            <p:cxnSp>
              <p:nvCxnSpPr>
                <p:cNvPr id="37" name="Straight Connector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Straight Connector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295400" y="2541573"/>
            <a:ext cx="9601200" cy="2743200"/>
          </a:xfrm>
        </p:spPr>
        <p:txBody>
          <a:bodyPr anchor="b">
            <a:normAutofit/>
          </a:bodyPr>
          <a:lstStyle>
            <a:lvl1pPr>
              <a:lnSpc>
                <a:spcPct val="85000"/>
              </a:lnSpc>
              <a:defRPr sz="4500" cap="none"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400" y="5431536"/>
            <a:ext cx="9601200" cy="457200"/>
          </a:xfrm>
        </p:spPr>
        <p:txBody>
          <a:bodyPr>
            <a:normAutofit/>
          </a:bodyPr>
          <a:lstStyle>
            <a:lvl1pPr marL="0" indent="0">
              <a:spcBef>
                <a:spcPts val="0"/>
              </a:spcBef>
              <a:buNone/>
              <a:defRPr sz="1500" b="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a:t>Edit Master text styles</a:t>
            </a:r>
          </a:p>
        </p:txBody>
      </p:sp>
      <p:cxnSp>
        <p:nvCxnSpPr>
          <p:cNvPr id="58" name="Straight Connector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360487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95400" y="1981201"/>
            <a:ext cx="4572000" cy="3810001"/>
          </a:xfrm>
        </p:spPr>
        <p:txBody>
          <a:bodyPr>
            <a:normAutofit/>
          </a:bodyPr>
          <a:lstStyle>
            <a:lvl1pPr>
              <a:defRPr sz="1500"/>
            </a:lvl1pPr>
            <a:lvl2pPr>
              <a:defRPr sz="1350"/>
            </a:lvl2pPr>
            <a:lvl3pPr>
              <a:defRPr sz="1200"/>
            </a:lvl3pPr>
            <a:lvl4pPr>
              <a:defRPr sz="1050"/>
            </a:lvl4pPr>
            <a:lvl5pPr>
              <a:defRPr sz="10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981201"/>
            <a:ext cx="4572000" cy="3810001"/>
          </a:xfrm>
        </p:spPr>
        <p:txBody>
          <a:bodyPr>
            <a:normAutofit/>
          </a:bodyPr>
          <a:lstStyle>
            <a:lvl1pPr>
              <a:defRPr sz="1500"/>
            </a:lvl1pPr>
            <a:lvl2pPr>
              <a:defRPr sz="1350"/>
            </a:lvl2pPr>
            <a:lvl3pPr>
              <a:defRPr sz="1200"/>
            </a:lvl3pPr>
            <a:lvl4pPr>
              <a:defRPr sz="1050"/>
            </a:lvl4pPr>
            <a:lvl5pPr>
              <a:defRPr sz="10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3B5CF7C-B333-48E1-A4A6-83A3C8B73AC0}" type="datetime1">
              <a:rPr lang="en-US" smtClean="0"/>
              <a:t>01/16/2026</a:t>
            </a:fld>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13391153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95400" y="1818322"/>
            <a:ext cx="4572000" cy="641350"/>
          </a:xfrm>
        </p:spPr>
        <p:txBody>
          <a:bodyPr anchor="ctr">
            <a:normAutofit/>
          </a:bodyPr>
          <a:lstStyle>
            <a:lvl1pPr marL="0" indent="0">
              <a:spcBef>
                <a:spcPts val="0"/>
              </a:spcBef>
              <a:buNone/>
              <a:defRPr sz="15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295400" y="2503715"/>
            <a:ext cx="4572000" cy="3287487"/>
          </a:xfrm>
        </p:spPr>
        <p:txBody>
          <a:bodyPr>
            <a:normAutofit/>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24600" y="1818322"/>
            <a:ext cx="4572000" cy="641350"/>
          </a:xfrm>
        </p:spPr>
        <p:txBody>
          <a:bodyPr anchor="ctr">
            <a:normAutofit/>
          </a:bodyPr>
          <a:lstStyle>
            <a:lvl1pPr marL="0" indent="0">
              <a:spcBef>
                <a:spcPts val="0"/>
              </a:spcBef>
              <a:buNone/>
              <a:defRPr sz="15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324600" y="2503715"/>
            <a:ext cx="4572000" cy="3287487"/>
          </a:xfrm>
        </p:spPr>
        <p:txBody>
          <a:bodyPr>
            <a:normAutofit/>
          </a:bodyPr>
          <a:lstStyle>
            <a:lvl1pPr>
              <a:defRPr sz="1500"/>
            </a:lvl1pPr>
            <a:lvl2pPr>
              <a:defRPr sz="1350"/>
            </a:lvl2pPr>
            <a:lvl3pPr>
              <a:defRPr sz="1200"/>
            </a:lvl3pPr>
            <a:lvl4pPr>
              <a:defRPr sz="1050"/>
            </a:lvl4pPr>
            <a:lvl5pPr>
              <a:defRPr sz="105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AE320762-5CBF-4210-AB54-376B091119F8}" type="datetime1">
              <a:rPr lang="en-US" smtClean="0"/>
              <a:t>01/16/2026</a:t>
            </a:fld>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4664689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7F0DB371-BF5F-4058-A212-1A908E4D2674}" type="datetime1">
              <a:rPr lang="en-US" smtClean="0"/>
              <a:t>01/16/2026</a:t>
            </a:fld>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3776645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161" name="Group 160"/>
          <p:cNvGrpSpPr/>
          <p:nvPr userDrawn="1"/>
        </p:nvGrpSpPr>
        <p:grpSpPr bwMode="hidden">
          <a:xfrm>
            <a:off x="-2" y="0"/>
            <a:ext cx="12192003" cy="6858000"/>
            <a:chOff x="-1" y="0"/>
            <a:chExt cx="12192002" cy="6858000"/>
          </a:xfrm>
        </p:grpSpPr>
        <p:cxnSp>
          <p:nvCxnSpPr>
            <p:cNvPr id="162" name="Straight Connector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oup 177"/>
            <p:cNvGrpSpPr/>
            <p:nvPr userDrawn="1"/>
          </p:nvGrpSpPr>
          <p:grpSpPr bwMode="hidden">
            <a:xfrm>
              <a:off x="-1" y="0"/>
              <a:ext cx="12192001" cy="6858000"/>
              <a:chOff x="-1" y="0"/>
              <a:chExt cx="12192001" cy="6858000"/>
            </a:xfrm>
          </p:grpSpPr>
          <p:cxnSp>
            <p:nvCxnSpPr>
              <p:cNvPr id="196" name="Straight Connector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oup 200"/>
              <p:cNvGrpSpPr/>
              <p:nvPr/>
            </p:nvGrpSpPr>
            <p:grpSpPr bwMode="hidden">
              <a:xfrm>
                <a:off x="6327885" y="0"/>
                <a:ext cx="5864115" cy="5898673"/>
                <a:chOff x="6327885" y="0"/>
                <a:chExt cx="5864115" cy="5898673"/>
              </a:xfrm>
            </p:grpSpPr>
            <p:cxnSp>
              <p:nvCxnSpPr>
                <p:cNvPr id="207" name="Straight Connector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Straight Connector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userDrawn="1"/>
          </p:nvGrpSpPr>
          <p:grpSpPr bwMode="hidden">
            <a:xfrm flipH="1">
              <a:off x="0" y="0"/>
              <a:ext cx="12192001" cy="6858000"/>
              <a:chOff x="-1" y="0"/>
              <a:chExt cx="12192001" cy="6858000"/>
            </a:xfrm>
          </p:grpSpPr>
          <p:cxnSp>
            <p:nvCxnSpPr>
              <p:cNvPr id="180" name="Straight Connector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oup 184"/>
              <p:cNvGrpSpPr/>
              <p:nvPr/>
            </p:nvGrpSpPr>
            <p:grpSpPr bwMode="hidden">
              <a:xfrm>
                <a:off x="6327885" y="0"/>
                <a:ext cx="5864115" cy="5898673"/>
                <a:chOff x="6327885" y="0"/>
                <a:chExt cx="5864115" cy="5898673"/>
              </a:xfrm>
            </p:grpSpPr>
            <p:cxnSp>
              <p:nvCxnSpPr>
                <p:cNvPr id="191" name="Straight Connector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Straight Connector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Footer Placeholder 212"/>
          <p:cNvSpPr>
            <a:spLocks noGrp="1"/>
          </p:cNvSpPr>
          <p:nvPr>
            <p:ph type="ftr" sz="quarter" idx="11"/>
          </p:nvPr>
        </p:nvSpPr>
        <p:spPr/>
        <p:txBody>
          <a:bodyPr/>
          <a:lstStyle/>
          <a:p>
            <a:r>
              <a:rPr lang="en-US" dirty="0"/>
              <a:t>Add a footer</a:t>
            </a:r>
          </a:p>
        </p:txBody>
      </p:sp>
      <p:sp>
        <p:nvSpPr>
          <p:cNvPr id="212" name="Date Placeholder 211"/>
          <p:cNvSpPr>
            <a:spLocks noGrp="1"/>
          </p:cNvSpPr>
          <p:nvPr>
            <p:ph type="dt" sz="half" idx="10"/>
          </p:nvPr>
        </p:nvSpPr>
        <p:spPr/>
        <p:txBody>
          <a:bodyPr/>
          <a:lstStyle/>
          <a:p>
            <a:fld id="{60A4083B-90AA-48CF-BAD5-00AA24D7F288}" type="datetime1">
              <a:rPr lang="en-US" smtClean="0"/>
              <a:t>01/16/2026</a:t>
            </a:fld>
            <a:endParaRPr lang="en-US"/>
          </a:p>
        </p:txBody>
      </p:sp>
      <p:sp>
        <p:nvSpPr>
          <p:cNvPr id="214" name="Slide Number Placeholder 213"/>
          <p:cNvSpPr>
            <a:spLocks noGrp="1"/>
          </p:cNvSpPr>
          <p:nvPr>
            <p:ph type="sldNum" sz="quarter" idx="12"/>
          </p:nvPr>
        </p:nvSpPr>
        <p:spPr/>
        <p:txBody>
          <a:bodyPr/>
          <a:lstStyle/>
          <a:p>
            <a:fld id="{E31375A4-56A4-47D6-9801-1991572033F7}" type="slidenum">
              <a:rPr lang="en-US" smtClean="0"/>
              <a:pPr/>
              <a:t>‹#›</a:t>
            </a:fld>
            <a:endParaRPr lang="en-US"/>
          </a:p>
        </p:txBody>
      </p:sp>
      <p:pic>
        <p:nvPicPr>
          <p:cNvPr id="56" name="Picture 55" descr="A close up of a logo&#10;&#10;Description automatically generated">
            <a:extLst>
              <a:ext uri="{FF2B5EF4-FFF2-40B4-BE49-F238E27FC236}">
                <a16:creationId xmlns:a16="http://schemas.microsoft.com/office/drawing/2014/main" id="{322D2120-ECE7-443F-AF27-7375EF721BE4}"/>
              </a:ext>
            </a:extLst>
          </p:cNvPr>
          <p:cNvPicPr>
            <a:picLocks noChangeAspect="1"/>
          </p:cNvPicPr>
          <p:nvPr userDrawn="1"/>
        </p:nvPicPr>
        <p:blipFill>
          <a:blip r:embed="rId2"/>
          <a:stretch>
            <a:fillRect/>
          </a:stretch>
        </p:blipFill>
        <p:spPr>
          <a:xfrm>
            <a:off x="10415151" y="104135"/>
            <a:ext cx="1719160" cy="1576468"/>
          </a:xfrm>
          <a:prstGeom prst="rect">
            <a:avLst/>
          </a:prstGeom>
        </p:spPr>
      </p:pic>
    </p:spTree>
    <p:extLst>
      <p:ext uri="{BB962C8B-B14F-4D97-AF65-F5344CB8AC3E}">
        <p14:creationId xmlns:p14="http://schemas.microsoft.com/office/powerpoint/2010/main" val="9808002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oup 8"/>
          <p:cNvGrpSpPr/>
          <p:nvPr userDrawn="1"/>
        </p:nvGrpSpPr>
        <p:grpSpPr bwMode="hidden">
          <a:xfrm>
            <a:off x="-2" y="0"/>
            <a:ext cx="12192003" cy="6858000"/>
            <a:chOff x="-1" y="0"/>
            <a:chExt cx="12192002" cy="6858000"/>
          </a:xfrm>
        </p:grpSpPr>
        <p:cxnSp>
          <p:nvCxnSpPr>
            <p:cNvPr id="10" name="Straight Connector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oup 25"/>
            <p:cNvGrpSpPr/>
            <p:nvPr userDrawn="1"/>
          </p:nvGrpSpPr>
          <p:grpSpPr bwMode="hidden">
            <a:xfrm>
              <a:off x="-1" y="0"/>
              <a:ext cx="12192001" cy="6858000"/>
              <a:chOff x="-1" y="0"/>
              <a:chExt cx="12192001" cy="6858000"/>
            </a:xfrm>
          </p:grpSpPr>
          <p:cxnSp>
            <p:nvCxnSpPr>
              <p:cNvPr id="44" name="Straight Connector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bwMode="hidden">
              <a:xfrm>
                <a:off x="6327885" y="0"/>
                <a:ext cx="5864115" cy="5898673"/>
                <a:chOff x="6327885" y="0"/>
                <a:chExt cx="5864115" cy="5898673"/>
              </a:xfrm>
            </p:grpSpPr>
            <p:cxnSp>
              <p:nvCxnSpPr>
                <p:cNvPr id="55" name="Straight Connector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userDrawn="1"/>
          </p:nvGrpSpPr>
          <p:grpSpPr bwMode="hidden">
            <a:xfrm flipH="1">
              <a:off x="0" y="0"/>
              <a:ext cx="12192001" cy="6858000"/>
              <a:chOff x="-1" y="0"/>
              <a:chExt cx="12192001" cy="6858000"/>
            </a:xfrm>
          </p:grpSpPr>
          <p:cxnSp>
            <p:nvCxnSpPr>
              <p:cNvPr id="28" name="Straight Connector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bwMode="hidden">
              <a:xfrm>
                <a:off x="6327885" y="0"/>
                <a:ext cx="5864115" cy="5898673"/>
                <a:chOff x="6327885" y="0"/>
                <a:chExt cx="5864115" cy="5898673"/>
              </a:xfrm>
            </p:grpSpPr>
            <p:cxnSp>
              <p:nvCxnSpPr>
                <p:cNvPr id="39" name="Straight Connector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ctangle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913152" y="571500"/>
            <a:ext cx="3657600" cy="2197100"/>
          </a:xfrm>
        </p:spPr>
        <p:txBody>
          <a:bodyPr anchor="b">
            <a:normAutofit/>
          </a:bodyPr>
          <a:lstStyle>
            <a:lvl1pPr>
              <a:defRPr sz="195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43197" y="571500"/>
            <a:ext cx="6217920" cy="5715000"/>
          </a:xfrm>
        </p:spPr>
        <p:txBody>
          <a:bodyPr>
            <a:normAutofit/>
          </a:bodyPr>
          <a:lstStyle>
            <a:lvl1pPr>
              <a:defRPr sz="1500"/>
            </a:lvl1pPr>
            <a:lvl2pPr>
              <a:defRPr sz="1350"/>
            </a:lvl2pPr>
            <a:lvl3pPr>
              <a:defRPr sz="1200"/>
            </a:lvl3pPr>
            <a:lvl4pPr>
              <a:defRPr sz="1050"/>
            </a:lvl4pPr>
            <a:lvl5pPr>
              <a:defRPr sz="105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913152" y="2995012"/>
            <a:ext cx="3657600" cy="2285950"/>
          </a:xfrm>
        </p:spPr>
        <p:txBody>
          <a:bodyPr>
            <a:normAutofit/>
          </a:bodyPr>
          <a:lstStyle>
            <a:lvl1pPr marL="0" indent="0">
              <a:spcBef>
                <a:spcPts val="900"/>
              </a:spcBef>
              <a:buNone/>
              <a:defRPr sz="12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cxnSp>
        <p:nvCxnSpPr>
          <p:cNvPr id="60" name="Straight Connector 59"/>
          <p:cNvCxnSpPr/>
          <p:nvPr userDrawn="1"/>
        </p:nvCxnSpPr>
        <p:spPr>
          <a:xfrm>
            <a:off x="7923091"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lvl1pPr>
              <a:defRPr>
                <a:solidFill>
                  <a:schemeClr val="bg1"/>
                </a:solidFill>
              </a:defRPr>
            </a:lvl1pPr>
          </a:lstStyle>
          <a:p>
            <a:fld id="{F5BAF629-ECA2-4CF3-B790-9D9BDED98269}" type="datetime1">
              <a:rPr lang="en-US" smtClean="0"/>
              <a:pPr/>
              <a:t>01/16/2026</a:t>
            </a:fld>
            <a:endParaRPr lang="en-US"/>
          </a:p>
        </p:txBody>
      </p:sp>
      <p:sp>
        <p:nvSpPr>
          <p:cNvPr id="8" name="Slide Number Placeholder 7"/>
          <p:cNvSpPr>
            <a:spLocks noGrp="1"/>
          </p:cNvSpPr>
          <p:nvPr>
            <p:ph type="sldNum" sz="quarter" idx="12"/>
          </p:nvPr>
        </p:nvSpPr>
        <p:spPr/>
        <p:txBody>
          <a:bodyPr/>
          <a:lstStyle>
            <a:lvl1pPr>
              <a:defRPr>
                <a:solidFill>
                  <a:schemeClr val="bg1"/>
                </a:solidFill>
              </a:defRPr>
            </a:lvl1pPr>
          </a:lstStyle>
          <a:p>
            <a:fld id="{E31375A4-56A4-47D6-9801-1991572033F7}" type="slidenum">
              <a:rPr lang="en-US" smtClean="0"/>
              <a:pPr/>
              <a:t>‹#›</a:t>
            </a:fld>
            <a:endParaRPr lang="en-US"/>
          </a:p>
        </p:txBody>
      </p:sp>
    </p:spTree>
    <p:extLst>
      <p:ext uri="{BB962C8B-B14F-4D97-AF65-F5344CB8AC3E}">
        <p14:creationId xmlns:p14="http://schemas.microsoft.com/office/powerpoint/2010/main" val="20006218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oup 7"/>
          <p:cNvGrpSpPr/>
          <p:nvPr/>
        </p:nvGrpSpPr>
        <p:grpSpPr bwMode="hidden">
          <a:xfrm>
            <a:off x="-2" y="0"/>
            <a:ext cx="12192003" cy="6858000"/>
            <a:chOff x="-1" y="0"/>
            <a:chExt cx="12192002" cy="6858000"/>
          </a:xfrm>
        </p:grpSpPr>
        <p:cxnSp>
          <p:nvCxnSpPr>
            <p:cNvPr id="9" name="Straight Connector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bwMode="hidden">
            <a:xfrm>
              <a:off x="-1" y="0"/>
              <a:ext cx="12192001" cy="6858000"/>
              <a:chOff x="-1" y="0"/>
              <a:chExt cx="12192001" cy="6858000"/>
            </a:xfrm>
          </p:grpSpPr>
          <p:cxnSp>
            <p:nvCxnSpPr>
              <p:cNvPr id="43" name="Straight Connector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oup 47"/>
              <p:cNvGrpSpPr/>
              <p:nvPr/>
            </p:nvGrpSpPr>
            <p:grpSpPr bwMode="hidden">
              <a:xfrm>
                <a:off x="6327885" y="0"/>
                <a:ext cx="5864115" cy="5898673"/>
                <a:chOff x="6327885" y="0"/>
                <a:chExt cx="5864115" cy="5898673"/>
              </a:xfrm>
            </p:grpSpPr>
            <p:cxnSp>
              <p:nvCxnSpPr>
                <p:cNvPr id="54" name="Straight Connector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Straight Connector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bwMode="hidden">
            <a:xfrm flipH="1">
              <a:off x="0" y="0"/>
              <a:ext cx="12192001" cy="6858000"/>
              <a:chOff x="-1" y="0"/>
              <a:chExt cx="12192001" cy="6858000"/>
            </a:xfrm>
          </p:grpSpPr>
          <p:cxnSp>
            <p:nvCxnSpPr>
              <p:cNvPr id="27" name="Straight Connector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bwMode="hidden">
              <a:xfrm>
                <a:off x="6327885" y="0"/>
                <a:ext cx="5864115" cy="5898673"/>
                <a:chOff x="6327885" y="0"/>
                <a:chExt cx="5864115" cy="5898673"/>
              </a:xfrm>
            </p:grpSpPr>
            <p:cxnSp>
              <p:nvCxnSpPr>
                <p:cNvPr id="38" name="Straight Connector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Straight Connector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ctangle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59" name="Straight Connector 58"/>
          <p:cNvCxnSpPr/>
          <p:nvPr/>
        </p:nvCxnSpPr>
        <p:spPr>
          <a:xfrm>
            <a:off x="7923091"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909560" y="576072"/>
            <a:ext cx="3657600" cy="2194560"/>
          </a:xfrm>
        </p:spPr>
        <p:txBody>
          <a:bodyPr anchor="b">
            <a:normAutofit/>
          </a:bodyPr>
          <a:lstStyle>
            <a:lvl1pPr>
              <a:defRPr sz="1950">
                <a:solidFill>
                  <a:schemeClr val="bg1"/>
                </a:solidFill>
              </a:defRPr>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412" y="-159"/>
            <a:ext cx="7315200" cy="6858000"/>
          </a:xfrm>
        </p:spPr>
        <p:txBody>
          <a:bodyPr tIns="457200">
            <a:normAutofit/>
          </a:bodyPr>
          <a:lstStyle>
            <a:lvl1pPr marL="0" indent="0" algn="ctr">
              <a:buNone/>
              <a:defRPr sz="15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7909560" y="2999232"/>
            <a:ext cx="3657600" cy="2286000"/>
          </a:xfrm>
        </p:spPr>
        <p:txBody>
          <a:bodyPr/>
          <a:lstStyle>
            <a:lvl1pPr marL="0" indent="0">
              <a:spcBef>
                <a:spcPts val="900"/>
              </a:spcBef>
              <a:buNone/>
              <a:defRPr sz="12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Tree>
    <p:extLst>
      <p:ext uri="{BB962C8B-B14F-4D97-AF65-F5344CB8AC3E}">
        <p14:creationId xmlns:p14="http://schemas.microsoft.com/office/powerpoint/2010/main" val="29028564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oup 95"/>
          <p:cNvGrpSpPr/>
          <p:nvPr userDrawn="1"/>
        </p:nvGrpSpPr>
        <p:grpSpPr bwMode="hidden">
          <a:xfrm>
            <a:off x="-2" y="-195943"/>
            <a:ext cx="12192003" cy="6858000"/>
            <a:chOff x="-1" y="0"/>
            <a:chExt cx="12192002" cy="6858000"/>
          </a:xfrm>
        </p:grpSpPr>
        <p:cxnSp>
          <p:nvCxnSpPr>
            <p:cNvPr id="97" name="Straight Connector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oup 112"/>
            <p:cNvGrpSpPr/>
            <p:nvPr userDrawn="1"/>
          </p:nvGrpSpPr>
          <p:grpSpPr bwMode="hidden">
            <a:xfrm>
              <a:off x="-1" y="0"/>
              <a:ext cx="12192001" cy="6858000"/>
              <a:chOff x="-1" y="0"/>
              <a:chExt cx="12192001" cy="6858000"/>
            </a:xfrm>
          </p:grpSpPr>
          <p:cxnSp>
            <p:nvCxnSpPr>
              <p:cNvPr id="131" name="Straight Connector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oup 135"/>
              <p:cNvGrpSpPr/>
              <p:nvPr/>
            </p:nvGrpSpPr>
            <p:grpSpPr bwMode="hidden">
              <a:xfrm>
                <a:off x="6327885" y="0"/>
                <a:ext cx="5864115" cy="5898673"/>
                <a:chOff x="6327885" y="0"/>
                <a:chExt cx="5864115" cy="5898673"/>
              </a:xfrm>
            </p:grpSpPr>
            <p:cxnSp>
              <p:nvCxnSpPr>
                <p:cNvPr id="142" name="Straight Connector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Straight Connector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oup 113"/>
            <p:cNvGrpSpPr/>
            <p:nvPr userDrawn="1"/>
          </p:nvGrpSpPr>
          <p:grpSpPr bwMode="hidden">
            <a:xfrm flipH="1">
              <a:off x="0" y="0"/>
              <a:ext cx="12192001" cy="6858000"/>
              <a:chOff x="-1" y="0"/>
              <a:chExt cx="12192001" cy="6858000"/>
            </a:xfrm>
          </p:grpSpPr>
          <p:cxnSp>
            <p:nvCxnSpPr>
              <p:cNvPr id="115" name="Straight Connector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oup 119"/>
              <p:cNvGrpSpPr/>
              <p:nvPr/>
            </p:nvGrpSpPr>
            <p:grpSpPr bwMode="hidden">
              <a:xfrm>
                <a:off x="6327885" y="0"/>
                <a:ext cx="5864115" cy="5898673"/>
                <a:chOff x="6327885" y="0"/>
                <a:chExt cx="5864115" cy="5898673"/>
              </a:xfrm>
            </p:grpSpPr>
            <p:cxnSp>
              <p:nvCxnSpPr>
                <p:cNvPr id="126" name="Straight Connector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Straight Connector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Placeholder 1"/>
          <p:cNvSpPr>
            <a:spLocks noGrp="1"/>
          </p:cNvSpPr>
          <p:nvPr>
            <p:ph type="title"/>
          </p:nvPr>
        </p:nvSpPr>
        <p:spPr>
          <a:xfrm>
            <a:off x="1295400" y="503857"/>
            <a:ext cx="9601200" cy="114238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981202"/>
            <a:ext cx="9601200" cy="380999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48" name="Straight Connector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609603" y="6289679"/>
            <a:ext cx="6128031" cy="222436"/>
          </a:xfrm>
          <a:prstGeom prst="rect">
            <a:avLst/>
          </a:prstGeom>
        </p:spPr>
        <p:txBody>
          <a:bodyPr vert="horz" lIns="91440" tIns="45720" rIns="91440" bIns="45720" rtlCol="0" anchor="ctr"/>
          <a:lstStyle>
            <a:lvl1pPr algn="l">
              <a:defRPr sz="825">
                <a:solidFill>
                  <a:schemeClr val="tx1">
                    <a:lumMod val="90000"/>
                    <a:lumOff val="10000"/>
                  </a:schemeClr>
                </a:solidFill>
              </a:defRPr>
            </a:lvl1pPr>
          </a:lstStyle>
          <a:p>
            <a:r>
              <a:rPr lang="en-US" dirty="0"/>
              <a:t>Add a footer</a:t>
            </a:r>
          </a:p>
        </p:txBody>
      </p:sp>
      <p:sp>
        <p:nvSpPr>
          <p:cNvPr id="4" name="Date Placeholder 3"/>
          <p:cNvSpPr>
            <a:spLocks noGrp="1"/>
          </p:cNvSpPr>
          <p:nvPr>
            <p:ph type="dt" sz="half" idx="2"/>
          </p:nvPr>
        </p:nvSpPr>
        <p:spPr>
          <a:xfrm>
            <a:off x="9294041" y="6289679"/>
            <a:ext cx="965947" cy="222436"/>
          </a:xfrm>
          <a:prstGeom prst="rect">
            <a:avLst/>
          </a:prstGeom>
        </p:spPr>
        <p:txBody>
          <a:bodyPr vert="horz" lIns="91440" tIns="45720" rIns="91440" bIns="45720" rtlCol="0" anchor="ctr"/>
          <a:lstStyle>
            <a:lvl1pPr algn="r">
              <a:defRPr sz="825">
                <a:solidFill>
                  <a:schemeClr val="tx1">
                    <a:lumMod val="90000"/>
                    <a:lumOff val="10000"/>
                  </a:schemeClr>
                </a:solidFill>
              </a:defRPr>
            </a:lvl1pPr>
          </a:lstStyle>
          <a:p>
            <a:fld id="{B51B2453-8663-4C69-AF73-9FD7B1DEC5D0}" type="datetime1">
              <a:rPr lang="en-US" smtClean="0"/>
              <a:pPr/>
              <a:t>01/16/2026</a:t>
            </a:fld>
            <a:endParaRPr lang="en-US" dirty="0"/>
          </a:p>
        </p:txBody>
      </p:sp>
      <p:sp>
        <p:nvSpPr>
          <p:cNvPr id="6" name="Slide Number Placeholder 5"/>
          <p:cNvSpPr>
            <a:spLocks noGrp="1"/>
          </p:cNvSpPr>
          <p:nvPr>
            <p:ph type="sldNum" sz="quarter" idx="4"/>
          </p:nvPr>
        </p:nvSpPr>
        <p:spPr>
          <a:xfrm>
            <a:off x="10665312" y="6289679"/>
            <a:ext cx="918883" cy="222436"/>
          </a:xfrm>
          <a:prstGeom prst="rect">
            <a:avLst/>
          </a:prstGeom>
        </p:spPr>
        <p:txBody>
          <a:bodyPr vert="horz" lIns="91440" tIns="45720" rIns="91440" bIns="45720" rtlCol="0" anchor="ctr"/>
          <a:lstStyle>
            <a:lvl1pPr algn="r">
              <a:defRPr sz="825">
                <a:solidFill>
                  <a:schemeClr val="tx1">
                    <a:lumMod val="90000"/>
                    <a:lumOff val="10000"/>
                  </a:schemeClr>
                </a:solidFill>
              </a:defRPr>
            </a:lvl1pPr>
          </a:lstStyle>
          <a:p>
            <a:fld id="{E31375A4-56A4-47D6-9801-1991572033F7}" type="slidenum">
              <a:rPr lang="en-US" smtClean="0"/>
              <a:pPr/>
              <a:t>‹#›</a:t>
            </a:fld>
            <a:endParaRPr lang="en-US" dirty="0"/>
          </a:p>
        </p:txBody>
      </p:sp>
      <p:pic>
        <p:nvPicPr>
          <p:cNvPr id="8" name="Picture 7">
            <a:extLst>
              <a:ext uri="{FF2B5EF4-FFF2-40B4-BE49-F238E27FC236}">
                <a16:creationId xmlns:a16="http://schemas.microsoft.com/office/drawing/2014/main" id="{FD8F11DE-1B7E-4C65-B337-1C55F2DA482A}"/>
              </a:ext>
            </a:extLst>
          </p:cNvPr>
          <p:cNvPicPr>
            <a:picLocks noChangeAspect="1"/>
          </p:cNvPicPr>
          <p:nvPr userDrawn="1"/>
        </p:nvPicPr>
        <p:blipFill>
          <a:blip r:embed="rId13"/>
          <a:stretch>
            <a:fillRect/>
          </a:stretch>
        </p:blipFill>
        <p:spPr>
          <a:xfrm>
            <a:off x="10424426" y="104135"/>
            <a:ext cx="1700615" cy="1576468"/>
          </a:xfrm>
          <a:prstGeom prst="rect">
            <a:avLst/>
          </a:prstGeom>
        </p:spPr>
      </p:pic>
    </p:spTree>
    <p:extLst>
      <p:ext uri="{BB962C8B-B14F-4D97-AF65-F5344CB8AC3E}">
        <p14:creationId xmlns:p14="http://schemas.microsoft.com/office/powerpoint/2010/main" val="22108490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sldNum="0" hdr="0" ftr="0" dt="0"/>
  <p:txStyles>
    <p:titleStyle>
      <a:lvl1pPr algn="l" defTabSz="685800" rtl="0" eaLnBrk="1" latinLnBrk="0" hangingPunct="1">
        <a:lnSpc>
          <a:spcPct val="90000"/>
        </a:lnSpc>
        <a:spcBef>
          <a:spcPct val="0"/>
        </a:spcBef>
        <a:buNone/>
        <a:defRPr sz="2400" b="1" kern="1200">
          <a:solidFill>
            <a:schemeClr val="accent1">
              <a:lumMod val="75000"/>
            </a:schemeClr>
          </a:solidFill>
          <a:latin typeface="+mj-lt"/>
          <a:ea typeface="+mj-ea"/>
          <a:cs typeface="+mj-cs"/>
        </a:defRPr>
      </a:lvl1pPr>
    </p:titleStyle>
    <p:bodyStyle>
      <a:lvl1pPr marL="171450" indent="-171450" algn="l" defTabSz="685800" rtl="0" eaLnBrk="1" latinLnBrk="0" hangingPunct="1">
        <a:lnSpc>
          <a:spcPct val="90000"/>
        </a:lnSpc>
        <a:spcBef>
          <a:spcPts val="1350"/>
        </a:spcBef>
        <a:buClr>
          <a:schemeClr val="accent1">
            <a:lumMod val="75000"/>
          </a:schemeClr>
        </a:buClr>
        <a:buSzPct val="100000"/>
        <a:buFont typeface="Arial" pitchFamily="34" charset="0"/>
        <a:buChar char="▪"/>
        <a:defRPr sz="1500" kern="1200">
          <a:solidFill>
            <a:schemeClr val="tx1"/>
          </a:solidFill>
          <a:latin typeface="+mn-lt"/>
          <a:ea typeface="+mn-ea"/>
          <a:cs typeface="+mn-cs"/>
        </a:defRPr>
      </a:lvl1pPr>
      <a:lvl2pPr marL="342900" indent="-137160" algn="l" defTabSz="685800" rtl="0" eaLnBrk="1" latinLnBrk="0" hangingPunct="1">
        <a:lnSpc>
          <a:spcPct val="90000"/>
        </a:lnSpc>
        <a:spcBef>
          <a:spcPts val="900"/>
        </a:spcBef>
        <a:buClr>
          <a:schemeClr val="accent1">
            <a:lumMod val="75000"/>
          </a:schemeClr>
        </a:buClr>
        <a:buSzPct val="100000"/>
        <a:buFont typeface="Arial" pitchFamily="34" charset="0"/>
        <a:buChar char="▪"/>
        <a:defRPr sz="1350" kern="1200">
          <a:solidFill>
            <a:schemeClr val="tx1"/>
          </a:solidFill>
          <a:latin typeface="+mn-lt"/>
          <a:ea typeface="+mn-ea"/>
          <a:cs typeface="+mn-cs"/>
        </a:defRPr>
      </a:lvl2pPr>
      <a:lvl3pPr marL="514350" indent="-134541" algn="l" defTabSz="685800" rtl="0" eaLnBrk="1" latinLnBrk="0" hangingPunct="1">
        <a:lnSpc>
          <a:spcPct val="90000"/>
        </a:lnSpc>
        <a:spcBef>
          <a:spcPts val="600"/>
        </a:spcBef>
        <a:buClr>
          <a:schemeClr val="accent1">
            <a:lumMod val="75000"/>
          </a:schemeClr>
        </a:buClr>
        <a:buSzPct val="100000"/>
        <a:buFont typeface="Arial" pitchFamily="34" charset="0"/>
        <a:buChar char="▪"/>
        <a:defRPr sz="1200" kern="1200">
          <a:solidFill>
            <a:schemeClr val="tx1"/>
          </a:solidFill>
          <a:latin typeface="+mn-lt"/>
          <a:ea typeface="+mn-ea"/>
          <a:cs typeface="+mn-cs"/>
        </a:defRPr>
      </a:lvl3pPr>
      <a:lvl4pPr marL="685800" indent="-137160" algn="l" defTabSz="685800" rtl="0" eaLnBrk="1" latinLnBrk="0" hangingPunct="1">
        <a:lnSpc>
          <a:spcPct val="90000"/>
        </a:lnSpc>
        <a:spcBef>
          <a:spcPts val="60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4pPr>
      <a:lvl5pPr marL="857250" indent="-134541" algn="l" defTabSz="685800" rtl="0" eaLnBrk="1" latinLnBrk="0" hangingPunct="1">
        <a:lnSpc>
          <a:spcPct val="90000"/>
        </a:lnSpc>
        <a:spcBef>
          <a:spcPts val="45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5pPr>
      <a:lvl6pPr marL="1028700" indent="-137160" algn="l" defTabSz="685800" rtl="0" eaLnBrk="1" latinLnBrk="0" hangingPunct="1">
        <a:lnSpc>
          <a:spcPct val="90000"/>
        </a:lnSpc>
        <a:spcBef>
          <a:spcPts val="45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6pPr>
      <a:lvl7pPr marL="1200150" indent="-134541" algn="l" defTabSz="685800" rtl="0" eaLnBrk="1" latinLnBrk="0" hangingPunct="1">
        <a:lnSpc>
          <a:spcPct val="90000"/>
        </a:lnSpc>
        <a:spcBef>
          <a:spcPts val="45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7pPr>
      <a:lvl8pPr marL="1371600" indent="-137160" algn="l" defTabSz="685800" rtl="0" eaLnBrk="1" latinLnBrk="0" hangingPunct="1">
        <a:lnSpc>
          <a:spcPct val="90000"/>
        </a:lnSpc>
        <a:spcBef>
          <a:spcPts val="450"/>
        </a:spcBef>
        <a:buClr>
          <a:schemeClr val="accent1">
            <a:lumMod val="75000"/>
          </a:schemeClr>
        </a:buClr>
        <a:buSzPct val="100000"/>
        <a:buFont typeface="Arial" pitchFamily="34" charset="0"/>
        <a:buChar char="▪"/>
        <a:defRPr sz="1050" kern="1200">
          <a:solidFill>
            <a:schemeClr val="tx1"/>
          </a:solidFill>
          <a:latin typeface="+mn-lt"/>
          <a:ea typeface="+mn-ea"/>
          <a:cs typeface="+mn-cs"/>
        </a:defRPr>
      </a:lvl8pPr>
      <a:lvl9pPr marL="1408509" indent="0" algn="l" defTabSz="685800" rtl="0" eaLnBrk="1" latinLnBrk="0" hangingPunct="1">
        <a:lnSpc>
          <a:spcPct val="90000"/>
        </a:lnSpc>
        <a:spcBef>
          <a:spcPts val="450"/>
        </a:spcBef>
        <a:buClr>
          <a:schemeClr val="accent1">
            <a:lumMod val="75000"/>
          </a:schemeClr>
        </a:buClr>
        <a:buSzPct val="100000"/>
        <a:buFont typeface="Arial" pitchFamily="34" charset="0"/>
        <a:buNone/>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law.cornell.edu/uscode/38/1111.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vba.va.gov/pubs/forms/VBA-21-526EZ-ARE.pdf" TargetMode="External"/><Relationship Id="rId2" Type="http://schemas.openxmlformats.org/officeDocument/2006/relationships/hyperlink" Target="https://www.vba.va.gov/pubs/forms/VBA-21-22-ARE.pdf" TargetMode="External"/><Relationship Id="rId1" Type="http://schemas.openxmlformats.org/officeDocument/2006/relationships/slideLayout" Target="../slideLayouts/slideLayout2.xml"/><Relationship Id="rId4" Type="http://schemas.openxmlformats.org/officeDocument/2006/relationships/hyperlink" Target="https://www.vba.va.gov/pubs/forms/VBA-21-0966-ARE.pdf"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f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4387" y="1835524"/>
            <a:ext cx="7203233" cy="2991196"/>
          </a:xfrm>
        </p:spPr>
        <p:txBody>
          <a:bodyPr>
            <a:normAutofit/>
          </a:bodyPr>
          <a:lstStyle/>
          <a:p>
            <a:r>
              <a:rPr lang="en-US" sz="5400" dirty="0"/>
              <a:t>Department of Ohio American Legion</a:t>
            </a:r>
            <a:br>
              <a:rPr lang="en-US" sz="5400" dirty="0"/>
            </a:br>
            <a:br>
              <a:rPr lang="en-US" sz="5400" dirty="0"/>
            </a:br>
            <a:r>
              <a:rPr lang="en-US" sz="5400" dirty="0"/>
              <a:t>VA Claims </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cs typeface="Arial"/>
              </a:rPr>
              <a:t>William Genochio, VA&amp;R / VBA Coordinator</a:t>
            </a:r>
          </a:p>
        </p:txBody>
      </p:sp>
    </p:spTree>
    <p:extLst>
      <p:ext uri="{BB962C8B-B14F-4D97-AF65-F5344CB8AC3E}">
        <p14:creationId xmlns:p14="http://schemas.microsoft.com/office/powerpoint/2010/main" val="29297121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0172F-D467-1E46-A8AB-BF6E3039863C}"/>
              </a:ext>
            </a:extLst>
          </p:cNvPr>
          <p:cNvSpPr>
            <a:spLocks noGrp="1"/>
          </p:cNvSpPr>
          <p:nvPr>
            <p:ph type="title"/>
          </p:nvPr>
        </p:nvSpPr>
        <p:spPr/>
        <p:txBody>
          <a:bodyPr>
            <a:normAutofit/>
          </a:bodyPr>
          <a:lstStyle/>
          <a:p>
            <a:r>
              <a:rPr lang="en-US" sz="3200" dirty="0"/>
              <a:t>Service-Connection Aggravation </a:t>
            </a:r>
          </a:p>
        </p:txBody>
      </p:sp>
      <p:sp>
        <p:nvSpPr>
          <p:cNvPr id="3" name="Content Placeholder 2">
            <a:extLst>
              <a:ext uri="{FF2B5EF4-FFF2-40B4-BE49-F238E27FC236}">
                <a16:creationId xmlns:a16="http://schemas.microsoft.com/office/drawing/2014/main" id="{667522C5-FF3D-9A8B-574B-336EACE69F3A}"/>
              </a:ext>
            </a:extLst>
          </p:cNvPr>
          <p:cNvSpPr>
            <a:spLocks noGrp="1"/>
          </p:cNvSpPr>
          <p:nvPr>
            <p:ph idx="1"/>
          </p:nvPr>
        </p:nvSpPr>
        <p:spPr>
          <a:xfrm>
            <a:off x="1295400" y="1646242"/>
            <a:ext cx="9601200" cy="4469130"/>
          </a:xfrm>
        </p:spPr>
        <p:txBody>
          <a:bodyPr>
            <a:normAutofit fontScale="62500" lnSpcReduction="20000"/>
          </a:bodyPr>
          <a:lstStyle/>
          <a:p>
            <a:r>
              <a:rPr lang="en-US" sz="2700" dirty="0">
                <a:solidFill>
                  <a:srgbClr val="333333"/>
                </a:solidFill>
              </a:rPr>
              <a:t>C</a:t>
            </a:r>
            <a:r>
              <a:rPr lang="en-US" sz="2700" b="0" i="0" dirty="0">
                <a:solidFill>
                  <a:srgbClr val="333333"/>
                </a:solidFill>
                <a:effectLst/>
              </a:rPr>
              <a:t>onsider a pre-existing injury or disease to have been aggravated by active military service when there is an increase in disability during active military service, </a:t>
            </a:r>
            <a:r>
              <a:rPr lang="en-US" sz="2700" b="1" i="1" dirty="0">
                <a:solidFill>
                  <a:srgbClr val="333333"/>
                </a:solidFill>
                <a:effectLst/>
              </a:rPr>
              <a:t>unless</a:t>
            </a:r>
            <a:r>
              <a:rPr lang="en-US" sz="2700" b="0" i="0" dirty="0">
                <a:solidFill>
                  <a:srgbClr val="333333"/>
                </a:solidFill>
                <a:effectLst/>
              </a:rPr>
              <a:t> the evidence clearly and unmistakably shows the increase in disability is due to the natural progression of the injury or disease. </a:t>
            </a:r>
          </a:p>
          <a:p>
            <a:pPr algn="l"/>
            <a:r>
              <a:rPr lang="en-US" sz="2700" b="0" i="0" dirty="0">
                <a:solidFill>
                  <a:srgbClr val="333333"/>
                </a:solidFill>
                <a:effectLst/>
              </a:rPr>
              <a:t>In determining that the presumption of soundness has been overcome, </a:t>
            </a:r>
            <a:r>
              <a:rPr lang="en-US" sz="2700" b="1" i="0" u="sng" dirty="0">
                <a:solidFill>
                  <a:srgbClr val="0000FF"/>
                </a:solidFill>
                <a:effectLst/>
                <a:hlinkClick r:id="rId2"/>
              </a:rPr>
              <a:t>38 U.S.C. 1111</a:t>
            </a:r>
            <a:r>
              <a:rPr lang="en-US" sz="2700" b="0" i="0" dirty="0">
                <a:solidFill>
                  <a:srgbClr val="333333"/>
                </a:solidFill>
                <a:effectLst/>
              </a:rPr>
              <a:t> requires that the evidence clearly and unmistakably establishes that the disability:</a:t>
            </a:r>
          </a:p>
          <a:p>
            <a:r>
              <a:rPr lang="en-US" sz="2700" b="0" i="0" dirty="0">
                <a:solidFill>
                  <a:srgbClr val="333333"/>
                </a:solidFill>
                <a:effectLst/>
              </a:rPr>
              <a:t>existed prior to service, </a:t>
            </a:r>
            <a:r>
              <a:rPr lang="en-US" sz="2700" b="1" i="1" dirty="0">
                <a:solidFill>
                  <a:srgbClr val="333333"/>
                </a:solidFill>
                <a:effectLst/>
              </a:rPr>
              <a:t>and</a:t>
            </a:r>
            <a:endParaRPr lang="en-US" sz="2700" b="0" i="0" dirty="0">
              <a:solidFill>
                <a:srgbClr val="333333"/>
              </a:solidFill>
              <a:effectLst/>
            </a:endParaRPr>
          </a:p>
          <a:p>
            <a:r>
              <a:rPr lang="en-US" sz="2700" b="0" i="0" dirty="0">
                <a:solidFill>
                  <a:srgbClr val="333333"/>
                </a:solidFill>
                <a:effectLst/>
              </a:rPr>
              <a:t>was not aggravated by service.  </a:t>
            </a:r>
          </a:p>
          <a:p>
            <a:pPr algn="l"/>
            <a:r>
              <a:rPr lang="en-US" sz="2700" b="0" i="0" dirty="0">
                <a:solidFill>
                  <a:srgbClr val="333333"/>
                </a:solidFill>
                <a:effectLst/>
              </a:rPr>
              <a:t>When a claimed disorder was not noted on the entrance examination and the presumption of soundness applies, but evidence shows pre-existence of the claimed disability, the presumption of soundness still applies </a:t>
            </a:r>
            <a:r>
              <a:rPr lang="en-US" sz="2700" b="0" i="1" dirty="0">
                <a:solidFill>
                  <a:srgbClr val="333333"/>
                </a:solidFill>
                <a:effectLst/>
              </a:rPr>
              <a:t>unless</a:t>
            </a:r>
            <a:r>
              <a:rPr lang="en-US" sz="2700" b="0" i="0" dirty="0">
                <a:solidFill>
                  <a:srgbClr val="333333"/>
                </a:solidFill>
                <a:effectLst/>
              </a:rPr>
              <a:t> clear and unmistakable evidence further proves the condition was not aggravated by service.  Such clear and unmistakable evidence must establish that:</a:t>
            </a:r>
          </a:p>
          <a:p>
            <a:r>
              <a:rPr lang="en-US" sz="2700" b="0" i="0" dirty="0">
                <a:solidFill>
                  <a:srgbClr val="333333"/>
                </a:solidFill>
                <a:effectLst/>
              </a:rPr>
              <a:t>there was no increase in disability during service, or</a:t>
            </a:r>
          </a:p>
          <a:p>
            <a:r>
              <a:rPr lang="en-US" sz="2700" b="0" i="0" dirty="0">
                <a:solidFill>
                  <a:srgbClr val="333333"/>
                </a:solidFill>
                <a:effectLst/>
              </a:rPr>
              <a:t>any increase in disability was due to the natural progression of the pre-existing condition.</a:t>
            </a:r>
          </a:p>
          <a:p>
            <a:endParaRPr lang="en-US" sz="2000" dirty="0"/>
          </a:p>
        </p:txBody>
      </p:sp>
    </p:spTree>
    <p:extLst>
      <p:ext uri="{BB962C8B-B14F-4D97-AF65-F5344CB8AC3E}">
        <p14:creationId xmlns:p14="http://schemas.microsoft.com/office/powerpoint/2010/main" val="10682517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68DF9-8D8B-FF89-4CF5-D2DDB7932759}"/>
              </a:ext>
            </a:extLst>
          </p:cNvPr>
          <p:cNvSpPr>
            <a:spLocks noGrp="1"/>
          </p:cNvSpPr>
          <p:nvPr>
            <p:ph type="title"/>
          </p:nvPr>
        </p:nvSpPr>
        <p:spPr/>
        <p:txBody>
          <a:bodyPr>
            <a:normAutofit/>
          </a:bodyPr>
          <a:lstStyle/>
          <a:p>
            <a:r>
              <a:rPr lang="en-US" sz="3200" dirty="0"/>
              <a:t>Service-Connection Presumptive</a:t>
            </a:r>
          </a:p>
        </p:txBody>
      </p:sp>
      <p:sp>
        <p:nvSpPr>
          <p:cNvPr id="3" name="Content Placeholder 2">
            <a:extLst>
              <a:ext uri="{FF2B5EF4-FFF2-40B4-BE49-F238E27FC236}">
                <a16:creationId xmlns:a16="http://schemas.microsoft.com/office/drawing/2014/main" id="{E97FCED9-48DA-463D-5514-16B1CFB64A00}"/>
              </a:ext>
            </a:extLst>
          </p:cNvPr>
          <p:cNvSpPr>
            <a:spLocks noGrp="1"/>
          </p:cNvSpPr>
          <p:nvPr>
            <p:ph idx="1"/>
          </p:nvPr>
        </p:nvSpPr>
        <p:spPr/>
        <p:txBody>
          <a:bodyPr>
            <a:normAutofit lnSpcReduction="10000"/>
          </a:bodyPr>
          <a:lstStyle/>
          <a:p>
            <a:r>
              <a:rPr lang="en-US" sz="2000" dirty="0"/>
              <a:t>VA automatically presumes that certain disabilities were caused by military service. This is because of the unique circumstances of a specific veteran’s military service. If a presumed condition is diagnosed in a veteran within a certain group, they can be awarded disability compensation. This includes:</a:t>
            </a:r>
          </a:p>
          <a:p>
            <a:r>
              <a:rPr lang="en-US" sz="2000" dirty="0"/>
              <a:t>Former Prisoner of War,</a:t>
            </a:r>
          </a:p>
          <a:p>
            <a:r>
              <a:rPr lang="en-US" sz="2000" dirty="0"/>
              <a:t>Vietnam veterans, </a:t>
            </a:r>
          </a:p>
          <a:p>
            <a:r>
              <a:rPr lang="en-US" sz="2000" dirty="0"/>
              <a:t>Atomic veterans exposed to ionizing radiation,</a:t>
            </a:r>
          </a:p>
          <a:p>
            <a:r>
              <a:rPr lang="en-US" sz="2000" dirty="0"/>
              <a:t>Gulf War and Post 9/11 veterans,</a:t>
            </a:r>
          </a:p>
          <a:p>
            <a:r>
              <a:rPr lang="en-US" sz="2000" dirty="0"/>
              <a:t>Blue Water Navy veterans, and</a:t>
            </a:r>
          </a:p>
          <a:p>
            <a:r>
              <a:rPr lang="en-US" sz="2000" dirty="0"/>
              <a:t>Camp Lejeune veterans. </a:t>
            </a:r>
          </a:p>
        </p:txBody>
      </p:sp>
    </p:spTree>
    <p:extLst>
      <p:ext uri="{BB962C8B-B14F-4D97-AF65-F5344CB8AC3E}">
        <p14:creationId xmlns:p14="http://schemas.microsoft.com/office/powerpoint/2010/main" val="38898321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E8C53-2A41-720A-A8EA-258BD85CE174}"/>
              </a:ext>
            </a:extLst>
          </p:cNvPr>
          <p:cNvSpPr>
            <a:spLocks noGrp="1"/>
          </p:cNvSpPr>
          <p:nvPr>
            <p:ph type="title"/>
          </p:nvPr>
        </p:nvSpPr>
        <p:spPr/>
        <p:txBody>
          <a:bodyPr>
            <a:normAutofit/>
          </a:bodyPr>
          <a:lstStyle/>
          <a:p>
            <a:r>
              <a:rPr lang="en-US" sz="3200" dirty="0"/>
              <a:t>How to Start a VA Claim </a:t>
            </a:r>
          </a:p>
        </p:txBody>
      </p:sp>
      <p:sp>
        <p:nvSpPr>
          <p:cNvPr id="3" name="Content Placeholder 2">
            <a:extLst>
              <a:ext uri="{FF2B5EF4-FFF2-40B4-BE49-F238E27FC236}">
                <a16:creationId xmlns:a16="http://schemas.microsoft.com/office/drawing/2014/main" id="{3E5D480B-1925-77E8-04AE-610A84AD2A73}"/>
              </a:ext>
            </a:extLst>
          </p:cNvPr>
          <p:cNvSpPr>
            <a:spLocks noGrp="1"/>
          </p:cNvSpPr>
          <p:nvPr>
            <p:ph idx="1"/>
          </p:nvPr>
        </p:nvSpPr>
        <p:spPr/>
        <p:txBody>
          <a:bodyPr>
            <a:normAutofit lnSpcReduction="10000"/>
          </a:bodyPr>
          <a:lstStyle/>
          <a:p>
            <a:r>
              <a:rPr lang="en-US" sz="2000" dirty="0"/>
              <a:t>The first step is to obtain a VA Form 21-22, Appointment of Veterans Service Organization as Claimant Representative. </a:t>
            </a:r>
            <a:r>
              <a:rPr lang="en-US" sz="2000" dirty="0">
                <a:hlinkClick r:id="rId2"/>
              </a:rPr>
              <a:t>https://www.vba.va.gov/pubs/forms/VBA-21-22-ARE.pdf</a:t>
            </a:r>
            <a:r>
              <a:rPr lang="en-US" sz="2000" dirty="0"/>
              <a:t> </a:t>
            </a:r>
          </a:p>
          <a:p>
            <a:r>
              <a:rPr lang="en-US" sz="2000" dirty="0"/>
              <a:t>The next steps is to file the claim using VA Form 21-526EZ, Application for Disability Compensation and Related Compensation Benefits. </a:t>
            </a:r>
            <a:r>
              <a:rPr lang="en-US" sz="2000" dirty="0">
                <a:hlinkClick r:id="rId3"/>
              </a:rPr>
              <a:t>https://www.vba.va.gov/pubs/forms/VBA-21-526EZ-ARE.pdf</a:t>
            </a:r>
            <a:endParaRPr lang="en-US" sz="2000" dirty="0"/>
          </a:p>
          <a:p>
            <a:r>
              <a:rPr lang="en-US" sz="2000" dirty="0"/>
              <a:t>However, </a:t>
            </a:r>
            <a:r>
              <a:rPr lang="en-US" sz="2000" b="1" dirty="0"/>
              <a:t>if</a:t>
            </a:r>
            <a:r>
              <a:rPr lang="en-US" sz="2000" dirty="0"/>
              <a:t> the veteran does not have all the required documentation or diagnosis for the condition, he/she is planning to file. Therefore, submit a VA Form 21-0996, Intent to File a Claim for Compensation and/or Pension or Survivors Pension and/or DIC. </a:t>
            </a:r>
            <a:r>
              <a:rPr lang="en-US" sz="2000" dirty="0">
                <a:hlinkClick r:id="rId4"/>
              </a:rPr>
              <a:t>https://www.vba.va.gov/pubs/forms/VBA-21-0966-ARE.pdf</a:t>
            </a:r>
            <a:endParaRPr lang="en-US" sz="2000" dirty="0"/>
          </a:p>
          <a:p>
            <a:r>
              <a:rPr lang="en-US" sz="1850" i="1" dirty="0">
                <a:solidFill>
                  <a:srgbClr val="FF0000"/>
                </a:solidFill>
              </a:rPr>
              <a:t>The intent to file serves as a place holder for one year to allow the claimant to get the needed diagnoses, documentation, or medical nexus to support the claim.</a:t>
            </a:r>
          </a:p>
          <a:p>
            <a:endParaRPr lang="en-US" sz="2000" dirty="0"/>
          </a:p>
        </p:txBody>
      </p:sp>
    </p:spTree>
    <p:extLst>
      <p:ext uri="{BB962C8B-B14F-4D97-AF65-F5344CB8AC3E}">
        <p14:creationId xmlns:p14="http://schemas.microsoft.com/office/powerpoint/2010/main" val="30215525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BAC0F-E13A-DEDA-6070-0015FC79AA84}"/>
              </a:ext>
            </a:extLst>
          </p:cNvPr>
          <p:cNvSpPr>
            <a:spLocks noGrp="1"/>
          </p:cNvSpPr>
          <p:nvPr>
            <p:ph type="title"/>
          </p:nvPr>
        </p:nvSpPr>
        <p:spPr/>
        <p:txBody>
          <a:bodyPr>
            <a:normAutofit/>
          </a:bodyPr>
          <a:lstStyle/>
          <a:p>
            <a:r>
              <a:rPr lang="en-US" sz="3200" dirty="0"/>
              <a:t>VA Appeals Options </a:t>
            </a:r>
          </a:p>
        </p:txBody>
      </p:sp>
      <p:sp>
        <p:nvSpPr>
          <p:cNvPr id="3" name="Content Placeholder 2">
            <a:extLst>
              <a:ext uri="{FF2B5EF4-FFF2-40B4-BE49-F238E27FC236}">
                <a16:creationId xmlns:a16="http://schemas.microsoft.com/office/drawing/2014/main" id="{FE708CB9-A7D3-06AC-F0F4-53C69890BBA3}"/>
              </a:ext>
            </a:extLst>
          </p:cNvPr>
          <p:cNvSpPr>
            <a:spLocks noGrp="1"/>
          </p:cNvSpPr>
          <p:nvPr>
            <p:ph idx="1"/>
          </p:nvPr>
        </p:nvSpPr>
        <p:spPr/>
        <p:txBody>
          <a:bodyPr>
            <a:normAutofit/>
          </a:bodyPr>
          <a:lstStyle/>
          <a:p>
            <a:r>
              <a:rPr lang="en-US" sz="2800" dirty="0"/>
              <a:t>Supplemental Lane </a:t>
            </a:r>
          </a:p>
          <a:p>
            <a:r>
              <a:rPr lang="en-US" sz="2800" dirty="0"/>
              <a:t>High Level Review Lane</a:t>
            </a:r>
          </a:p>
          <a:p>
            <a:r>
              <a:rPr lang="en-US" sz="2800" dirty="0"/>
              <a:t>Board of Veterans Appeal Lane</a:t>
            </a:r>
          </a:p>
          <a:p>
            <a:pPr lvl="1"/>
            <a:r>
              <a:rPr lang="en-US" sz="2800" dirty="0"/>
              <a:t>Direct Review, no hearing </a:t>
            </a:r>
          </a:p>
          <a:p>
            <a:pPr lvl="1"/>
            <a:r>
              <a:rPr lang="en-US" sz="2800" dirty="0"/>
              <a:t>Evidence submission, no hearing </a:t>
            </a:r>
          </a:p>
          <a:p>
            <a:pPr lvl="1"/>
            <a:r>
              <a:rPr lang="en-US" sz="2800" dirty="0"/>
              <a:t>Hearing with BVA Law Judge</a:t>
            </a:r>
          </a:p>
        </p:txBody>
      </p:sp>
    </p:spTree>
    <p:extLst>
      <p:ext uri="{BB962C8B-B14F-4D97-AF65-F5344CB8AC3E}">
        <p14:creationId xmlns:p14="http://schemas.microsoft.com/office/powerpoint/2010/main" val="9377901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4863B-524D-3E89-9BC8-4DF10C1DD668}"/>
              </a:ext>
            </a:extLst>
          </p:cNvPr>
          <p:cNvSpPr>
            <a:spLocks noGrp="1"/>
          </p:cNvSpPr>
          <p:nvPr>
            <p:ph type="title"/>
          </p:nvPr>
        </p:nvSpPr>
        <p:spPr/>
        <p:txBody>
          <a:bodyPr>
            <a:normAutofit/>
          </a:bodyPr>
          <a:lstStyle/>
          <a:p>
            <a:r>
              <a:rPr lang="en-US" sz="3200" dirty="0"/>
              <a:t>Supplemental Lane</a:t>
            </a:r>
          </a:p>
        </p:txBody>
      </p:sp>
      <p:sp>
        <p:nvSpPr>
          <p:cNvPr id="3" name="Content Placeholder 2">
            <a:extLst>
              <a:ext uri="{FF2B5EF4-FFF2-40B4-BE49-F238E27FC236}">
                <a16:creationId xmlns:a16="http://schemas.microsoft.com/office/drawing/2014/main" id="{7ACA956D-23FA-4E8A-B236-7F20A09BA042}"/>
              </a:ext>
            </a:extLst>
          </p:cNvPr>
          <p:cNvSpPr>
            <a:spLocks noGrp="1"/>
          </p:cNvSpPr>
          <p:nvPr>
            <p:ph idx="1"/>
          </p:nvPr>
        </p:nvSpPr>
        <p:spPr/>
        <p:txBody>
          <a:bodyPr/>
          <a:lstStyle/>
          <a:p>
            <a:pPr marL="0" indent="0" algn="l">
              <a:buNone/>
            </a:pPr>
            <a:r>
              <a:rPr lang="en-US" sz="2400" b="1" i="0" dirty="0">
                <a:solidFill>
                  <a:srgbClr val="212121"/>
                </a:solidFill>
                <a:effectLst/>
              </a:rPr>
              <a:t>If you have new evidence</a:t>
            </a:r>
          </a:p>
          <a:p>
            <a:pPr algn="l"/>
            <a:r>
              <a:rPr lang="en-US" sz="2400" b="0" i="0" dirty="0">
                <a:solidFill>
                  <a:srgbClr val="212121"/>
                </a:solidFill>
                <a:effectLst/>
              </a:rPr>
              <a:t>File a </a:t>
            </a:r>
            <a:r>
              <a:rPr lang="en-US" sz="2400" b="1" i="0" dirty="0">
                <a:solidFill>
                  <a:srgbClr val="212121"/>
                </a:solidFill>
                <a:effectLst/>
              </a:rPr>
              <a:t>Supplemental Claim</a:t>
            </a:r>
            <a:r>
              <a:rPr lang="en-US" sz="2400" b="0" i="0" dirty="0">
                <a:solidFill>
                  <a:srgbClr val="212121"/>
                </a:solidFill>
                <a:effectLst/>
              </a:rPr>
              <a:t> if you have new and relevant evidence that we didn’t consider before. We can help you gather any new evidence you identify (such as medical records) to support your claim.</a:t>
            </a:r>
          </a:p>
          <a:p>
            <a:pPr algn="l"/>
            <a:r>
              <a:rPr lang="en-US" sz="2400" b="0" i="0" dirty="0">
                <a:solidFill>
                  <a:srgbClr val="212121"/>
                </a:solidFill>
                <a:effectLst/>
              </a:rPr>
              <a:t>A reviewer will decide if this new evidence changes the decision.</a:t>
            </a:r>
          </a:p>
          <a:p>
            <a:pPr algn="l"/>
            <a:r>
              <a:rPr lang="en-US" sz="2400" b="0" i="0" dirty="0">
                <a:solidFill>
                  <a:srgbClr val="212121"/>
                </a:solidFill>
                <a:effectLst/>
              </a:rPr>
              <a:t>To file a Supplemental Claim, fill out VA Form 20-0995. </a:t>
            </a:r>
          </a:p>
          <a:p>
            <a:endParaRPr lang="en-US" dirty="0"/>
          </a:p>
        </p:txBody>
      </p:sp>
    </p:spTree>
    <p:extLst>
      <p:ext uri="{BB962C8B-B14F-4D97-AF65-F5344CB8AC3E}">
        <p14:creationId xmlns:p14="http://schemas.microsoft.com/office/powerpoint/2010/main" val="3859122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4FC61-4DEB-A001-BC12-3AB1E588DEED}"/>
              </a:ext>
            </a:extLst>
          </p:cNvPr>
          <p:cNvSpPr>
            <a:spLocks noGrp="1"/>
          </p:cNvSpPr>
          <p:nvPr>
            <p:ph type="title"/>
          </p:nvPr>
        </p:nvSpPr>
        <p:spPr/>
        <p:txBody>
          <a:bodyPr>
            <a:normAutofit/>
          </a:bodyPr>
          <a:lstStyle/>
          <a:p>
            <a:r>
              <a:rPr lang="en-US" sz="3200" dirty="0"/>
              <a:t>Higher Level Review</a:t>
            </a:r>
          </a:p>
        </p:txBody>
      </p:sp>
      <p:sp>
        <p:nvSpPr>
          <p:cNvPr id="3" name="Content Placeholder 2">
            <a:extLst>
              <a:ext uri="{FF2B5EF4-FFF2-40B4-BE49-F238E27FC236}">
                <a16:creationId xmlns:a16="http://schemas.microsoft.com/office/drawing/2014/main" id="{91017C9A-62E8-8C19-C1A3-148E6D5FB089}"/>
              </a:ext>
            </a:extLst>
          </p:cNvPr>
          <p:cNvSpPr>
            <a:spLocks noGrp="1"/>
          </p:cNvSpPr>
          <p:nvPr>
            <p:ph idx="1"/>
          </p:nvPr>
        </p:nvSpPr>
        <p:spPr/>
        <p:txBody>
          <a:bodyPr/>
          <a:lstStyle/>
          <a:p>
            <a:pPr marL="0" indent="0" algn="l">
              <a:buNone/>
            </a:pPr>
            <a:r>
              <a:rPr lang="en-US" sz="2000" b="1" i="0" dirty="0">
                <a:solidFill>
                  <a:srgbClr val="212121"/>
                </a:solidFill>
                <a:effectLst/>
              </a:rPr>
              <a:t>If you believe there’s an error in your case—and you don’t have new evidence</a:t>
            </a:r>
          </a:p>
          <a:p>
            <a:pPr algn="l"/>
            <a:r>
              <a:rPr lang="en-US" sz="2000" b="0" i="0" dirty="0">
                <a:solidFill>
                  <a:srgbClr val="212121"/>
                </a:solidFill>
                <a:effectLst/>
              </a:rPr>
              <a:t>Request a </a:t>
            </a:r>
            <a:r>
              <a:rPr lang="en-US" sz="2000" b="1" i="0" dirty="0">
                <a:solidFill>
                  <a:srgbClr val="212121"/>
                </a:solidFill>
                <a:effectLst/>
              </a:rPr>
              <a:t>Higher-Level Review</a:t>
            </a:r>
            <a:r>
              <a:rPr lang="en-US" sz="2000" b="0" i="0" dirty="0">
                <a:solidFill>
                  <a:srgbClr val="212121"/>
                </a:solidFill>
                <a:effectLst/>
              </a:rPr>
              <a:t> if you believe there’s an error with the decision on your claim. You </a:t>
            </a:r>
            <a:r>
              <a:rPr lang="en-US" sz="2000" b="1" i="0" u="sng" dirty="0">
                <a:solidFill>
                  <a:srgbClr val="212121"/>
                </a:solidFill>
                <a:effectLst/>
              </a:rPr>
              <a:t>can’t </a:t>
            </a:r>
            <a:r>
              <a:rPr lang="en-US" sz="2000" b="0" i="0" dirty="0">
                <a:solidFill>
                  <a:srgbClr val="212121"/>
                </a:solidFill>
                <a:effectLst/>
              </a:rPr>
              <a:t>submit any new evidence.</a:t>
            </a:r>
          </a:p>
          <a:p>
            <a:pPr algn="l"/>
            <a:r>
              <a:rPr lang="en-US" sz="2000" b="0" i="0" dirty="0">
                <a:solidFill>
                  <a:srgbClr val="212121"/>
                </a:solidFill>
                <a:effectLst/>
              </a:rPr>
              <a:t>A higher-level reviewer will review your decision again. This reviewer will consider the </a:t>
            </a:r>
            <a:r>
              <a:rPr lang="en-US" sz="2000" b="1" i="0" u="sng" dirty="0">
                <a:solidFill>
                  <a:srgbClr val="212121"/>
                </a:solidFill>
                <a:effectLst/>
              </a:rPr>
              <a:t>same</a:t>
            </a:r>
            <a:r>
              <a:rPr lang="en-US" sz="2000" b="0" i="0" dirty="0">
                <a:solidFill>
                  <a:srgbClr val="212121"/>
                </a:solidFill>
                <a:effectLst/>
              </a:rPr>
              <a:t> evidence that you already submitted.</a:t>
            </a:r>
          </a:p>
          <a:p>
            <a:pPr algn="l"/>
            <a:r>
              <a:rPr lang="en-US" sz="2000" b="1" i="0" dirty="0">
                <a:solidFill>
                  <a:srgbClr val="212121"/>
                </a:solidFill>
                <a:effectLst/>
              </a:rPr>
              <a:t>Note:</a:t>
            </a:r>
            <a:r>
              <a:rPr lang="en-US" sz="2000" b="0" i="0" dirty="0">
                <a:solidFill>
                  <a:srgbClr val="212121"/>
                </a:solidFill>
                <a:effectLst/>
              </a:rPr>
              <a:t> You can request an optional, one-time, informal conference with a higher-level reviewer to identify specific errors in the case. If you request an informal conference, this may delay the review.</a:t>
            </a:r>
          </a:p>
          <a:p>
            <a:pPr algn="l"/>
            <a:r>
              <a:rPr lang="en-US" sz="2000" b="0" i="0" dirty="0">
                <a:solidFill>
                  <a:srgbClr val="212121"/>
                </a:solidFill>
                <a:effectLst/>
              </a:rPr>
              <a:t>To request a Higher-Level Review, fill out VA Form 20-0996. </a:t>
            </a:r>
          </a:p>
          <a:p>
            <a:endParaRPr lang="en-US" dirty="0"/>
          </a:p>
        </p:txBody>
      </p:sp>
    </p:spTree>
    <p:extLst>
      <p:ext uri="{BB962C8B-B14F-4D97-AF65-F5344CB8AC3E}">
        <p14:creationId xmlns:p14="http://schemas.microsoft.com/office/powerpoint/2010/main" val="23421605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C6BF7-CD63-1DE9-6ED9-ED5A12C787A4}"/>
              </a:ext>
            </a:extLst>
          </p:cNvPr>
          <p:cNvSpPr>
            <a:spLocks noGrp="1"/>
          </p:cNvSpPr>
          <p:nvPr>
            <p:ph type="title"/>
          </p:nvPr>
        </p:nvSpPr>
        <p:spPr/>
        <p:txBody>
          <a:bodyPr>
            <a:normAutofit/>
          </a:bodyPr>
          <a:lstStyle/>
          <a:p>
            <a:r>
              <a:rPr lang="en-US" sz="3200" dirty="0"/>
              <a:t>Board of Veterans Appeals </a:t>
            </a:r>
          </a:p>
        </p:txBody>
      </p:sp>
      <p:sp>
        <p:nvSpPr>
          <p:cNvPr id="3" name="Content Placeholder 2">
            <a:extLst>
              <a:ext uri="{FF2B5EF4-FFF2-40B4-BE49-F238E27FC236}">
                <a16:creationId xmlns:a16="http://schemas.microsoft.com/office/drawing/2014/main" id="{FD640013-606C-E144-D850-12228A6B2292}"/>
              </a:ext>
            </a:extLst>
          </p:cNvPr>
          <p:cNvSpPr>
            <a:spLocks noGrp="1"/>
          </p:cNvSpPr>
          <p:nvPr>
            <p:ph idx="1"/>
          </p:nvPr>
        </p:nvSpPr>
        <p:spPr/>
        <p:txBody>
          <a:bodyPr>
            <a:normAutofit fontScale="92500"/>
          </a:bodyPr>
          <a:lstStyle/>
          <a:p>
            <a:pPr marL="0" indent="0" algn="l">
              <a:buNone/>
            </a:pPr>
            <a:r>
              <a:rPr lang="en-US" sz="2000" b="1" i="0" dirty="0">
                <a:solidFill>
                  <a:srgbClr val="212121"/>
                </a:solidFill>
                <a:effectLst/>
              </a:rPr>
              <a:t>If you want the Board of Veterans’ Appeals to review your case</a:t>
            </a:r>
          </a:p>
          <a:p>
            <a:pPr algn="l"/>
            <a:r>
              <a:rPr lang="en-US" sz="2000" b="0" i="0" dirty="0">
                <a:solidFill>
                  <a:srgbClr val="212121"/>
                </a:solidFill>
                <a:effectLst/>
              </a:rPr>
              <a:t>Request a </a:t>
            </a:r>
            <a:r>
              <a:rPr lang="en-US" sz="2000" b="1" i="0" dirty="0">
                <a:solidFill>
                  <a:srgbClr val="212121"/>
                </a:solidFill>
                <a:effectLst/>
              </a:rPr>
              <a:t>Board Appeal</a:t>
            </a:r>
            <a:r>
              <a:rPr lang="en-US" sz="2000" b="0" i="0" dirty="0">
                <a:solidFill>
                  <a:srgbClr val="212121"/>
                </a:solidFill>
                <a:effectLst/>
              </a:rPr>
              <a:t> if you want a Veterans Law Judge at the Board of Veterans’ Appeals to review your case.</a:t>
            </a:r>
          </a:p>
          <a:p>
            <a:pPr algn="l"/>
            <a:r>
              <a:rPr lang="en-US" sz="2000" b="0" i="0" dirty="0">
                <a:solidFill>
                  <a:srgbClr val="212121"/>
                </a:solidFill>
                <a:effectLst/>
              </a:rPr>
              <a:t>When you fill out the form, you’ll need to request the type of review you want from the Board:</a:t>
            </a:r>
          </a:p>
          <a:p>
            <a:pPr algn="l">
              <a:buFont typeface="Arial" panose="020B0604020202020204" pitchFamily="34" charset="0"/>
              <a:buChar char="•"/>
            </a:pPr>
            <a:r>
              <a:rPr lang="en-US" sz="2000" b="1" i="0" dirty="0">
                <a:solidFill>
                  <a:srgbClr val="212121"/>
                </a:solidFill>
                <a:effectLst/>
              </a:rPr>
              <a:t>Direct review,</a:t>
            </a:r>
            <a:r>
              <a:rPr lang="en-US" sz="2000" b="0" i="0" dirty="0">
                <a:solidFill>
                  <a:srgbClr val="212121"/>
                </a:solidFill>
                <a:effectLst/>
              </a:rPr>
              <a:t> if you don’t want to submit evidence or have a hearing</a:t>
            </a:r>
          </a:p>
          <a:p>
            <a:pPr algn="l">
              <a:buFont typeface="Arial" panose="020B0604020202020204" pitchFamily="34" charset="0"/>
              <a:buChar char="•"/>
            </a:pPr>
            <a:r>
              <a:rPr lang="en-US" sz="2000" b="1" i="0" dirty="0">
                <a:solidFill>
                  <a:srgbClr val="212121"/>
                </a:solidFill>
                <a:effectLst/>
              </a:rPr>
              <a:t>Evidence submission,</a:t>
            </a:r>
            <a:r>
              <a:rPr lang="en-US" sz="2000" b="0" i="0" dirty="0">
                <a:solidFill>
                  <a:srgbClr val="212121"/>
                </a:solidFill>
                <a:effectLst/>
              </a:rPr>
              <a:t> if you want to submit additional evidence without a hearing</a:t>
            </a:r>
          </a:p>
          <a:p>
            <a:pPr algn="l">
              <a:buFont typeface="Arial" panose="020B0604020202020204" pitchFamily="34" charset="0"/>
              <a:buChar char="•"/>
            </a:pPr>
            <a:r>
              <a:rPr lang="en-US" sz="2000" b="1" i="0" dirty="0">
                <a:solidFill>
                  <a:srgbClr val="212121"/>
                </a:solidFill>
                <a:effectLst/>
              </a:rPr>
              <a:t>Hearing,</a:t>
            </a:r>
            <a:r>
              <a:rPr lang="en-US" sz="2000" b="0" i="0" dirty="0">
                <a:solidFill>
                  <a:srgbClr val="212121"/>
                </a:solidFill>
                <a:effectLst/>
              </a:rPr>
              <a:t> if you want to have a hearing with a Veterans Law Judge (with or without new evidence) </a:t>
            </a:r>
          </a:p>
          <a:p>
            <a:pPr algn="l">
              <a:buFont typeface="Arial" panose="020B0604020202020204" pitchFamily="34" charset="0"/>
              <a:buChar char="•"/>
            </a:pPr>
            <a:r>
              <a:rPr lang="en-US" sz="2000" dirty="0">
                <a:solidFill>
                  <a:srgbClr val="212121"/>
                </a:solidFill>
              </a:rPr>
              <a:t>File VA FORM 10182 </a:t>
            </a:r>
            <a:endParaRPr lang="en-US" sz="2000" b="0" i="0" dirty="0">
              <a:solidFill>
                <a:srgbClr val="212121"/>
              </a:solidFill>
              <a:effectLst/>
            </a:endParaRPr>
          </a:p>
          <a:p>
            <a:endParaRPr lang="en-US" dirty="0"/>
          </a:p>
        </p:txBody>
      </p:sp>
    </p:spTree>
    <p:extLst>
      <p:ext uri="{BB962C8B-B14F-4D97-AF65-F5344CB8AC3E}">
        <p14:creationId xmlns:p14="http://schemas.microsoft.com/office/powerpoint/2010/main" val="25213065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57F07-40EA-A16D-2171-038EF533E29D}"/>
              </a:ext>
            </a:extLst>
          </p:cNvPr>
          <p:cNvSpPr>
            <a:spLocks noGrp="1"/>
          </p:cNvSpPr>
          <p:nvPr>
            <p:ph type="title"/>
          </p:nvPr>
        </p:nvSpPr>
        <p:spPr/>
        <p:txBody>
          <a:bodyPr>
            <a:normAutofit/>
          </a:bodyPr>
          <a:lstStyle/>
          <a:p>
            <a:r>
              <a:rPr lang="en-US" sz="3200" dirty="0"/>
              <a:t>DSO Production </a:t>
            </a:r>
          </a:p>
        </p:txBody>
      </p:sp>
      <p:graphicFrame>
        <p:nvGraphicFramePr>
          <p:cNvPr id="9" name="Table 9">
            <a:extLst>
              <a:ext uri="{FF2B5EF4-FFF2-40B4-BE49-F238E27FC236}">
                <a16:creationId xmlns:a16="http://schemas.microsoft.com/office/drawing/2014/main" id="{4D5D0306-B6C1-F8A4-4F37-A858AA06D4C0}"/>
              </a:ext>
            </a:extLst>
          </p:cNvPr>
          <p:cNvGraphicFramePr>
            <a:graphicFrameLocks noGrp="1"/>
          </p:cNvGraphicFramePr>
          <p:nvPr>
            <p:ph idx="1"/>
            <p:extLst>
              <p:ext uri="{D42A27DB-BD31-4B8C-83A1-F6EECF244321}">
                <p14:modId xmlns:p14="http://schemas.microsoft.com/office/powerpoint/2010/main" val="2499466482"/>
              </p:ext>
            </p:extLst>
          </p:nvPr>
        </p:nvGraphicFramePr>
        <p:xfrm>
          <a:off x="1295400" y="2175933"/>
          <a:ext cx="9601200" cy="3766820"/>
        </p:xfrm>
        <a:graphic>
          <a:graphicData uri="http://schemas.openxmlformats.org/drawingml/2006/table">
            <a:tbl>
              <a:tblPr firstRow="1" bandRow="1">
                <a:tableStyleId>{5C22544A-7EE6-4342-B048-85BDC9FD1C3A}</a:tableStyleId>
              </a:tblPr>
              <a:tblGrid>
                <a:gridCol w="1920240">
                  <a:extLst>
                    <a:ext uri="{9D8B030D-6E8A-4147-A177-3AD203B41FA5}">
                      <a16:colId xmlns:a16="http://schemas.microsoft.com/office/drawing/2014/main" val="2705781340"/>
                    </a:ext>
                  </a:extLst>
                </a:gridCol>
                <a:gridCol w="1920240">
                  <a:extLst>
                    <a:ext uri="{9D8B030D-6E8A-4147-A177-3AD203B41FA5}">
                      <a16:colId xmlns:a16="http://schemas.microsoft.com/office/drawing/2014/main" val="1023172444"/>
                    </a:ext>
                  </a:extLst>
                </a:gridCol>
                <a:gridCol w="1920240">
                  <a:extLst>
                    <a:ext uri="{9D8B030D-6E8A-4147-A177-3AD203B41FA5}">
                      <a16:colId xmlns:a16="http://schemas.microsoft.com/office/drawing/2014/main" val="1685414903"/>
                    </a:ext>
                  </a:extLst>
                </a:gridCol>
                <a:gridCol w="1920240">
                  <a:extLst>
                    <a:ext uri="{9D8B030D-6E8A-4147-A177-3AD203B41FA5}">
                      <a16:colId xmlns:a16="http://schemas.microsoft.com/office/drawing/2014/main" val="239430902"/>
                    </a:ext>
                  </a:extLst>
                </a:gridCol>
                <a:gridCol w="1920240">
                  <a:extLst>
                    <a:ext uri="{9D8B030D-6E8A-4147-A177-3AD203B41FA5}">
                      <a16:colId xmlns:a16="http://schemas.microsoft.com/office/drawing/2014/main" val="2943398645"/>
                    </a:ext>
                  </a:extLst>
                </a:gridCol>
              </a:tblGrid>
              <a:tr h="176107">
                <a:tc>
                  <a:txBody>
                    <a:bodyPr/>
                    <a:lstStyle/>
                    <a:p>
                      <a:pPr algn="ctr"/>
                      <a:r>
                        <a:rPr lang="en-US" dirty="0"/>
                        <a:t>YEAR</a:t>
                      </a:r>
                    </a:p>
                  </a:txBody>
                  <a:tcPr/>
                </a:tc>
                <a:tc>
                  <a:txBody>
                    <a:bodyPr/>
                    <a:lstStyle/>
                    <a:p>
                      <a:pPr algn="ctr"/>
                      <a:r>
                        <a:rPr lang="en-US" dirty="0"/>
                        <a:t>RETRO</a:t>
                      </a:r>
                    </a:p>
                  </a:txBody>
                  <a:tcPr/>
                </a:tc>
                <a:tc>
                  <a:txBody>
                    <a:bodyPr/>
                    <a:lstStyle/>
                    <a:p>
                      <a:pPr algn="ctr"/>
                      <a:r>
                        <a:rPr lang="en-US" dirty="0"/>
                        <a:t>REMAND</a:t>
                      </a:r>
                    </a:p>
                  </a:txBody>
                  <a:tcPr/>
                </a:tc>
                <a:tc>
                  <a:txBody>
                    <a:bodyPr/>
                    <a:lstStyle/>
                    <a:p>
                      <a:pPr algn="ctr"/>
                      <a:r>
                        <a:rPr lang="en-US" dirty="0"/>
                        <a:t>TOTAL </a:t>
                      </a:r>
                    </a:p>
                  </a:txBody>
                  <a:tcPr/>
                </a:tc>
                <a:tc>
                  <a:txBody>
                    <a:bodyPr/>
                    <a:lstStyle/>
                    <a:p>
                      <a:pPr algn="ctr"/>
                      <a:r>
                        <a:rPr lang="en-US" dirty="0"/>
                        <a:t>WIN PERCENTAGE</a:t>
                      </a:r>
                    </a:p>
                  </a:txBody>
                  <a:tcPr/>
                </a:tc>
                <a:extLst>
                  <a:ext uri="{0D108BD9-81ED-4DB2-BD59-A6C34878D82A}">
                    <a16:rowId xmlns:a16="http://schemas.microsoft.com/office/drawing/2014/main" val="1801465403"/>
                  </a:ext>
                </a:extLst>
              </a:tr>
              <a:tr h="370840">
                <a:tc>
                  <a:txBody>
                    <a:bodyPr/>
                    <a:lstStyle/>
                    <a:p>
                      <a:pPr algn="ctr"/>
                      <a:r>
                        <a:rPr lang="en-US" dirty="0"/>
                        <a:t>2024</a:t>
                      </a:r>
                    </a:p>
                  </a:txBody>
                  <a:tcPr/>
                </a:tc>
                <a:tc>
                  <a:txBody>
                    <a:bodyPr/>
                    <a:lstStyle/>
                    <a:p>
                      <a:pPr algn="ctr"/>
                      <a:r>
                        <a:rPr lang="en-US" dirty="0"/>
                        <a:t>$1,390,458.77</a:t>
                      </a:r>
                    </a:p>
                  </a:txBody>
                  <a:tcPr/>
                </a:tc>
                <a:tc>
                  <a:txBody>
                    <a:bodyPr/>
                    <a:lstStyle/>
                    <a:p>
                      <a:pPr algn="ctr"/>
                      <a:r>
                        <a:rPr lang="en-US" dirty="0"/>
                        <a:t>$149,089.99</a:t>
                      </a:r>
                    </a:p>
                  </a:txBody>
                  <a:tcPr/>
                </a:tc>
                <a:tc>
                  <a:txBody>
                    <a:bodyPr/>
                    <a:lstStyle/>
                    <a:p>
                      <a:pPr algn="ctr"/>
                      <a:r>
                        <a:rPr lang="en-US" dirty="0"/>
                        <a:t>$1,539,548.76</a:t>
                      </a:r>
                    </a:p>
                  </a:txBody>
                  <a:tcPr/>
                </a:tc>
                <a:tc>
                  <a:txBody>
                    <a:bodyPr/>
                    <a:lstStyle/>
                    <a:p>
                      <a:pPr algn="ctr"/>
                      <a:r>
                        <a:rPr lang="en-US" dirty="0"/>
                        <a:t>75%</a:t>
                      </a:r>
                    </a:p>
                  </a:txBody>
                  <a:tcPr/>
                </a:tc>
                <a:extLst>
                  <a:ext uri="{0D108BD9-81ED-4DB2-BD59-A6C34878D82A}">
                    <a16:rowId xmlns:a16="http://schemas.microsoft.com/office/drawing/2014/main" val="1657056371"/>
                  </a:ext>
                </a:extLst>
              </a:tr>
              <a:tr h="370840">
                <a:tc>
                  <a:txBody>
                    <a:bodyPr/>
                    <a:lstStyle/>
                    <a:p>
                      <a:pPr algn="ctr"/>
                      <a:r>
                        <a:rPr lang="en-US" dirty="0"/>
                        <a:t>2023</a:t>
                      </a:r>
                    </a:p>
                  </a:txBody>
                  <a:tcPr/>
                </a:tc>
                <a:tc>
                  <a:txBody>
                    <a:bodyPr/>
                    <a:lstStyle/>
                    <a:p>
                      <a:pPr algn="ctr"/>
                      <a:r>
                        <a:rPr lang="en-US" dirty="0"/>
                        <a:t>$2,010,026.14</a:t>
                      </a:r>
                    </a:p>
                  </a:txBody>
                  <a:tcPr/>
                </a:tc>
                <a:tc>
                  <a:txBody>
                    <a:bodyPr/>
                    <a:lstStyle/>
                    <a:p>
                      <a:pPr algn="ctr"/>
                      <a:r>
                        <a:rPr lang="en-US" dirty="0"/>
                        <a:t>$1,487,540.02</a:t>
                      </a:r>
                    </a:p>
                  </a:txBody>
                  <a:tcPr/>
                </a:tc>
                <a:tc>
                  <a:txBody>
                    <a:bodyPr/>
                    <a:lstStyle/>
                    <a:p>
                      <a:pPr algn="ctr"/>
                      <a:r>
                        <a:rPr lang="en-US" dirty="0"/>
                        <a:t>$586,632.51</a:t>
                      </a:r>
                    </a:p>
                  </a:txBody>
                  <a:tcPr/>
                </a:tc>
                <a:tc>
                  <a:txBody>
                    <a:bodyPr/>
                    <a:lstStyle/>
                    <a:p>
                      <a:pPr algn="ctr"/>
                      <a:r>
                        <a:rPr lang="en-US" dirty="0"/>
                        <a:t>75%</a:t>
                      </a:r>
                    </a:p>
                  </a:txBody>
                  <a:tcPr/>
                </a:tc>
                <a:extLst>
                  <a:ext uri="{0D108BD9-81ED-4DB2-BD59-A6C34878D82A}">
                    <a16:rowId xmlns:a16="http://schemas.microsoft.com/office/drawing/2014/main" val="3846116473"/>
                  </a:ext>
                </a:extLst>
              </a:tr>
              <a:tr h="370840">
                <a:tc>
                  <a:txBody>
                    <a:bodyPr/>
                    <a:lstStyle/>
                    <a:p>
                      <a:pPr algn="ctr"/>
                      <a:r>
                        <a:rPr lang="en-US" dirty="0"/>
                        <a:t>2022</a:t>
                      </a:r>
                    </a:p>
                  </a:txBody>
                  <a:tcPr/>
                </a:tc>
                <a:tc>
                  <a:txBody>
                    <a:bodyPr/>
                    <a:lstStyle/>
                    <a:p>
                      <a:pPr algn="ctr"/>
                      <a:r>
                        <a:rPr lang="en-US" dirty="0"/>
                        <a:t>$4,426,667.03</a:t>
                      </a:r>
                    </a:p>
                  </a:txBody>
                  <a:tcPr/>
                </a:tc>
                <a:tc>
                  <a:txBody>
                    <a:bodyPr/>
                    <a:lstStyle/>
                    <a:p>
                      <a:pPr algn="ctr"/>
                      <a:r>
                        <a:rPr lang="en-US" dirty="0"/>
                        <a:t>$2,748,203.44</a:t>
                      </a:r>
                    </a:p>
                  </a:txBody>
                  <a:tcPr/>
                </a:tc>
                <a:tc>
                  <a:txBody>
                    <a:bodyPr/>
                    <a:lstStyle/>
                    <a:p>
                      <a:pPr algn="ctr"/>
                      <a:r>
                        <a:rPr lang="en-US" dirty="0"/>
                        <a:t>$7,180,09087</a:t>
                      </a:r>
                    </a:p>
                  </a:txBody>
                  <a:tcPr/>
                </a:tc>
                <a:tc>
                  <a:txBody>
                    <a:bodyPr/>
                    <a:lstStyle/>
                    <a:p>
                      <a:pPr algn="ctr"/>
                      <a:r>
                        <a:rPr lang="en-US" dirty="0"/>
                        <a:t>84%</a:t>
                      </a:r>
                    </a:p>
                  </a:txBody>
                  <a:tcPr/>
                </a:tc>
                <a:extLst>
                  <a:ext uri="{0D108BD9-81ED-4DB2-BD59-A6C34878D82A}">
                    <a16:rowId xmlns:a16="http://schemas.microsoft.com/office/drawing/2014/main" val="3446368803"/>
                  </a:ext>
                </a:extLst>
              </a:tr>
              <a:tr h="370840">
                <a:tc>
                  <a:txBody>
                    <a:bodyPr/>
                    <a:lstStyle/>
                    <a:p>
                      <a:pPr algn="ctr"/>
                      <a:r>
                        <a:rPr lang="en-US" dirty="0"/>
                        <a:t>2021</a:t>
                      </a:r>
                    </a:p>
                  </a:txBody>
                  <a:tcPr/>
                </a:tc>
                <a:tc>
                  <a:txBody>
                    <a:bodyPr/>
                    <a:lstStyle/>
                    <a:p>
                      <a:pPr algn="ctr"/>
                      <a:r>
                        <a:rPr lang="en-US" dirty="0"/>
                        <a:t>$5,893,673.31</a:t>
                      </a:r>
                    </a:p>
                  </a:txBody>
                  <a:tcPr/>
                </a:tc>
                <a:tc>
                  <a:txBody>
                    <a:bodyPr/>
                    <a:lstStyle/>
                    <a:p>
                      <a:pPr algn="ctr"/>
                      <a:r>
                        <a:rPr lang="en-US" dirty="0"/>
                        <a:t>$2,956,901.45</a:t>
                      </a:r>
                    </a:p>
                  </a:txBody>
                  <a:tcPr/>
                </a:tc>
                <a:tc>
                  <a:txBody>
                    <a:bodyPr/>
                    <a:lstStyle/>
                    <a:p>
                      <a:pPr algn="ctr"/>
                      <a:r>
                        <a:rPr lang="en-US" dirty="0"/>
                        <a:t>8,850,574.76</a:t>
                      </a:r>
                    </a:p>
                  </a:txBody>
                  <a:tcPr/>
                </a:tc>
                <a:tc>
                  <a:txBody>
                    <a:bodyPr/>
                    <a:lstStyle/>
                    <a:p>
                      <a:pPr algn="ctr"/>
                      <a:r>
                        <a:rPr lang="en-US" dirty="0"/>
                        <a:t>87$</a:t>
                      </a:r>
                    </a:p>
                  </a:txBody>
                  <a:tcPr/>
                </a:tc>
                <a:extLst>
                  <a:ext uri="{0D108BD9-81ED-4DB2-BD59-A6C34878D82A}">
                    <a16:rowId xmlns:a16="http://schemas.microsoft.com/office/drawing/2014/main" val="399753888"/>
                  </a:ext>
                </a:extLst>
              </a:tr>
              <a:tr h="370840">
                <a:tc>
                  <a:txBody>
                    <a:bodyPr/>
                    <a:lstStyle/>
                    <a:p>
                      <a:pPr algn="ctr"/>
                      <a:r>
                        <a:rPr lang="en-US" dirty="0"/>
                        <a:t>2020</a:t>
                      </a:r>
                    </a:p>
                  </a:txBody>
                  <a:tcPr/>
                </a:tc>
                <a:tc>
                  <a:txBody>
                    <a:bodyPr/>
                    <a:lstStyle/>
                    <a:p>
                      <a:pPr algn="ctr"/>
                      <a:r>
                        <a:rPr lang="en-US" dirty="0"/>
                        <a:t>$1,199,519.27</a:t>
                      </a:r>
                    </a:p>
                  </a:txBody>
                  <a:tcPr/>
                </a:tc>
                <a:tc>
                  <a:txBody>
                    <a:bodyPr/>
                    <a:lstStyle/>
                    <a:p>
                      <a:pPr algn="ctr"/>
                      <a:r>
                        <a:rPr lang="en-US" dirty="0"/>
                        <a:t>$1,186,763.82</a:t>
                      </a:r>
                    </a:p>
                  </a:txBody>
                  <a:tcPr/>
                </a:tc>
                <a:tc>
                  <a:txBody>
                    <a:bodyPr/>
                    <a:lstStyle/>
                    <a:p>
                      <a:pPr algn="ctr"/>
                      <a:r>
                        <a:rPr lang="en-US" dirty="0"/>
                        <a:t>$2,386,763.09</a:t>
                      </a:r>
                    </a:p>
                  </a:txBody>
                  <a:tcPr/>
                </a:tc>
                <a:tc>
                  <a:txBody>
                    <a:bodyPr/>
                    <a:lstStyle/>
                    <a:p>
                      <a:pPr algn="ctr"/>
                      <a:r>
                        <a:rPr lang="en-US" dirty="0"/>
                        <a:t>84%</a:t>
                      </a:r>
                    </a:p>
                  </a:txBody>
                  <a:tcPr/>
                </a:tc>
                <a:extLst>
                  <a:ext uri="{0D108BD9-81ED-4DB2-BD59-A6C34878D82A}">
                    <a16:rowId xmlns:a16="http://schemas.microsoft.com/office/drawing/2014/main" val="3136878955"/>
                  </a:ext>
                </a:extLst>
              </a:tr>
              <a:tr h="370840">
                <a:tc>
                  <a:txBody>
                    <a:bodyPr/>
                    <a:lstStyle/>
                    <a:p>
                      <a:pPr algn="ctr"/>
                      <a:r>
                        <a:rPr lang="en-US" dirty="0"/>
                        <a:t>2019</a:t>
                      </a:r>
                    </a:p>
                  </a:txBody>
                  <a:tcPr/>
                </a:tc>
                <a:tc>
                  <a:txBody>
                    <a:bodyPr/>
                    <a:lstStyle/>
                    <a:p>
                      <a:pPr algn="ctr"/>
                      <a:r>
                        <a:rPr lang="en-US" dirty="0"/>
                        <a:t>$1,820,861.77</a:t>
                      </a:r>
                    </a:p>
                  </a:txBody>
                  <a:tcPr/>
                </a:tc>
                <a:tc>
                  <a:txBody>
                    <a:bodyPr/>
                    <a:lstStyle/>
                    <a:p>
                      <a:pPr algn="ctr"/>
                      <a:r>
                        <a:rPr lang="en-US" dirty="0"/>
                        <a:t>$977,528.87</a:t>
                      </a:r>
                    </a:p>
                  </a:txBody>
                  <a:tcPr/>
                </a:tc>
                <a:tc>
                  <a:txBody>
                    <a:bodyPr/>
                    <a:lstStyle/>
                    <a:p>
                      <a:pPr algn="ctr"/>
                      <a:r>
                        <a:rPr lang="en-US" dirty="0"/>
                        <a:t>$2,879,602.90</a:t>
                      </a:r>
                    </a:p>
                  </a:txBody>
                  <a:tcPr/>
                </a:tc>
                <a:tc>
                  <a:txBody>
                    <a:bodyPr/>
                    <a:lstStyle/>
                    <a:p>
                      <a:pPr algn="ctr"/>
                      <a:r>
                        <a:rPr lang="en-US" dirty="0"/>
                        <a:t>77%</a:t>
                      </a:r>
                    </a:p>
                  </a:txBody>
                  <a:tcPr/>
                </a:tc>
                <a:extLst>
                  <a:ext uri="{0D108BD9-81ED-4DB2-BD59-A6C34878D82A}">
                    <a16:rowId xmlns:a16="http://schemas.microsoft.com/office/drawing/2014/main" val="618430764"/>
                  </a:ext>
                </a:extLst>
              </a:tr>
              <a:tr h="370840">
                <a:tc>
                  <a:txBody>
                    <a:bodyPr/>
                    <a:lstStyle/>
                    <a:p>
                      <a:pPr algn="ctr"/>
                      <a:r>
                        <a:rPr lang="en-US" dirty="0"/>
                        <a:t>2018</a:t>
                      </a:r>
                    </a:p>
                  </a:txBody>
                  <a:tcPr/>
                </a:tc>
                <a:tc>
                  <a:txBody>
                    <a:bodyPr/>
                    <a:lstStyle/>
                    <a:p>
                      <a:pPr algn="ctr"/>
                      <a:r>
                        <a:rPr lang="en-US" dirty="0"/>
                        <a:t>$2,091,571.89</a:t>
                      </a:r>
                    </a:p>
                  </a:txBody>
                  <a:tcPr/>
                </a:tc>
                <a:tc>
                  <a:txBody>
                    <a:bodyPr/>
                    <a:lstStyle/>
                    <a:p>
                      <a:pPr algn="ctr"/>
                      <a:r>
                        <a:rPr lang="en-US" dirty="0"/>
                        <a:t>$845,934.66</a:t>
                      </a:r>
                    </a:p>
                  </a:txBody>
                  <a:tcPr/>
                </a:tc>
                <a:tc>
                  <a:txBody>
                    <a:bodyPr/>
                    <a:lstStyle/>
                    <a:p>
                      <a:pPr algn="ctr"/>
                      <a:r>
                        <a:rPr lang="en-US" dirty="0"/>
                        <a:t>$3,229,365.06</a:t>
                      </a:r>
                    </a:p>
                  </a:txBody>
                  <a:tcPr/>
                </a:tc>
                <a:tc>
                  <a:txBody>
                    <a:bodyPr/>
                    <a:lstStyle/>
                    <a:p>
                      <a:pPr algn="ctr"/>
                      <a:r>
                        <a:rPr lang="en-US" dirty="0"/>
                        <a:t>78%</a:t>
                      </a:r>
                    </a:p>
                  </a:txBody>
                  <a:tcPr/>
                </a:tc>
                <a:extLst>
                  <a:ext uri="{0D108BD9-81ED-4DB2-BD59-A6C34878D82A}">
                    <a16:rowId xmlns:a16="http://schemas.microsoft.com/office/drawing/2014/main" val="2122991954"/>
                  </a:ext>
                </a:extLst>
              </a:tr>
              <a:tr h="370840">
                <a:tc>
                  <a:txBody>
                    <a:bodyPr/>
                    <a:lstStyle/>
                    <a:p>
                      <a:pPr algn="ctr"/>
                      <a:r>
                        <a:rPr lang="en-US" dirty="0"/>
                        <a:t>2017</a:t>
                      </a:r>
                    </a:p>
                  </a:txBody>
                  <a:tcPr/>
                </a:tc>
                <a:tc>
                  <a:txBody>
                    <a:bodyPr/>
                    <a:lstStyle/>
                    <a:p>
                      <a:pPr algn="ctr"/>
                      <a:r>
                        <a:rPr lang="en-US" dirty="0"/>
                        <a:t>$3,748,373.78</a:t>
                      </a:r>
                    </a:p>
                  </a:txBody>
                  <a:tcPr/>
                </a:tc>
                <a:tc>
                  <a:txBody>
                    <a:bodyPr/>
                    <a:lstStyle/>
                    <a:p>
                      <a:pPr algn="ctr"/>
                      <a:r>
                        <a:rPr lang="en-US" dirty="0"/>
                        <a:t>$2,423,869.65</a:t>
                      </a:r>
                    </a:p>
                  </a:txBody>
                  <a:tcPr/>
                </a:tc>
                <a:tc>
                  <a:txBody>
                    <a:bodyPr/>
                    <a:lstStyle/>
                    <a:p>
                      <a:pPr algn="ctr"/>
                      <a:r>
                        <a:rPr lang="en-US" dirty="0"/>
                        <a:t>$6,172,243.43</a:t>
                      </a:r>
                    </a:p>
                  </a:txBody>
                  <a:tcPr/>
                </a:tc>
                <a:tc>
                  <a:txBody>
                    <a:bodyPr/>
                    <a:lstStyle/>
                    <a:p>
                      <a:pPr algn="ctr"/>
                      <a:r>
                        <a:rPr lang="en-US" dirty="0"/>
                        <a:t>85%</a:t>
                      </a:r>
                    </a:p>
                  </a:txBody>
                  <a:tcPr/>
                </a:tc>
                <a:extLst>
                  <a:ext uri="{0D108BD9-81ED-4DB2-BD59-A6C34878D82A}">
                    <a16:rowId xmlns:a16="http://schemas.microsoft.com/office/drawing/2014/main" val="1607420130"/>
                  </a:ext>
                </a:extLst>
              </a:tr>
              <a:tr h="370840">
                <a:tc>
                  <a:txBody>
                    <a:bodyPr/>
                    <a:lstStyle/>
                    <a:p>
                      <a:pPr algn="ctr"/>
                      <a:r>
                        <a:rPr lang="en-US" dirty="0"/>
                        <a:t>Totals </a:t>
                      </a:r>
                    </a:p>
                  </a:txBody>
                  <a:tcPr/>
                </a:tc>
                <a:tc>
                  <a:txBody>
                    <a:bodyPr/>
                    <a:lstStyle/>
                    <a:p>
                      <a:pPr algn="ctr"/>
                      <a:r>
                        <a:rPr lang="en-US" dirty="0"/>
                        <a:t>$22,581,151.96</a:t>
                      </a:r>
                    </a:p>
                  </a:txBody>
                  <a:tcPr/>
                </a:tc>
                <a:tc>
                  <a:txBody>
                    <a:bodyPr/>
                    <a:lstStyle/>
                    <a:p>
                      <a:pPr algn="ctr"/>
                      <a:r>
                        <a:rPr lang="en-US" dirty="0"/>
                        <a:t>$12,775,831.90</a:t>
                      </a:r>
                    </a:p>
                  </a:txBody>
                  <a:tcPr/>
                </a:tc>
                <a:tc>
                  <a:txBody>
                    <a:bodyPr/>
                    <a:lstStyle/>
                    <a:p>
                      <a:pPr algn="ctr"/>
                      <a:r>
                        <a:rPr lang="en-US" dirty="0"/>
                        <a:t>Combined Total</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$35,356,983.86</a:t>
                      </a:r>
                    </a:p>
                    <a:p>
                      <a:pPr algn="ctr"/>
                      <a:endParaRPr lang="en-US" dirty="0"/>
                    </a:p>
                  </a:txBody>
                  <a:tcPr/>
                </a:tc>
                <a:extLst>
                  <a:ext uri="{0D108BD9-81ED-4DB2-BD59-A6C34878D82A}">
                    <a16:rowId xmlns:a16="http://schemas.microsoft.com/office/drawing/2014/main" val="708673380"/>
                  </a:ext>
                </a:extLst>
              </a:tr>
            </a:tbl>
          </a:graphicData>
        </a:graphic>
      </p:graphicFrame>
    </p:spTree>
    <p:extLst>
      <p:ext uri="{BB962C8B-B14F-4D97-AF65-F5344CB8AC3E}">
        <p14:creationId xmlns:p14="http://schemas.microsoft.com/office/powerpoint/2010/main" val="26265318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B0210-C4D7-4CBE-94BC-C8F0D374048A}"/>
              </a:ext>
            </a:extLst>
          </p:cNvPr>
          <p:cNvSpPr>
            <a:spLocks noGrp="1"/>
          </p:cNvSpPr>
          <p:nvPr>
            <p:ph type="title"/>
          </p:nvPr>
        </p:nvSpPr>
        <p:spPr/>
        <p:txBody>
          <a:bodyPr>
            <a:normAutofit/>
          </a:bodyPr>
          <a:lstStyle/>
          <a:p>
            <a:r>
              <a:rPr lang="en-US" sz="3200" dirty="0"/>
              <a:t>Summary</a:t>
            </a:r>
          </a:p>
        </p:txBody>
      </p:sp>
      <p:sp>
        <p:nvSpPr>
          <p:cNvPr id="3" name="Content Placeholder 2">
            <a:extLst>
              <a:ext uri="{FF2B5EF4-FFF2-40B4-BE49-F238E27FC236}">
                <a16:creationId xmlns:a16="http://schemas.microsoft.com/office/drawing/2014/main" id="{51FE4EA7-9AC8-43F1-9A8E-3C87669B48DF}"/>
              </a:ext>
            </a:extLst>
          </p:cNvPr>
          <p:cNvSpPr>
            <a:spLocks noGrp="1"/>
          </p:cNvSpPr>
          <p:nvPr>
            <p:ph idx="1"/>
          </p:nvPr>
        </p:nvSpPr>
        <p:spPr/>
        <p:txBody>
          <a:bodyPr>
            <a:normAutofit/>
          </a:bodyPr>
          <a:lstStyle/>
          <a:p>
            <a:r>
              <a:rPr lang="en-US" sz="2400" dirty="0"/>
              <a:t>Six types of VA Claims  </a:t>
            </a:r>
          </a:p>
          <a:p>
            <a:endParaRPr lang="en-US" sz="2400" dirty="0"/>
          </a:p>
          <a:p>
            <a:r>
              <a:rPr lang="en-US" sz="2400" dirty="0"/>
              <a:t>Four main types of Service </a:t>
            </a:r>
          </a:p>
          <a:p>
            <a:pPr marL="0" indent="0">
              <a:buNone/>
            </a:pPr>
            <a:r>
              <a:rPr lang="en-US" sz="2400" dirty="0"/>
              <a:t>  Connection</a:t>
            </a:r>
          </a:p>
          <a:p>
            <a:endParaRPr lang="en-US" sz="2400" dirty="0"/>
          </a:p>
          <a:p>
            <a:r>
              <a:rPr lang="en-US" sz="2400" dirty="0"/>
              <a:t>Filing for VA Compensation </a:t>
            </a:r>
          </a:p>
          <a:p>
            <a:endParaRPr lang="en-US" sz="2400" dirty="0"/>
          </a:p>
          <a:p>
            <a:pPr marL="0" indent="0">
              <a:buNone/>
            </a:pPr>
            <a:endParaRPr lang="en-US" sz="2400" dirty="0"/>
          </a:p>
        </p:txBody>
      </p:sp>
      <p:pic>
        <p:nvPicPr>
          <p:cNvPr id="6" name="Picture 5">
            <a:extLst>
              <a:ext uri="{FF2B5EF4-FFF2-40B4-BE49-F238E27FC236}">
                <a16:creationId xmlns:a16="http://schemas.microsoft.com/office/drawing/2014/main" id="{8BABB556-67C2-75DF-C711-8E773FFB99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7484" y="1981202"/>
            <a:ext cx="4514850" cy="2695575"/>
          </a:xfrm>
          <a:prstGeom prst="rect">
            <a:avLst/>
          </a:prstGeom>
        </p:spPr>
      </p:pic>
    </p:spTree>
    <p:extLst>
      <p:ext uri="{BB962C8B-B14F-4D97-AF65-F5344CB8AC3E}">
        <p14:creationId xmlns:p14="http://schemas.microsoft.com/office/powerpoint/2010/main" val="42531660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46699" y="5735488"/>
            <a:ext cx="1979762" cy="2652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a:extLst>
              <a:ext uri="{FF2B5EF4-FFF2-40B4-BE49-F238E27FC236}">
                <a16:creationId xmlns:a16="http://schemas.microsoft.com/office/drawing/2014/main" id="{D82DB971-2D67-4F16-9D84-D276E5AA04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1978" y="2343121"/>
            <a:ext cx="3196396" cy="3524997"/>
          </a:xfrm>
          <a:prstGeom prst="rect">
            <a:avLst/>
          </a:prstGeom>
        </p:spPr>
      </p:pic>
      <p:sp>
        <p:nvSpPr>
          <p:cNvPr id="10" name="TextBox 9">
            <a:extLst>
              <a:ext uri="{FF2B5EF4-FFF2-40B4-BE49-F238E27FC236}">
                <a16:creationId xmlns:a16="http://schemas.microsoft.com/office/drawing/2014/main" id="{603E0A2B-41D2-4EB9-8D77-F50878C60C9E}"/>
              </a:ext>
            </a:extLst>
          </p:cNvPr>
          <p:cNvSpPr txBox="1"/>
          <p:nvPr/>
        </p:nvSpPr>
        <p:spPr>
          <a:xfrm>
            <a:off x="1788001" y="1320800"/>
            <a:ext cx="2691763" cy="707886"/>
          </a:xfrm>
          <a:prstGeom prst="rect">
            <a:avLst/>
          </a:prstGeom>
          <a:noFill/>
        </p:spPr>
        <p:txBody>
          <a:bodyPr wrap="none" rtlCol="0">
            <a:spAutoFit/>
          </a:bodyPr>
          <a:lstStyle/>
          <a:p>
            <a:r>
              <a:rPr lang="en-US" sz="4000" b="1" dirty="0"/>
              <a:t>Questions</a:t>
            </a:r>
          </a:p>
        </p:txBody>
      </p:sp>
      <p:sp>
        <p:nvSpPr>
          <p:cNvPr id="6" name="Content Placeholder 2">
            <a:extLst>
              <a:ext uri="{FF2B5EF4-FFF2-40B4-BE49-F238E27FC236}">
                <a16:creationId xmlns:a16="http://schemas.microsoft.com/office/drawing/2014/main" id="{5D5ED35D-406E-40B0-9814-5DD0510FF591}"/>
              </a:ext>
            </a:extLst>
          </p:cNvPr>
          <p:cNvSpPr>
            <a:spLocks noGrp="1"/>
          </p:cNvSpPr>
          <p:nvPr>
            <p:ph idx="1"/>
          </p:nvPr>
        </p:nvSpPr>
        <p:spPr>
          <a:xfrm>
            <a:off x="1295400" y="1981202"/>
            <a:ext cx="9601200" cy="3809999"/>
          </a:xfrm>
        </p:spPr>
        <p:txBody>
          <a:bodyPr>
            <a:normAutofit/>
          </a:bodyPr>
          <a:lstStyle/>
          <a:p>
            <a:pPr algn="r"/>
            <a:endParaRPr lang="en-US" sz="2400" dirty="0"/>
          </a:p>
          <a:p>
            <a:pPr marL="0" indent="0">
              <a:buNone/>
            </a:pPr>
            <a:r>
              <a:rPr lang="en-US" sz="2400" dirty="0"/>
              <a:t>                                                                     William Genochio</a:t>
            </a:r>
          </a:p>
          <a:p>
            <a:pPr marL="0" indent="0">
              <a:buNone/>
            </a:pPr>
            <a:r>
              <a:rPr lang="en-US" sz="2400" dirty="0"/>
              <a:t>                                                      EMAIL:  genochio@ohiolegion.com</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200" b="1" dirty="0">
                <a:cs typeface="Calibri" pitchFamily="34" charset="0"/>
              </a:rPr>
              <a:t>Learning Objectives</a:t>
            </a:r>
          </a:p>
        </p:txBody>
      </p:sp>
      <p:sp>
        <p:nvSpPr>
          <p:cNvPr id="13315" name="Content Placeholder 2"/>
          <p:cNvSpPr>
            <a:spLocks noGrp="1"/>
          </p:cNvSpPr>
          <p:nvPr>
            <p:ph idx="1"/>
          </p:nvPr>
        </p:nvSpPr>
        <p:spPr>
          <a:xfrm>
            <a:off x="1295400" y="2058508"/>
            <a:ext cx="7837674" cy="2740983"/>
          </a:xfrm>
        </p:spPr>
        <p:txBody>
          <a:bodyPr>
            <a:normAutofit/>
          </a:bodyPr>
          <a:lstStyle/>
          <a:p>
            <a:r>
              <a:rPr lang="en-US" sz="3200" dirty="0"/>
              <a:t> What types of VA claims are there?</a:t>
            </a:r>
            <a:endParaRPr lang="en-US" sz="1100" dirty="0"/>
          </a:p>
          <a:p>
            <a:r>
              <a:rPr lang="en-US" sz="3200" dirty="0"/>
              <a:t>The four common types of Service Connections </a:t>
            </a:r>
          </a:p>
          <a:p>
            <a:r>
              <a:rPr lang="en-US" sz="3200" dirty="0"/>
              <a:t>Forms to use to start a VA claim</a:t>
            </a:r>
          </a:p>
          <a:p>
            <a:endParaRPr lang="en-US" sz="1100" dirty="0"/>
          </a:p>
          <a:p>
            <a:endParaRPr lang="en-US" sz="3200" dirty="0"/>
          </a:p>
          <a:p>
            <a:endParaRPr lang="en-US" sz="1800" dirty="0"/>
          </a:p>
        </p:txBody>
      </p:sp>
      <p:sp>
        <p:nvSpPr>
          <p:cNvPr id="4" name="Slide Number Placeholder 3"/>
          <p:cNvSpPr>
            <a:spLocks noGrp="1"/>
          </p:cNvSpPr>
          <p:nvPr>
            <p:ph type="sldNum" sz="quarter" idx="12"/>
          </p:nvPr>
        </p:nvSpPr>
        <p:spPr/>
        <p:txBody>
          <a:bodyPr/>
          <a:lstStyle/>
          <a:p>
            <a:pPr>
              <a:defRPr/>
            </a:pPr>
            <a:fld id="{A42B54DD-F5D9-483D-9D93-CF626B470FFF}" type="slidenum">
              <a:rPr lang="en-US" smtClean="0"/>
              <a:pPr>
                <a:defRPr/>
              </a:pPr>
              <a:t>2</a:t>
            </a:fld>
            <a:endParaRPr lang="en-US" dirty="0"/>
          </a:p>
        </p:txBody>
      </p:sp>
      <p:sp>
        <p:nvSpPr>
          <p:cNvPr id="5" name="Rectangle 4"/>
          <p:cNvSpPr/>
          <p:nvPr/>
        </p:nvSpPr>
        <p:spPr>
          <a:xfrm>
            <a:off x="8474676" y="5731990"/>
            <a:ext cx="1927654" cy="268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486F4-43F9-4242-92B7-920A39E594E2}"/>
              </a:ext>
            </a:extLst>
          </p:cNvPr>
          <p:cNvSpPr>
            <a:spLocks noGrp="1"/>
          </p:cNvSpPr>
          <p:nvPr>
            <p:ph type="title"/>
          </p:nvPr>
        </p:nvSpPr>
        <p:spPr/>
        <p:txBody>
          <a:bodyPr>
            <a:normAutofit/>
          </a:bodyPr>
          <a:lstStyle/>
          <a:p>
            <a:r>
              <a:rPr lang="en-US" sz="3200" dirty="0"/>
              <a:t>Back-up Slides</a:t>
            </a:r>
          </a:p>
        </p:txBody>
      </p:sp>
      <p:sp>
        <p:nvSpPr>
          <p:cNvPr id="3" name="Content Placeholder 2">
            <a:extLst>
              <a:ext uri="{FF2B5EF4-FFF2-40B4-BE49-F238E27FC236}">
                <a16:creationId xmlns:a16="http://schemas.microsoft.com/office/drawing/2014/main" id="{A232DCC4-D1CB-439F-B1C8-74CEAB2C468D}"/>
              </a:ext>
            </a:extLst>
          </p:cNvPr>
          <p:cNvSpPr>
            <a:spLocks noGrp="1"/>
          </p:cNvSpPr>
          <p:nvPr>
            <p:ph idx="1"/>
          </p:nvPr>
        </p:nvSpPr>
        <p:spPr>
          <a:xfrm>
            <a:off x="1295399" y="1981202"/>
            <a:ext cx="9889435" cy="4128050"/>
          </a:xfrm>
        </p:spPr>
        <p:txBody>
          <a:bodyPr>
            <a:normAutofit/>
          </a:bodyPr>
          <a:lstStyle/>
          <a:p>
            <a:pPr marL="0" marR="0" indent="0">
              <a:lnSpc>
                <a:spcPct val="107000"/>
              </a:lnSpc>
              <a:spcBef>
                <a:spcPts val="0"/>
              </a:spcBef>
              <a:spcAft>
                <a:spcPts val="800"/>
              </a:spcAft>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Text</a:t>
            </a:r>
            <a:endParaRPr lang="en-US" sz="2800" dirty="0"/>
          </a:p>
        </p:txBody>
      </p:sp>
    </p:spTree>
    <p:extLst>
      <p:ext uri="{BB962C8B-B14F-4D97-AF65-F5344CB8AC3E}">
        <p14:creationId xmlns:p14="http://schemas.microsoft.com/office/powerpoint/2010/main" val="17011927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486F4-43F9-4242-92B7-920A39E594E2}"/>
              </a:ext>
            </a:extLst>
          </p:cNvPr>
          <p:cNvSpPr>
            <a:spLocks noGrp="1"/>
          </p:cNvSpPr>
          <p:nvPr>
            <p:ph type="title"/>
          </p:nvPr>
        </p:nvSpPr>
        <p:spPr/>
        <p:txBody>
          <a:bodyPr>
            <a:normAutofit/>
          </a:bodyPr>
          <a:lstStyle/>
          <a:p>
            <a:r>
              <a:rPr lang="en-US" sz="3200" dirty="0"/>
              <a:t>Back-up Slides</a:t>
            </a:r>
          </a:p>
        </p:txBody>
      </p:sp>
      <p:sp>
        <p:nvSpPr>
          <p:cNvPr id="3" name="Content Placeholder 2">
            <a:extLst>
              <a:ext uri="{FF2B5EF4-FFF2-40B4-BE49-F238E27FC236}">
                <a16:creationId xmlns:a16="http://schemas.microsoft.com/office/drawing/2014/main" id="{A232DCC4-D1CB-439F-B1C8-74CEAB2C468D}"/>
              </a:ext>
            </a:extLst>
          </p:cNvPr>
          <p:cNvSpPr>
            <a:spLocks noGrp="1"/>
          </p:cNvSpPr>
          <p:nvPr>
            <p:ph idx="1"/>
          </p:nvPr>
        </p:nvSpPr>
        <p:spPr>
          <a:xfrm>
            <a:off x="1295399" y="1981202"/>
            <a:ext cx="9889435" cy="4128050"/>
          </a:xfrm>
        </p:spPr>
        <p:txBody>
          <a:bodyPr>
            <a:normAutofit/>
          </a:bodyPr>
          <a:lstStyle/>
          <a:p>
            <a:pPr marL="0" marR="0" indent="0">
              <a:lnSpc>
                <a:spcPct val="107000"/>
              </a:lnSpc>
              <a:spcBef>
                <a:spcPts val="0"/>
              </a:spcBef>
              <a:spcAft>
                <a:spcPts val="800"/>
              </a:spcAft>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Text</a:t>
            </a:r>
          </a:p>
        </p:txBody>
      </p:sp>
    </p:spTree>
    <p:extLst>
      <p:ext uri="{BB962C8B-B14F-4D97-AF65-F5344CB8AC3E}">
        <p14:creationId xmlns:p14="http://schemas.microsoft.com/office/powerpoint/2010/main" val="27512093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EEB36-F763-48F7-8999-19276C9C7FBD}"/>
              </a:ext>
            </a:extLst>
          </p:cNvPr>
          <p:cNvSpPr>
            <a:spLocks noGrp="1"/>
          </p:cNvSpPr>
          <p:nvPr>
            <p:ph type="title"/>
          </p:nvPr>
        </p:nvSpPr>
        <p:spPr/>
        <p:txBody>
          <a:bodyPr>
            <a:normAutofit/>
          </a:bodyPr>
          <a:lstStyle/>
          <a:p>
            <a:r>
              <a:rPr lang="en-US" sz="3200" dirty="0"/>
              <a:t>Types of VA Claims</a:t>
            </a:r>
          </a:p>
        </p:txBody>
      </p:sp>
      <p:sp>
        <p:nvSpPr>
          <p:cNvPr id="5" name="TextBox 4">
            <a:extLst>
              <a:ext uri="{FF2B5EF4-FFF2-40B4-BE49-F238E27FC236}">
                <a16:creationId xmlns:a16="http://schemas.microsoft.com/office/drawing/2014/main" id="{DEA3265F-4BCE-4F52-B42C-7DACBD5CA7C9}"/>
              </a:ext>
            </a:extLst>
          </p:cNvPr>
          <p:cNvSpPr txBox="1"/>
          <p:nvPr/>
        </p:nvSpPr>
        <p:spPr>
          <a:xfrm>
            <a:off x="1295400" y="1646242"/>
            <a:ext cx="10125635" cy="4893647"/>
          </a:xfrm>
          <a:prstGeom prst="rect">
            <a:avLst/>
          </a:prstGeom>
          <a:noFill/>
        </p:spPr>
        <p:txBody>
          <a:bodyPr wrap="square">
            <a:spAutoFit/>
          </a:bodyPr>
          <a:lstStyle/>
          <a:p>
            <a:pPr marL="457200" indent="-457200">
              <a:buFont typeface="Arial" panose="020B0604020202020204" pitchFamily="34" charset="0"/>
              <a:buChar char="•"/>
            </a:pPr>
            <a:r>
              <a:rPr lang="en-US" sz="2400" b="1" dirty="0"/>
              <a:t>Initial Claim (original): </a:t>
            </a:r>
            <a:r>
              <a:rPr lang="en-US" sz="2400" dirty="0"/>
              <a:t>filed when a veteran first asked the VA for service connection and compensation.</a:t>
            </a:r>
          </a:p>
          <a:p>
            <a:pPr marL="457200" indent="-457200">
              <a:buFont typeface="Arial" panose="020B0604020202020204" pitchFamily="34" charset="0"/>
              <a:buChar char="•"/>
            </a:pPr>
            <a:r>
              <a:rPr lang="en-US" sz="2400" b="1" dirty="0"/>
              <a:t>Increase Claim: </a:t>
            </a:r>
            <a:r>
              <a:rPr lang="en-US" sz="2400" dirty="0"/>
              <a:t>filed to ask the VA for an increase in already service-connected condition.</a:t>
            </a:r>
          </a:p>
          <a:p>
            <a:pPr marL="457200" indent="-457200">
              <a:buFont typeface="Arial" panose="020B0604020202020204" pitchFamily="34" charset="0"/>
              <a:buChar char="•"/>
            </a:pPr>
            <a:r>
              <a:rPr lang="en-US" sz="2400" b="1" dirty="0"/>
              <a:t>New Claim: </a:t>
            </a:r>
            <a:r>
              <a:rPr lang="en-US" sz="2400" dirty="0"/>
              <a:t>filed when new conditions = new claim.</a:t>
            </a:r>
          </a:p>
          <a:p>
            <a:pPr marL="457200" indent="-457200">
              <a:buFont typeface="Arial" panose="020B0604020202020204" pitchFamily="34" charset="0"/>
              <a:buChar char="•"/>
            </a:pPr>
            <a:r>
              <a:rPr lang="en-US" sz="2400" b="1" dirty="0"/>
              <a:t>Secondary Claim: </a:t>
            </a:r>
            <a:r>
              <a:rPr lang="en-US" sz="2400" dirty="0"/>
              <a:t>filed when  a condition is caused by or linked to a service-connected condition. </a:t>
            </a:r>
          </a:p>
          <a:p>
            <a:pPr marL="457200" indent="-457200">
              <a:buFont typeface="Arial" panose="020B0604020202020204" pitchFamily="34" charset="0"/>
              <a:buChar char="•"/>
            </a:pPr>
            <a:r>
              <a:rPr lang="en-US" sz="2400" b="1" dirty="0"/>
              <a:t>Special Claims: </a:t>
            </a:r>
            <a:r>
              <a:rPr lang="en-US" sz="2400" dirty="0"/>
              <a:t>filed for special needs linked to your service-connected disabilities i.e., special adaptive auto, special adaptive housing, or temporary 100% for service-connected surgery </a:t>
            </a:r>
          </a:p>
          <a:p>
            <a:pPr marL="457200" indent="-457200">
              <a:buFont typeface="Arial" panose="020B0604020202020204" pitchFamily="34" charset="0"/>
              <a:buChar char="•"/>
            </a:pPr>
            <a:r>
              <a:rPr lang="en-US" sz="2400" b="1" dirty="0"/>
              <a:t>Supplemental Claims: </a:t>
            </a:r>
            <a:r>
              <a:rPr lang="en-US" sz="2400" dirty="0"/>
              <a:t>filed to supply new evidence for a denial received over more than one year ago.</a:t>
            </a:r>
          </a:p>
          <a:p>
            <a:pPr marL="457200" indent="-457200">
              <a:buFont typeface="Arial" panose="020B0604020202020204" pitchFamily="34" charset="0"/>
              <a:buChar char="•"/>
            </a:pPr>
            <a:endParaRPr lang="en-US" sz="2400" dirty="0"/>
          </a:p>
        </p:txBody>
      </p:sp>
    </p:spTree>
    <p:extLst>
      <p:ext uri="{BB962C8B-B14F-4D97-AF65-F5344CB8AC3E}">
        <p14:creationId xmlns:p14="http://schemas.microsoft.com/office/powerpoint/2010/main" val="21549821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EEB36-F763-48F7-8999-19276C9C7FBD}"/>
              </a:ext>
            </a:extLst>
          </p:cNvPr>
          <p:cNvSpPr>
            <a:spLocks noGrp="1"/>
          </p:cNvSpPr>
          <p:nvPr>
            <p:ph type="title"/>
          </p:nvPr>
        </p:nvSpPr>
        <p:spPr/>
        <p:txBody>
          <a:bodyPr>
            <a:normAutofit/>
          </a:bodyPr>
          <a:lstStyle/>
          <a:p>
            <a:r>
              <a:rPr lang="en-US" sz="3200" dirty="0"/>
              <a:t>Service Connection</a:t>
            </a:r>
          </a:p>
        </p:txBody>
      </p:sp>
      <p:sp>
        <p:nvSpPr>
          <p:cNvPr id="5" name="TextBox 4">
            <a:extLst>
              <a:ext uri="{FF2B5EF4-FFF2-40B4-BE49-F238E27FC236}">
                <a16:creationId xmlns:a16="http://schemas.microsoft.com/office/drawing/2014/main" id="{DEA3265F-4BCE-4F52-B42C-7DACBD5CA7C9}"/>
              </a:ext>
            </a:extLst>
          </p:cNvPr>
          <p:cNvSpPr txBox="1"/>
          <p:nvPr/>
        </p:nvSpPr>
        <p:spPr>
          <a:xfrm>
            <a:off x="1295400" y="2180478"/>
            <a:ext cx="10125635" cy="1938992"/>
          </a:xfrm>
          <a:prstGeom prst="rect">
            <a:avLst/>
          </a:prstGeom>
          <a:noFill/>
        </p:spPr>
        <p:txBody>
          <a:bodyPr wrap="square">
            <a:spAutoFit/>
          </a:bodyPr>
          <a:lstStyle/>
          <a:p>
            <a:r>
              <a:rPr lang="en-US" sz="2400" b="0" i="0" dirty="0">
                <a:solidFill>
                  <a:srgbClr val="212121"/>
                </a:solidFill>
                <a:effectLst/>
              </a:rPr>
              <a:t>VA disability compensation provides tax-free monthly payments. If you have a service-connected condition, you may be eligible for compensation. A service-connected condition means an illness or injury that was caused by—or </a:t>
            </a:r>
            <a:r>
              <a:rPr lang="en-US" sz="2400" dirty="0">
                <a:solidFill>
                  <a:srgbClr val="212121"/>
                </a:solidFill>
              </a:rPr>
              <a:t>became</a:t>
            </a:r>
            <a:r>
              <a:rPr lang="en-US" sz="2400" b="0" i="0" dirty="0">
                <a:solidFill>
                  <a:srgbClr val="212121"/>
                </a:solidFill>
                <a:effectLst/>
              </a:rPr>
              <a:t> worse because of—your </a:t>
            </a:r>
            <a:r>
              <a:rPr lang="en-US" sz="2400" b="1" i="0" dirty="0">
                <a:solidFill>
                  <a:srgbClr val="212121"/>
                </a:solidFill>
                <a:effectLst/>
              </a:rPr>
              <a:t>active</a:t>
            </a:r>
            <a:r>
              <a:rPr lang="en-US" sz="2400" b="0" i="0" dirty="0">
                <a:solidFill>
                  <a:srgbClr val="212121"/>
                </a:solidFill>
                <a:effectLst/>
              </a:rPr>
              <a:t> military service. </a:t>
            </a:r>
            <a:endParaRPr lang="en-US" sz="2400" dirty="0"/>
          </a:p>
        </p:txBody>
      </p:sp>
    </p:spTree>
    <p:extLst>
      <p:ext uri="{BB962C8B-B14F-4D97-AF65-F5344CB8AC3E}">
        <p14:creationId xmlns:p14="http://schemas.microsoft.com/office/powerpoint/2010/main" val="7540091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EEB36-F763-48F7-8999-19276C9C7FBD}"/>
              </a:ext>
            </a:extLst>
          </p:cNvPr>
          <p:cNvSpPr>
            <a:spLocks noGrp="1"/>
          </p:cNvSpPr>
          <p:nvPr>
            <p:ph type="title"/>
          </p:nvPr>
        </p:nvSpPr>
        <p:spPr/>
        <p:txBody>
          <a:bodyPr>
            <a:normAutofit/>
          </a:bodyPr>
          <a:lstStyle/>
          <a:p>
            <a:r>
              <a:rPr lang="en-US" sz="3200" dirty="0"/>
              <a:t>Service-Connection Eligibility</a:t>
            </a:r>
          </a:p>
        </p:txBody>
      </p:sp>
      <p:sp>
        <p:nvSpPr>
          <p:cNvPr id="5" name="TextBox 4">
            <a:extLst>
              <a:ext uri="{FF2B5EF4-FFF2-40B4-BE49-F238E27FC236}">
                <a16:creationId xmlns:a16="http://schemas.microsoft.com/office/drawing/2014/main" id="{DEA3265F-4BCE-4F52-B42C-7DACBD5CA7C9}"/>
              </a:ext>
            </a:extLst>
          </p:cNvPr>
          <p:cNvSpPr txBox="1"/>
          <p:nvPr/>
        </p:nvSpPr>
        <p:spPr>
          <a:xfrm>
            <a:off x="1295400" y="1543372"/>
            <a:ext cx="10125635" cy="4985980"/>
          </a:xfrm>
          <a:prstGeom prst="rect">
            <a:avLst/>
          </a:prstGeom>
          <a:noFill/>
        </p:spPr>
        <p:txBody>
          <a:bodyPr wrap="square">
            <a:spAutoFit/>
          </a:bodyPr>
          <a:lstStyle/>
          <a:p>
            <a:pPr algn="l"/>
            <a:r>
              <a:rPr lang="en-US" sz="2000" b="0" i="0" dirty="0">
                <a:solidFill>
                  <a:srgbClr val="212121"/>
                </a:solidFill>
                <a:effectLst/>
              </a:rPr>
              <a:t>You may be eligible for VA disability benefits or compensation if you meet </a:t>
            </a:r>
            <a:r>
              <a:rPr lang="en-US" sz="2000" b="1" i="0" dirty="0">
                <a:solidFill>
                  <a:srgbClr val="212121"/>
                </a:solidFill>
                <a:effectLst/>
              </a:rPr>
              <a:t>both</a:t>
            </a:r>
            <a:r>
              <a:rPr lang="en-US" sz="2000" b="0" i="0" dirty="0">
                <a:solidFill>
                  <a:srgbClr val="212121"/>
                </a:solidFill>
                <a:effectLst/>
              </a:rPr>
              <a:t> of these requirements:</a:t>
            </a:r>
          </a:p>
          <a:p>
            <a:pPr algn="l"/>
            <a:endParaRPr lang="en-US" sz="2000" b="0" i="0" dirty="0">
              <a:solidFill>
                <a:srgbClr val="212121"/>
              </a:solidFill>
              <a:effectLst/>
            </a:endParaRPr>
          </a:p>
          <a:p>
            <a:pPr algn="l"/>
            <a:r>
              <a:rPr lang="en-US" sz="2000" b="1" i="0" dirty="0">
                <a:solidFill>
                  <a:srgbClr val="212121"/>
                </a:solidFill>
                <a:effectLst/>
              </a:rPr>
              <a:t>Both of these must be true:</a:t>
            </a:r>
            <a:endParaRPr lang="en-US" sz="2000" b="0" i="0" dirty="0">
              <a:solidFill>
                <a:srgbClr val="212121"/>
              </a:solidFill>
              <a:effectLst/>
            </a:endParaRPr>
          </a:p>
          <a:p>
            <a:pPr algn="l">
              <a:buFont typeface="Arial" panose="020B0604020202020204" pitchFamily="34" charset="0"/>
              <a:buChar char="•"/>
            </a:pPr>
            <a:r>
              <a:rPr lang="en-US" sz="2000" dirty="0">
                <a:solidFill>
                  <a:srgbClr val="212121"/>
                </a:solidFill>
              </a:rPr>
              <a:t>y</a:t>
            </a:r>
            <a:r>
              <a:rPr lang="en-US" sz="2000" b="0" i="0" dirty="0">
                <a:solidFill>
                  <a:srgbClr val="212121"/>
                </a:solidFill>
                <a:effectLst/>
              </a:rPr>
              <a:t>ou have a current illness or injury (known as a condition) that affects your mind or body, </a:t>
            </a:r>
            <a:r>
              <a:rPr lang="en-US" sz="2000" b="1" i="0" dirty="0">
                <a:solidFill>
                  <a:srgbClr val="212121"/>
                </a:solidFill>
                <a:effectLst/>
              </a:rPr>
              <a:t>and</a:t>
            </a:r>
            <a:endParaRPr lang="en-US" sz="2000" b="0" i="0" dirty="0">
              <a:solidFill>
                <a:srgbClr val="212121"/>
              </a:solidFill>
              <a:effectLst/>
            </a:endParaRPr>
          </a:p>
          <a:p>
            <a:pPr algn="l">
              <a:buFont typeface="Arial" panose="020B0604020202020204" pitchFamily="34" charset="0"/>
              <a:buChar char="•"/>
            </a:pPr>
            <a:r>
              <a:rPr lang="en-US" sz="2000" b="0" i="0" dirty="0">
                <a:solidFill>
                  <a:srgbClr val="212121"/>
                </a:solidFill>
                <a:effectLst/>
              </a:rPr>
              <a:t>you served on active duty, active duty for training, or inactive duty training</a:t>
            </a:r>
          </a:p>
          <a:p>
            <a:pPr algn="l"/>
            <a:endParaRPr lang="en-US" sz="2000" b="0" i="0" dirty="0">
              <a:solidFill>
                <a:srgbClr val="212121"/>
              </a:solidFill>
              <a:effectLst/>
            </a:endParaRPr>
          </a:p>
          <a:p>
            <a:pPr algn="l"/>
            <a:r>
              <a:rPr lang="en-US" sz="2000" b="1" i="0" dirty="0">
                <a:solidFill>
                  <a:srgbClr val="212121"/>
                </a:solidFill>
                <a:effectLst/>
              </a:rPr>
              <a:t>And at least one of these must be true:</a:t>
            </a:r>
            <a:endParaRPr lang="en-US" sz="2000" b="0" i="0" dirty="0">
              <a:solidFill>
                <a:srgbClr val="212121"/>
              </a:solidFill>
              <a:effectLst/>
            </a:endParaRPr>
          </a:p>
          <a:p>
            <a:pPr algn="l">
              <a:buFont typeface="Arial" panose="020B0604020202020204" pitchFamily="34" charset="0"/>
              <a:buChar char="•"/>
            </a:pPr>
            <a:r>
              <a:rPr lang="en-US" sz="2000" dirty="0">
                <a:solidFill>
                  <a:srgbClr val="212121"/>
                </a:solidFill>
              </a:rPr>
              <a:t>y</a:t>
            </a:r>
            <a:r>
              <a:rPr lang="en-US" sz="2000" b="0" i="0" dirty="0">
                <a:solidFill>
                  <a:srgbClr val="212121"/>
                </a:solidFill>
                <a:effectLst/>
              </a:rPr>
              <a:t>ou got sick or injured while serving in the military—and can link this condition to your illness or injury (called an in-service disability claim), </a:t>
            </a:r>
            <a:r>
              <a:rPr lang="en-US" sz="2000" b="1" i="0" dirty="0">
                <a:solidFill>
                  <a:srgbClr val="212121"/>
                </a:solidFill>
                <a:effectLst/>
              </a:rPr>
              <a:t>or</a:t>
            </a:r>
            <a:endParaRPr lang="en-US" sz="2000" b="0" i="0" dirty="0">
              <a:solidFill>
                <a:srgbClr val="212121"/>
              </a:solidFill>
              <a:effectLst/>
            </a:endParaRPr>
          </a:p>
          <a:p>
            <a:pPr algn="l">
              <a:buFont typeface="Arial" panose="020B0604020202020204" pitchFamily="34" charset="0"/>
              <a:buChar char="•"/>
            </a:pPr>
            <a:r>
              <a:rPr lang="en-US" sz="2000" dirty="0">
                <a:solidFill>
                  <a:srgbClr val="212121"/>
                </a:solidFill>
              </a:rPr>
              <a:t>y</a:t>
            </a:r>
            <a:r>
              <a:rPr lang="en-US" sz="2000" b="0" i="0" dirty="0">
                <a:solidFill>
                  <a:srgbClr val="212121"/>
                </a:solidFill>
                <a:effectLst/>
              </a:rPr>
              <a:t>ou had an illness or injury before you joined the military—and serving made it worse (called a pre-service disability claim), </a:t>
            </a:r>
            <a:r>
              <a:rPr lang="en-US" sz="2000" b="1" i="0" dirty="0">
                <a:solidFill>
                  <a:srgbClr val="212121"/>
                </a:solidFill>
                <a:effectLst/>
              </a:rPr>
              <a:t>or</a:t>
            </a:r>
            <a:endParaRPr lang="en-US" sz="2000" b="0" i="0" dirty="0">
              <a:solidFill>
                <a:srgbClr val="212121"/>
              </a:solidFill>
              <a:effectLst/>
            </a:endParaRPr>
          </a:p>
          <a:p>
            <a:pPr algn="l">
              <a:buFont typeface="Arial" panose="020B0604020202020204" pitchFamily="34" charset="0"/>
              <a:buChar char="•"/>
            </a:pPr>
            <a:r>
              <a:rPr lang="en-US" sz="2000" dirty="0">
                <a:solidFill>
                  <a:srgbClr val="212121"/>
                </a:solidFill>
              </a:rPr>
              <a:t>y</a:t>
            </a:r>
            <a:r>
              <a:rPr lang="en-US" sz="2000" b="0" i="0" dirty="0">
                <a:solidFill>
                  <a:srgbClr val="212121"/>
                </a:solidFill>
                <a:effectLst/>
              </a:rPr>
              <a:t>ou have a disability related to your active-duty service that didn’t appear until after you ended your service (called a post-service disability claim)</a:t>
            </a:r>
          </a:p>
          <a:p>
            <a:endParaRPr lang="en-US" dirty="0"/>
          </a:p>
        </p:txBody>
      </p:sp>
    </p:spTree>
    <p:extLst>
      <p:ext uri="{BB962C8B-B14F-4D97-AF65-F5344CB8AC3E}">
        <p14:creationId xmlns:p14="http://schemas.microsoft.com/office/powerpoint/2010/main" val="26708332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EEB36-F763-48F7-8999-19276C9C7FBD}"/>
              </a:ext>
            </a:extLst>
          </p:cNvPr>
          <p:cNvSpPr>
            <a:spLocks noGrp="1"/>
          </p:cNvSpPr>
          <p:nvPr>
            <p:ph type="title"/>
          </p:nvPr>
        </p:nvSpPr>
        <p:spPr/>
        <p:txBody>
          <a:bodyPr>
            <a:normAutofit/>
          </a:bodyPr>
          <a:lstStyle/>
          <a:p>
            <a:r>
              <a:rPr lang="en-US" sz="3200" dirty="0"/>
              <a:t>Service-Connection Eligibility Presumptively  </a:t>
            </a:r>
          </a:p>
        </p:txBody>
      </p:sp>
      <p:sp>
        <p:nvSpPr>
          <p:cNvPr id="5" name="TextBox 4">
            <a:extLst>
              <a:ext uri="{FF2B5EF4-FFF2-40B4-BE49-F238E27FC236}">
                <a16:creationId xmlns:a16="http://schemas.microsoft.com/office/drawing/2014/main" id="{DEA3265F-4BCE-4F52-B42C-7DACBD5CA7C9}"/>
              </a:ext>
            </a:extLst>
          </p:cNvPr>
          <p:cNvSpPr txBox="1"/>
          <p:nvPr/>
        </p:nvSpPr>
        <p:spPr>
          <a:xfrm>
            <a:off x="1295400" y="1757569"/>
            <a:ext cx="10125635" cy="4585871"/>
          </a:xfrm>
          <a:prstGeom prst="rect">
            <a:avLst/>
          </a:prstGeom>
          <a:noFill/>
        </p:spPr>
        <p:txBody>
          <a:bodyPr wrap="square">
            <a:spAutoFit/>
          </a:bodyPr>
          <a:lstStyle/>
          <a:p>
            <a:pPr algn="l"/>
            <a:r>
              <a:rPr lang="en-US" sz="2000" b="1" i="0" dirty="0">
                <a:solidFill>
                  <a:srgbClr val="212121"/>
                </a:solidFill>
                <a:effectLst/>
                <a:latin typeface="Bitter"/>
              </a:rPr>
              <a:t>Presumptive Conditions</a:t>
            </a:r>
          </a:p>
          <a:p>
            <a:pPr algn="l"/>
            <a:r>
              <a:rPr lang="en-US" sz="2000" b="0" i="0" dirty="0">
                <a:solidFill>
                  <a:srgbClr val="212121"/>
                </a:solidFill>
                <a:effectLst/>
                <a:latin typeface="Source Sans Pro" panose="020B0503030403020204" pitchFamily="34" charset="0"/>
              </a:rPr>
              <a:t>For some conditions, we automatically assume (or “presume”) that your service caused your condition. We call these presumptive conditions.</a:t>
            </a:r>
          </a:p>
          <a:p>
            <a:pPr algn="l"/>
            <a:r>
              <a:rPr lang="en-US" sz="2000" b="0" i="0" dirty="0">
                <a:solidFill>
                  <a:srgbClr val="212121"/>
                </a:solidFill>
                <a:effectLst/>
                <a:latin typeface="Source Sans Pro" panose="020B0503030403020204" pitchFamily="34" charset="0"/>
              </a:rPr>
              <a:t>If you have a presumptive condition, you don’t need to prove that your service caused the condition. You only need to meet the service requirements for the presumption.</a:t>
            </a:r>
          </a:p>
          <a:p>
            <a:pPr algn="l"/>
            <a:r>
              <a:rPr lang="en-US" sz="2000" b="0" i="0" dirty="0">
                <a:solidFill>
                  <a:srgbClr val="212121"/>
                </a:solidFill>
                <a:effectLst/>
                <a:latin typeface="Source Sans Pro" panose="020B0503030403020204" pitchFamily="34" charset="0"/>
              </a:rPr>
              <a:t>Find out more about these categories of presumptive conditions:</a:t>
            </a:r>
          </a:p>
          <a:p>
            <a:pPr algn="l"/>
            <a:endParaRPr lang="en-US" sz="2000" b="0" i="0" dirty="0">
              <a:solidFill>
                <a:srgbClr val="212121"/>
              </a:solidFill>
              <a:effectLst/>
              <a:latin typeface="Source Sans Pro" panose="020B0503030403020204" pitchFamily="34" charset="0"/>
            </a:endParaRPr>
          </a:p>
          <a:p>
            <a:pPr marL="342900" indent="-342900" algn="l">
              <a:buFont typeface="Arial" panose="020B0604020202020204" pitchFamily="34" charset="0"/>
              <a:buChar char="•"/>
            </a:pPr>
            <a:r>
              <a:rPr lang="en-US" sz="2000" b="0" i="0" dirty="0">
                <a:solidFill>
                  <a:srgbClr val="212121"/>
                </a:solidFill>
                <a:effectLst/>
                <a:latin typeface="Source Sans Pro" panose="020B0503030403020204" pitchFamily="34" charset="0"/>
              </a:rPr>
              <a:t>A </a:t>
            </a:r>
            <a:r>
              <a:rPr lang="en-US" sz="2000" dirty="0">
                <a:solidFill>
                  <a:srgbClr val="212121"/>
                </a:solidFill>
                <a:latin typeface="Source Sans Pro" panose="020B0503030403020204" pitchFamily="34" charset="0"/>
              </a:rPr>
              <a:t>chronic, long-lasting disability that appears within one year after discharge. These are outlined in Title 38, Code of Federal Regulations, §3.309(a) </a:t>
            </a:r>
          </a:p>
          <a:p>
            <a:pPr marL="342900" indent="-342900" algn="l">
              <a:buFont typeface="Arial" panose="020B0604020202020204" pitchFamily="34" charset="0"/>
              <a:buChar char="•"/>
            </a:pPr>
            <a:r>
              <a:rPr lang="en-US" sz="2000" b="0" i="0" dirty="0">
                <a:solidFill>
                  <a:srgbClr val="212121"/>
                </a:solidFill>
                <a:effectLst/>
                <a:latin typeface="Source Sans Pro" panose="020B0503030403020204" pitchFamily="34" charset="0"/>
              </a:rPr>
              <a:t>An illness</a:t>
            </a:r>
            <a:r>
              <a:rPr lang="en-US" sz="2000" dirty="0">
                <a:solidFill>
                  <a:srgbClr val="212121"/>
                </a:solidFill>
                <a:latin typeface="Source Sans Pro" panose="020B0503030403020204" pitchFamily="34" charset="0"/>
              </a:rPr>
              <a:t> by contact or exposure to contaminants (toxic chemicals) or other hazardous materials. These include but not limited Agent Orange, Blue Water Navy, and Camp Lejeune Contaminated Water.</a:t>
            </a:r>
          </a:p>
          <a:p>
            <a:pPr marL="342900" indent="-342900" algn="l">
              <a:buFont typeface="Arial" panose="020B0604020202020204" pitchFamily="34" charset="0"/>
              <a:buChar char="•"/>
            </a:pPr>
            <a:r>
              <a:rPr lang="en-US" sz="2000" b="0" i="0" dirty="0">
                <a:solidFill>
                  <a:srgbClr val="212121"/>
                </a:solidFill>
                <a:effectLst/>
                <a:latin typeface="Source Sans Pro" panose="020B0503030403020204" pitchFamily="34" charset="0"/>
              </a:rPr>
              <a:t>An illness caused by your time spent as a </a:t>
            </a:r>
            <a:r>
              <a:rPr lang="en-US" sz="2000" dirty="0">
                <a:solidFill>
                  <a:srgbClr val="212121"/>
                </a:solidFill>
                <a:latin typeface="Source Sans Pro" panose="020B0503030403020204" pitchFamily="34" charset="0"/>
              </a:rPr>
              <a:t>P</a:t>
            </a:r>
            <a:r>
              <a:rPr lang="en-US" sz="2000" b="0" i="0" dirty="0">
                <a:solidFill>
                  <a:srgbClr val="212121"/>
                </a:solidFill>
                <a:effectLst/>
                <a:latin typeface="Source Sans Pro" panose="020B0503030403020204" pitchFamily="34" charset="0"/>
              </a:rPr>
              <a:t>risoner of War (</a:t>
            </a:r>
            <a:r>
              <a:rPr lang="en-US" sz="2000" dirty="0">
                <a:solidFill>
                  <a:srgbClr val="212121"/>
                </a:solidFill>
                <a:latin typeface="Source Sans Pro" panose="020B0503030403020204" pitchFamily="34" charset="0"/>
              </a:rPr>
              <a:t>POW). </a:t>
            </a:r>
            <a:endParaRPr lang="en-US" sz="2000" b="0" i="0" dirty="0">
              <a:solidFill>
                <a:srgbClr val="212121"/>
              </a:solidFill>
              <a:effectLst/>
              <a:latin typeface="Source Sans Pro" panose="020B0503030403020204" pitchFamily="34" charset="0"/>
            </a:endParaRPr>
          </a:p>
          <a:p>
            <a:endParaRPr lang="en-US" sz="3200" dirty="0"/>
          </a:p>
        </p:txBody>
      </p:sp>
    </p:spTree>
    <p:extLst>
      <p:ext uri="{BB962C8B-B14F-4D97-AF65-F5344CB8AC3E}">
        <p14:creationId xmlns:p14="http://schemas.microsoft.com/office/powerpoint/2010/main" val="42560297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353C1-A861-4B0B-81D5-D9830172B8B7}"/>
              </a:ext>
            </a:extLst>
          </p:cNvPr>
          <p:cNvSpPr>
            <a:spLocks noGrp="1"/>
          </p:cNvSpPr>
          <p:nvPr>
            <p:ph type="title"/>
          </p:nvPr>
        </p:nvSpPr>
        <p:spPr/>
        <p:txBody>
          <a:bodyPr>
            <a:normAutofit/>
          </a:bodyPr>
          <a:lstStyle/>
          <a:p>
            <a:r>
              <a:rPr lang="en-US" sz="3200" dirty="0"/>
              <a:t>Service-Connection Types </a:t>
            </a:r>
          </a:p>
        </p:txBody>
      </p:sp>
      <p:graphicFrame>
        <p:nvGraphicFramePr>
          <p:cNvPr id="5" name="Content Placeholder 4">
            <a:extLst>
              <a:ext uri="{FF2B5EF4-FFF2-40B4-BE49-F238E27FC236}">
                <a16:creationId xmlns:a16="http://schemas.microsoft.com/office/drawing/2014/main" id="{162C0926-11E1-467B-B1D6-AC20DC5CA16B}"/>
              </a:ext>
            </a:extLst>
          </p:cNvPr>
          <p:cNvGraphicFramePr>
            <a:graphicFrameLocks noGrp="1"/>
          </p:cNvGraphicFramePr>
          <p:nvPr>
            <p:ph idx="1"/>
            <p:extLst>
              <p:ext uri="{D42A27DB-BD31-4B8C-83A1-F6EECF244321}">
                <p14:modId xmlns:p14="http://schemas.microsoft.com/office/powerpoint/2010/main" val="3477216031"/>
              </p:ext>
            </p:extLst>
          </p:nvPr>
        </p:nvGraphicFramePr>
        <p:xfrm>
          <a:off x="1295400" y="1981200"/>
          <a:ext cx="9601200" cy="381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20748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EEB36-F763-48F7-8999-19276C9C7FBD}"/>
              </a:ext>
            </a:extLst>
          </p:cNvPr>
          <p:cNvSpPr>
            <a:spLocks noGrp="1"/>
          </p:cNvSpPr>
          <p:nvPr>
            <p:ph type="title"/>
          </p:nvPr>
        </p:nvSpPr>
        <p:spPr/>
        <p:txBody>
          <a:bodyPr>
            <a:normAutofit/>
          </a:bodyPr>
          <a:lstStyle/>
          <a:p>
            <a:r>
              <a:rPr lang="en-US" sz="3200" dirty="0"/>
              <a:t>Service-Connection Direct </a:t>
            </a:r>
          </a:p>
        </p:txBody>
      </p:sp>
      <p:sp>
        <p:nvSpPr>
          <p:cNvPr id="5" name="TextBox 4">
            <a:extLst>
              <a:ext uri="{FF2B5EF4-FFF2-40B4-BE49-F238E27FC236}">
                <a16:creationId xmlns:a16="http://schemas.microsoft.com/office/drawing/2014/main" id="{DEA3265F-4BCE-4F52-B42C-7DACBD5CA7C9}"/>
              </a:ext>
            </a:extLst>
          </p:cNvPr>
          <p:cNvSpPr txBox="1"/>
          <p:nvPr/>
        </p:nvSpPr>
        <p:spPr>
          <a:xfrm>
            <a:off x="1295400" y="1892303"/>
            <a:ext cx="10125635" cy="3170099"/>
          </a:xfrm>
          <a:prstGeom prst="rect">
            <a:avLst/>
          </a:prstGeom>
          <a:noFill/>
        </p:spPr>
        <p:txBody>
          <a:bodyPr wrap="square">
            <a:spAutoFit/>
          </a:bodyPr>
          <a:lstStyle/>
          <a:p>
            <a:pPr algn="l"/>
            <a:r>
              <a:rPr lang="en-US" sz="2000" b="1" i="1" dirty="0">
                <a:solidFill>
                  <a:srgbClr val="333333"/>
                </a:solidFill>
                <a:effectLst/>
              </a:rPr>
              <a:t>Direct service connection</a:t>
            </a:r>
            <a:r>
              <a:rPr lang="en-US" sz="2000" b="0" i="0" dirty="0">
                <a:solidFill>
                  <a:srgbClr val="333333"/>
                </a:solidFill>
                <a:effectLst/>
              </a:rPr>
              <a:t> (SC) means that a particular disease or injury was incurred in service.  This is accomplished by affirmatively showing </a:t>
            </a:r>
            <a:r>
              <a:rPr lang="en-US" sz="2000" dirty="0">
                <a:solidFill>
                  <a:srgbClr val="333333"/>
                </a:solidFill>
              </a:rPr>
              <a:t>onset</a:t>
            </a:r>
            <a:r>
              <a:rPr lang="en-US" sz="2000" b="0" i="0" dirty="0">
                <a:solidFill>
                  <a:srgbClr val="333333"/>
                </a:solidFill>
                <a:effectLst/>
              </a:rPr>
              <a:t> during service.  There are three components to proving direct SC.  These are</a:t>
            </a:r>
          </a:p>
          <a:p>
            <a:pPr algn="l"/>
            <a:r>
              <a:rPr lang="en-US" sz="2000" b="0" i="0" dirty="0">
                <a:solidFill>
                  <a:srgbClr val="333333"/>
                </a:solidFill>
                <a:effectLst/>
              </a:rPr>
              <a:t>1. a current disability,</a:t>
            </a:r>
          </a:p>
          <a:p>
            <a:pPr algn="l"/>
            <a:r>
              <a:rPr lang="en-US" sz="2000" dirty="0">
                <a:solidFill>
                  <a:srgbClr val="333333"/>
                </a:solidFill>
              </a:rPr>
              <a:t>2. </a:t>
            </a:r>
            <a:r>
              <a:rPr lang="en-US" sz="2000" b="0" i="0" dirty="0">
                <a:solidFill>
                  <a:srgbClr val="333333"/>
                </a:solidFill>
                <a:effectLst/>
              </a:rPr>
              <a:t>an event, injury, or disease in service, </a:t>
            </a:r>
            <a:r>
              <a:rPr lang="en-US" sz="2000" b="1" i="0" dirty="0">
                <a:solidFill>
                  <a:srgbClr val="333333"/>
                </a:solidFill>
                <a:effectLst/>
              </a:rPr>
              <a:t>and</a:t>
            </a:r>
          </a:p>
          <a:p>
            <a:pPr algn="l"/>
            <a:r>
              <a:rPr lang="en-US" sz="2000" dirty="0">
                <a:solidFill>
                  <a:srgbClr val="333333"/>
                </a:solidFill>
              </a:rPr>
              <a:t>3. </a:t>
            </a:r>
            <a:r>
              <a:rPr lang="en-US" sz="2000" b="0" i="0" dirty="0">
                <a:solidFill>
                  <a:srgbClr val="333333"/>
                </a:solidFill>
                <a:effectLst/>
              </a:rPr>
              <a:t>a link or nexus establishing that the current disability had its onset in service, which may be established by evidence of</a:t>
            </a:r>
            <a:endParaRPr lang="en-US" sz="2000" dirty="0">
              <a:solidFill>
                <a:srgbClr val="333333"/>
              </a:solidFill>
            </a:endParaRPr>
          </a:p>
          <a:p>
            <a:pPr marL="285750" indent="-285750" algn="l">
              <a:buFont typeface="Arial" panose="020B0604020202020204" pitchFamily="34" charset="0"/>
              <a:buChar char="•"/>
            </a:pPr>
            <a:r>
              <a:rPr lang="en-US" sz="2000" b="0" i="0" dirty="0">
                <a:solidFill>
                  <a:srgbClr val="333333"/>
                </a:solidFill>
                <a:effectLst/>
              </a:rPr>
              <a:t>chronicity and continuity, </a:t>
            </a:r>
            <a:r>
              <a:rPr lang="en-US" sz="2000" b="1" i="0" dirty="0">
                <a:solidFill>
                  <a:srgbClr val="333333"/>
                </a:solidFill>
                <a:effectLst/>
              </a:rPr>
              <a:t>or</a:t>
            </a:r>
            <a:endParaRPr lang="en-US" sz="2000" b="1" dirty="0">
              <a:solidFill>
                <a:srgbClr val="333333"/>
              </a:solidFill>
            </a:endParaRPr>
          </a:p>
          <a:p>
            <a:pPr marL="285750" indent="-285750" algn="l">
              <a:buFont typeface="Arial" panose="020B0604020202020204" pitchFamily="34" charset="0"/>
              <a:buChar char="•"/>
            </a:pPr>
            <a:r>
              <a:rPr lang="en-US" sz="2000" b="0" i="0" dirty="0">
                <a:solidFill>
                  <a:srgbClr val="333333"/>
                </a:solidFill>
                <a:effectLst/>
              </a:rPr>
              <a:t>continuous symptoms or a medical nexus opinion.</a:t>
            </a:r>
          </a:p>
          <a:p>
            <a:endParaRPr lang="en-US" sz="2000" dirty="0"/>
          </a:p>
        </p:txBody>
      </p:sp>
    </p:spTree>
    <p:extLst>
      <p:ext uri="{BB962C8B-B14F-4D97-AF65-F5344CB8AC3E}">
        <p14:creationId xmlns:p14="http://schemas.microsoft.com/office/powerpoint/2010/main" val="10499715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A6A12-D35E-4388-C178-3CCBD369571D}"/>
              </a:ext>
            </a:extLst>
          </p:cNvPr>
          <p:cNvSpPr>
            <a:spLocks noGrp="1"/>
          </p:cNvSpPr>
          <p:nvPr>
            <p:ph type="title"/>
          </p:nvPr>
        </p:nvSpPr>
        <p:spPr/>
        <p:txBody>
          <a:bodyPr>
            <a:normAutofit/>
          </a:bodyPr>
          <a:lstStyle/>
          <a:p>
            <a:r>
              <a:rPr lang="en-US" sz="3200" dirty="0"/>
              <a:t>Service-Connection Secondary </a:t>
            </a:r>
          </a:p>
        </p:txBody>
      </p:sp>
      <p:sp>
        <p:nvSpPr>
          <p:cNvPr id="3" name="Content Placeholder 2">
            <a:extLst>
              <a:ext uri="{FF2B5EF4-FFF2-40B4-BE49-F238E27FC236}">
                <a16:creationId xmlns:a16="http://schemas.microsoft.com/office/drawing/2014/main" id="{2364B7ED-8493-5CE9-5C27-CB65AFE60B8F}"/>
              </a:ext>
            </a:extLst>
          </p:cNvPr>
          <p:cNvSpPr>
            <a:spLocks noGrp="1"/>
          </p:cNvSpPr>
          <p:nvPr>
            <p:ph idx="1"/>
          </p:nvPr>
        </p:nvSpPr>
        <p:spPr/>
        <p:txBody>
          <a:bodyPr/>
          <a:lstStyle/>
          <a:p>
            <a:pPr algn="l"/>
            <a:r>
              <a:rPr lang="en-US" sz="2000" b="0" i="0" dirty="0">
                <a:solidFill>
                  <a:srgbClr val="323A45"/>
                </a:solidFill>
                <a:effectLst/>
                <a:cs typeface="Times New Roman" panose="02020603050405020304" pitchFamily="18" charset="0"/>
              </a:rPr>
              <a:t>You can file a secondary claim to get more disability benefits for a new disability that’s linked to a service-connected disability you already have.</a:t>
            </a:r>
          </a:p>
          <a:p>
            <a:pPr algn="l"/>
            <a:r>
              <a:rPr lang="en-US" sz="2000" b="1" i="0" dirty="0">
                <a:solidFill>
                  <a:srgbClr val="323A45"/>
                </a:solidFill>
                <a:effectLst/>
                <a:cs typeface="Times New Roman" panose="02020603050405020304" pitchFamily="18" charset="0"/>
              </a:rPr>
              <a:t>For example, you might file a secondary claim if you:</a:t>
            </a:r>
            <a:endParaRPr lang="en-US" sz="2000" b="0" i="0" dirty="0">
              <a:solidFill>
                <a:srgbClr val="323A45"/>
              </a:solidFill>
              <a:effectLst/>
              <a:cs typeface="Times New Roman" panose="02020603050405020304" pitchFamily="18" charset="0"/>
            </a:endParaRPr>
          </a:p>
          <a:p>
            <a:r>
              <a:rPr lang="en-US" sz="2000" dirty="0">
                <a:solidFill>
                  <a:srgbClr val="323A45"/>
                </a:solidFill>
                <a:cs typeface="Times New Roman" panose="02020603050405020304" pitchFamily="18" charset="0"/>
              </a:rPr>
              <a:t>d</a:t>
            </a:r>
            <a:r>
              <a:rPr lang="en-US" sz="2000" b="0" i="0" dirty="0">
                <a:solidFill>
                  <a:srgbClr val="323A45"/>
                </a:solidFill>
                <a:effectLst/>
                <a:cs typeface="Times New Roman" panose="02020603050405020304" pitchFamily="18" charset="0"/>
              </a:rPr>
              <a:t>evelop arthritis that’s caused by a service-connected knee injury that happened while on active duty, </a:t>
            </a:r>
            <a:r>
              <a:rPr lang="en-US" sz="2000" b="1" i="0" dirty="0">
                <a:solidFill>
                  <a:srgbClr val="323A45"/>
                </a:solidFill>
                <a:effectLst/>
                <a:cs typeface="Times New Roman" panose="02020603050405020304" pitchFamily="18" charset="0"/>
              </a:rPr>
              <a:t>or</a:t>
            </a:r>
            <a:endParaRPr lang="en-US" sz="2000" b="0" i="0" dirty="0">
              <a:solidFill>
                <a:srgbClr val="323A45"/>
              </a:solidFill>
              <a:effectLst/>
              <a:cs typeface="Times New Roman" panose="02020603050405020304" pitchFamily="18" charset="0"/>
            </a:endParaRPr>
          </a:p>
          <a:p>
            <a:r>
              <a:rPr lang="en-US" sz="2000" dirty="0">
                <a:solidFill>
                  <a:srgbClr val="323A45"/>
                </a:solidFill>
                <a:cs typeface="Times New Roman" panose="02020603050405020304" pitchFamily="18" charset="0"/>
              </a:rPr>
              <a:t>d</a:t>
            </a:r>
            <a:r>
              <a:rPr lang="en-US" sz="2000" b="0" i="0" dirty="0">
                <a:solidFill>
                  <a:srgbClr val="323A45"/>
                </a:solidFill>
                <a:effectLst/>
                <a:cs typeface="Times New Roman" panose="02020603050405020304" pitchFamily="18" charset="0"/>
              </a:rPr>
              <a:t>evelop heart disease that’s caused by the high blood pressure you were diagnosed with while on active duty and that we’d previously concluded was connected to your service,</a:t>
            </a:r>
          </a:p>
          <a:p>
            <a:r>
              <a:rPr lang="en-US" sz="2000" dirty="0">
                <a:cs typeface="Times New Roman" panose="02020603050405020304" pitchFamily="18" charset="0"/>
              </a:rPr>
              <a:t>develop</a:t>
            </a:r>
            <a:r>
              <a:rPr lang="en-US" sz="2000" dirty="0"/>
              <a:t> </a:t>
            </a:r>
            <a:r>
              <a:rPr lang="en-US" sz="2000" dirty="0">
                <a:cs typeface="Times New Roman" panose="02020603050405020304" pitchFamily="18" charset="0"/>
              </a:rPr>
              <a:t>residuals to certain medical conditions such as Parkinson’s or Diabetes Mellitus Type II.</a:t>
            </a:r>
            <a:endParaRPr lang="en-US" sz="2000" dirty="0"/>
          </a:p>
        </p:txBody>
      </p:sp>
    </p:spTree>
    <p:extLst>
      <p:ext uri="{BB962C8B-B14F-4D97-AF65-F5344CB8AC3E}">
        <p14:creationId xmlns:p14="http://schemas.microsoft.com/office/powerpoint/2010/main" val="37699805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Diamond Grid 16x9">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siness diamond grid presentation (widescreen).potx" id="{B2221865-AD13-4DF0-B68E-BF08E8CC5659}" vid="{BAA0C488-98B6-4F47-8E1C-5C7CD9605F7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34351</TotalTime>
  <Words>1931</Words>
  <Application>Microsoft Office PowerPoint</Application>
  <PresentationFormat>Widescreen</PresentationFormat>
  <Paragraphs>210</Paragraphs>
  <Slides>21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Bitter</vt:lpstr>
      <vt:lpstr>Calibri</vt:lpstr>
      <vt:lpstr>Source Sans Pro</vt:lpstr>
      <vt:lpstr>Times New Roman</vt:lpstr>
      <vt:lpstr>Diamond Grid 16x9</vt:lpstr>
      <vt:lpstr>Department of Ohio American Legion  VA Claims </vt:lpstr>
      <vt:lpstr>Learning Objectives</vt:lpstr>
      <vt:lpstr>Types of VA Claims</vt:lpstr>
      <vt:lpstr>Service Connection</vt:lpstr>
      <vt:lpstr>Service-Connection Eligibility</vt:lpstr>
      <vt:lpstr>Service-Connection Eligibility Presumptively  </vt:lpstr>
      <vt:lpstr>Service-Connection Types </vt:lpstr>
      <vt:lpstr>Service-Connection Direct </vt:lpstr>
      <vt:lpstr>Service-Connection Secondary </vt:lpstr>
      <vt:lpstr>Service-Connection Aggravation </vt:lpstr>
      <vt:lpstr>Service-Connection Presumptive</vt:lpstr>
      <vt:lpstr>How to Start a VA Claim </vt:lpstr>
      <vt:lpstr>VA Appeals Options </vt:lpstr>
      <vt:lpstr>Supplemental Lane</vt:lpstr>
      <vt:lpstr>Higher Level Review</vt:lpstr>
      <vt:lpstr>Board of Veterans Appeals </vt:lpstr>
      <vt:lpstr>DSO Production </vt:lpstr>
      <vt:lpstr>Summary</vt:lpstr>
      <vt:lpstr>PowerPoint Presentation</vt:lpstr>
      <vt:lpstr>Back-up Slides</vt:lpstr>
      <vt:lpstr>Back-up Slides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Membership Plan</dc:title>
  <dc:creator>Thomas Simons</dc:creator>
  <cp:lastModifiedBy>Genochio, William, VBACLE</cp:lastModifiedBy>
  <cp:revision>349</cp:revision>
  <cp:lastPrinted>2023-11-21T17:57:42Z</cp:lastPrinted>
  <dcterms:created xsi:type="dcterms:W3CDTF">2016-05-31T18:19:44Z</dcterms:created>
  <dcterms:modified xsi:type="dcterms:W3CDTF">2026-01-16T18:51:45Z</dcterms:modified>
</cp:coreProperties>
</file>