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1" r:id="rId2"/>
    <p:sldId id="281" r:id="rId3"/>
    <p:sldId id="257" r:id="rId4"/>
    <p:sldId id="280" r:id="rId5"/>
    <p:sldId id="271" r:id="rId6"/>
    <p:sldId id="272" r:id="rId7"/>
    <p:sldId id="273" r:id="rId8"/>
    <p:sldId id="294" r:id="rId9"/>
    <p:sldId id="282" r:id="rId10"/>
    <p:sldId id="284" r:id="rId11"/>
    <p:sldId id="285" r:id="rId12"/>
    <p:sldId id="286" r:id="rId13"/>
    <p:sldId id="287" r:id="rId14"/>
    <p:sldId id="298" r:id="rId15"/>
    <p:sldId id="288" r:id="rId16"/>
    <p:sldId id="274" r:id="rId17"/>
    <p:sldId id="277" r:id="rId18"/>
    <p:sldId id="289" r:id="rId19"/>
    <p:sldId id="296" r:id="rId20"/>
    <p:sldId id="297" r:id="rId21"/>
    <p:sldId id="290" r:id="rId22"/>
    <p:sldId id="291" r:id="rId23"/>
    <p:sldId id="295" r:id="rId24"/>
    <p:sldId id="292" r:id="rId25"/>
    <p:sldId id="275" r:id="rId26"/>
    <p:sldId id="293"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Blackwell" initials="MB" lastIdx="4" clrIdx="0">
    <p:extLst>
      <p:ext uri="{19B8F6BF-5375-455C-9EA6-DF929625EA0E}">
        <p15:presenceInfo xmlns:p15="http://schemas.microsoft.com/office/powerpoint/2012/main" userId="S-1-5-21-2476831233-58314774-3090665200-2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6" autoAdjust="0"/>
  </p:normalViewPr>
  <p:slideViewPr>
    <p:cSldViewPr snapToGrid="0">
      <p:cViewPr varScale="1">
        <p:scale>
          <a:sx n="112" d="100"/>
          <a:sy n="112" d="100"/>
        </p:scale>
        <p:origin x="552"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0T23:07:34.184" idx="2">
    <p:pos x="10" y="10"/>
    <p:text/>
    <p:extLst>
      <p:ext uri="{C676402C-5697-4E1C-873F-D02D1690AC5C}">
        <p15:threadingInfo xmlns:p15="http://schemas.microsoft.com/office/powerpoint/2012/main" timeZoneBias="300"/>
      </p:ext>
    </p:extLst>
  </p:cm>
  <p:cm authorId="1" dt="2020-01-20T23:07:34.298" idx="3">
    <p:pos x="106" y="106"/>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59041DB8-B66F-4DC8-A96E-33677E0F90FF}" type="datetimeFigureOut">
              <a:rPr lang="en-US" smtClean="0"/>
              <a:t>4/21/2023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EB49C4A-65AC-492D-9701-81B46C3AD0E4}" type="datetimeFigureOut">
              <a:rPr lang="en-US" smtClean="0"/>
              <a:t>4/21/2023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5"/>
            <a:ext cx="5618480" cy="3141821"/>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329459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384548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171590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365419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253283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25</a:t>
            </a:fld>
            <a:endParaRPr lang="en-US"/>
          </a:p>
        </p:txBody>
      </p:sp>
    </p:spTree>
    <p:extLst>
      <p:ext uri="{BB962C8B-B14F-4D97-AF65-F5344CB8AC3E}">
        <p14:creationId xmlns:p14="http://schemas.microsoft.com/office/powerpoint/2010/main" val="3940471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9" name="Picture 58">
            <a:extLst>
              <a:ext uri="{FF2B5EF4-FFF2-40B4-BE49-F238E27FC236}">
                <a16:creationId xmlns:a16="http://schemas.microsoft.com/office/drawing/2014/main" id="{89EC9D1A-7736-425E-A7D2-F2691EBD188F}"/>
              </a:ext>
            </a:extLst>
          </p:cNvPr>
          <p:cNvPicPr>
            <a:picLocks noChangeAspect="1"/>
          </p:cNvPicPr>
          <p:nvPr userDrawn="1"/>
        </p:nvPicPr>
        <p:blipFill>
          <a:blip r:embed="rId2"/>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4/21/2023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4/21/2023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4/21/2023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4/21/2023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4/21/2023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4/21/2023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4/21/2023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pic>
        <p:nvPicPr>
          <p:cNvPr id="56" name="Picture 55" descr="A close up of a logo&#10;&#10;Description automatically generated">
            <a:extLst>
              <a:ext uri="{FF2B5EF4-FFF2-40B4-BE49-F238E27FC236}">
                <a16:creationId xmlns:a16="http://schemas.microsoft.com/office/drawing/2014/main" id="{322D2120-ECE7-443F-AF27-7375EF721BE4}"/>
              </a:ext>
            </a:extLst>
          </p:cNvPr>
          <p:cNvPicPr>
            <a:picLocks noChangeAspect="1"/>
          </p:cNvPicPr>
          <p:nvPr userDrawn="1"/>
        </p:nvPicPr>
        <p:blipFill>
          <a:blip r:embed="rId2"/>
          <a:stretch>
            <a:fillRect/>
          </a:stretch>
        </p:blipFill>
        <p:spPr>
          <a:xfrm>
            <a:off x="10415151" y="104135"/>
            <a:ext cx="1719160" cy="1576468"/>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4/21/2023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4/21/2023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pic>
        <p:nvPicPr>
          <p:cNvPr id="8" name="Picture 7">
            <a:extLst>
              <a:ext uri="{FF2B5EF4-FFF2-40B4-BE49-F238E27FC236}">
                <a16:creationId xmlns:a16="http://schemas.microsoft.com/office/drawing/2014/main" id="{FD8F11DE-1B7E-4C65-B337-1C55F2DA482A}"/>
              </a:ext>
            </a:extLst>
          </p:cNvPr>
          <p:cNvPicPr>
            <a:picLocks noChangeAspect="1"/>
          </p:cNvPicPr>
          <p:nvPr userDrawn="1"/>
        </p:nvPicPr>
        <p:blipFill>
          <a:blip r:embed="rId13"/>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Resolutions</a:t>
            </a:r>
          </a:p>
        </p:txBody>
      </p:sp>
      <p:sp>
        <p:nvSpPr>
          <p:cNvPr id="3" name="Subtitle 2"/>
          <p:cNvSpPr>
            <a:spLocks noGrp="1"/>
          </p:cNvSpPr>
          <p:nvPr>
            <p:ph type="subTitle" idx="1"/>
          </p:nvPr>
        </p:nvSpPr>
        <p:spPr/>
        <p:txBody>
          <a:bodyPr/>
          <a:lstStyle/>
          <a:p>
            <a:r>
              <a:rPr lang="en-US" dirty="0"/>
              <a:t>Mike Blackwell, Commander – District 3</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of the resolutions</a:t>
            </a:r>
          </a:p>
        </p:txBody>
      </p:sp>
      <p:sp>
        <p:nvSpPr>
          <p:cNvPr id="3" name="Content Placeholder 2"/>
          <p:cNvSpPr>
            <a:spLocks noGrp="1"/>
          </p:cNvSpPr>
          <p:nvPr>
            <p:ph idx="1"/>
          </p:nvPr>
        </p:nvSpPr>
        <p:spPr/>
        <p:txBody>
          <a:bodyPr>
            <a:normAutofit/>
          </a:bodyPr>
          <a:lstStyle/>
          <a:p>
            <a:pPr marL="0" indent="0">
              <a:buNone/>
            </a:pPr>
            <a:r>
              <a:rPr lang="en-US" sz="2800" dirty="0"/>
              <a:t>A resolution consists of two parts</a:t>
            </a:r>
          </a:p>
          <a:p>
            <a:pPr marL="514350" indent="-514350">
              <a:buFont typeface="+mj-lt"/>
              <a:buAutoNum type="arabicPeriod"/>
            </a:pPr>
            <a:endParaRPr lang="en-US" sz="2800" dirty="0"/>
          </a:p>
          <a:p>
            <a:r>
              <a:rPr lang="en-US" sz="2800" dirty="0"/>
              <a:t>The Preamble</a:t>
            </a:r>
          </a:p>
          <a:p>
            <a:r>
              <a:rPr lang="en-US" sz="2800" dirty="0"/>
              <a:t>The Resolve Clause</a:t>
            </a:r>
          </a:p>
        </p:txBody>
      </p:sp>
    </p:spTree>
    <p:extLst>
      <p:ext uri="{BB962C8B-B14F-4D97-AF65-F5344CB8AC3E}">
        <p14:creationId xmlns:p14="http://schemas.microsoft.com/office/powerpoint/2010/main" val="25627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76959"/>
            <a:ext cx="9601200" cy="1142385"/>
          </a:xfrm>
        </p:spPr>
        <p:txBody>
          <a:bodyPr/>
          <a:lstStyle/>
          <a:p>
            <a:r>
              <a:rPr lang="en-US" dirty="0"/>
              <a:t>The Preamble “WHEREAS”</a:t>
            </a:r>
          </a:p>
        </p:txBody>
      </p:sp>
      <p:sp>
        <p:nvSpPr>
          <p:cNvPr id="3" name="Content Placeholder 2"/>
          <p:cNvSpPr>
            <a:spLocks noGrp="1"/>
          </p:cNvSpPr>
          <p:nvPr>
            <p:ph idx="1"/>
          </p:nvPr>
        </p:nvSpPr>
        <p:spPr>
          <a:xfrm>
            <a:off x="1295399" y="1855694"/>
            <a:ext cx="9802907" cy="4186518"/>
          </a:xfrm>
        </p:spPr>
        <p:txBody>
          <a:bodyPr>
            <a:normAutofit/>
          </a:bodyPr>
          <a:lstStyle/>
          <a:p>
            <a:endParaRPr lang="en-US" sz="2800" dirty="0"/>
          </a:p>
          <a:p>
            <a:r>
              <a:rPr lang="en-US" sz="2800" dirty="0"/>
              <a:t>The preamble is the description of the problem</a:t>
            </a:r>
          </a:p>
          <a:p>
            <a:r>
              <a:rPr lang="en-US" sz="2800" dirty="0"/>
              <a:t>It provides little known information where the merits of a resolution could be at risk of being misunderstood</a:t>
            </a:r>
          </a:p>
          <a:p>
            <a:r>
              <a:rPr lang="en-US" sz="2800" dirty="0"/>
              <a:t>The preamble is written in the form of a clause beginning with “WHEREAS”</a:t>
            </a:r>
          </a:p>
          <a:p>
            <a:pPr marL="0" indent="0">
              <a:buNone/>
            </a:pPr>
            <a:r>
              <a:rPr lang="en-US" sz="2800" dirty="0"/>
              <a:t>	</a:t>
            </a:r>
            <a:endParaRPr lang="en-US" sz="2200" dirty="0"/>
          </a:p>
          <a:p>
            <a:pPr marL="0" indent="0">
              <a:buNone/>
            </a:pPr>
            <a:endParaRPr lang="en-US" sz="26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65679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927" y="1431636"/>
            <a:ext cx="10000673" cy="4507345"/>
          </a:xfrm>
        </p:spPr>
        <p:txBody>
          <a:bodyPr>
            <a:normAutofit lnSpcReduction="10000"/>
          </a:bodyPr>
          <a:lstStyle/>
          <a:p>
            <a:pPr marL="0" indent="0">
              <a:buNone/>
            </a:pPr>
            <a:r>
              <a:rPr lang="en-US" dirty="0"/>
              <a:t>	</a:t>
            </a:r>
            <a:r>
              <a:rPr lang="en-US" sz="2800" dirty="0"/>
              <a:t>WHEREAS, The proper display of the United States flag is a cornerstone of flag respect and etiquette; and</a:t>
            </a:r>
          </a:p>
          <a:p>
            <a:pPr marL="0" indent="0">
              <a:buNone/>
            </a:pPr>
            <a:r>
              <a:rPr lang="en-US" sz="2800" dirty="0"/>
              <a:t>	WHEREAS, The American Legion is recognized as one of the country’s foremost authorities on the proper display of the United States flag; and</a:t>
            </a:r>
          </a:p>
          <a:p>
            <a:pPr marL="0" indent="0">
              <a:buNone/>
            </a:pPr>
            <a:r>
              <a:rPr lang="en-US" sz="2800" dirty="0"/>
              <a:t>	WHEREAS, Title 4, Chapter 1, Section 8(k), United States: “The flag, when it is in such condition that it is no longer a fitting emblem for display, should be destroyed in a dignified way, preferably by burning”, and;</a:t>
            </a:r>
          </a:p>
          <a:p>
            <a:pPr marL="0" indent="0">
              <a:buNone/>
            </a:pPr>
            <a:r>
              <a:rPr lang="en-US" sz="2800" dirty="0"/>
              <a:t>	RESOLVED, That……………….</a:t>
            </a:r>
          </a:p>
          <a:p>
            <a:endParaRPr lang="en-US" dirty="0"/>
          </a:p>
        </p:txBody>
      </p:sp>
    </p:spTree>
    <p:extLst>
      <p:ext uri="{BB962C8B-B14F-4D97-AF65-F5344CB8AC3E}">
        <p14:creationId xmlns:p14="http://schemas.microsoft.com/office/powerpoint/2010/main" val="188356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Resolve Clause</a:t>
            </a:r>
          </a:p>
        </p:txBody>
      </p:sp>
      <p:sp>
        <p:nvSpPr>
          <p:cNvPr id="3" name="Content Placeholder 2"/>
          <p:cNvSpPr>
            <a:spLocks noGrp="1"/>
          </p:cNvSpPr>
          <p:nvPr>
            <p:ph idx="1"/>
          </p:nvPr>
        </p:nvSpPr>
        <p:spPr/>
        <p:txBody>
          <a:bodyPr>
            <a:normAutofit/>
          </a:bodyPr>
          <a:lstStyle/>
          <a:p>
            <a:r>
              <a:rPr lang="en-US" sz="2800" dirty="0"/>
              <a:t>The “RESOLVE” clause defines the solution, policy, action or outcome you are seeking</a:t>
            </a:r>
          </a:p>
          <a:p>
            <a:r>
              <a:rPr lang="en-US" sz="2800" dirty="0"/>
              <a:t>It may be necessary for more than one action to take place in order to complete the intent (Be it Further Resolved and Be it Finally Resolved)</a:t>
            </a:r>
          </a:p>
          <a:p>
            <a:r>
              <a:rPr lang="en-US" sz="2800" dirty="0"/>
              <a:t>It identifies the resolving authority (who)</a:t>
            </a:r>
          </a:p>
          <a:p>
            <a:r>
              <a:rPr lang="en-US" sz="2800" dirty="0"/>
              <a:t>It provides a clear unmistakable intent</a:t>
            </a:r>
          </a:p>
          <a:p>
            <a:endParaRPr lang="en-US" sz="2800" dirty="0"/>
          </a:p>
        </p:txBody>
      </p:sp>
    </p:spTree>
    <p:extLst>
      <p:ext uri="{BB962C8B-B14F-4D97-AF65-F5344CB8AC3E}">
        <p14:creationId xmlns:p14="http://schemas.microsoft.com/office/powerpoint/2010/main" val="123244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48009-3F88-614C-48A4-E7601FEE559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A8C4415-D5B8-A00D-C2EF-0A07391DC1E5}"/>
              </a:ext>
            </a:extLst>
          </p:cNvPr>
          <p:cNvSpPr>
            <a:spLocks noGrp="1"/>
          </p:cNvSpPr>
          <p:nvPr>
            <p:ph idx="1"/>
          </p:nvPr>
        </p:nvSpPr>
        <p:spPr/>
        <p:txBody>
          <a:bodyPr>
            <a:normAutofit/>
          </a:bodyPr>
          <a:lstStyle/>
          <a:p>
            <a:r>
              <a:rPr lang="en-US" sz="3200" dirty="0"/>
              <a:t>National American Legion Resolutions Archives</a:t>
            </a:r>
          </a:p>
          <a:p>
            <a:pPr lvl="1"/>
            <a:r>
              <a:rPr lang="en-US" sz="3200" dirty="0"/>
              <a:t>https://archive.legion.org</a:t>
            </a:r>
          </a:p>
        </p:txBody>
      </p:sp>
    </p:spTree>
    <p:extLst>
      <p:ext uri="{BB962C8B-B14F-4D97-AF65-F5344CB8AC3E}">
        <p14:creationId xmlns:p14="http://schemas.microsoft.com/office/powerpoint/2010/main" val="154287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163" y="1177637"/>
            <a:ext cx="9601200" cy="4151745"/>
          </a:xfrm>
        </p:spPr>
        <p:txBody>
          <a:bodyPr/>
          <a:lstStyle/>
          <a:p>
            <a:pPr marL="0" indent="0">
              <a:buNone/>
            </a:pPr>
            <a:r>
              <a:rPr lang="en-US" dirty="0"/>
              <a:t>	</a:t>
            </a:r>
          </a:p>
          <a:p>
            <a:pPr marL="0" indent="0">
              <a:buNone/>
            </a:pPr>
            <a:r>
              <a:rPr lang="en-US" b="1" dirty="0"/>
              <a:t>	</a:t>
            </a:r>
            <a:r>
              <a:rPr lang="en-US" sz="2400" b="1" dirty="0"/>
              <a:t>RESOLVED</a:t>
            </a:r>
            <a:r>
              <a:rPr lang="en-US" sz="2400" dirty="0"/>
              <a:t>,  </a:t>
            </a:r>
            <a:r>
              <a:rPr lang="en-US" sz="2400" b="1" dirty="0"/>
              <a:t>By The National Executive Committee of The American Legion in a regular meeting assembled in Indianapolis, Indiana, on May 4-5, 2011, That The American Legion at all levels encourage its membership, the general public, and all local, state and federal government agencies to display United States flags that are fitting  emblems for display; and, be it finally</a:t>
            </a:r>
          </a:p>
          <a:p>
            <a:pPr marL="0" indent="0">
              <a:buNone/>
            </a:pPr>
            <a:r>
              <a:rPr lang="en-US" sz="2400" b="1" dirty="0"/>
              <a:t>	RESOLVED, That American Legion Posts are encouraged to promote and conduct a “Dignified Disposal of Unserviceable Flags Ceremony” as a part of their community service efforts.</a:t>
            </a:r>
            <a:endParaRPr lang="en-US" sz="2400" dirty="0"/>
          </a:p>
        </p:txBody>
      </p:sp>
    </p:spTree>
    <p:extLst>
      <p:ext uri="{BB962C8B-B14F-4D97-AF65-F5344CB8AC3E}">
        <p14:creationId xmlns:p14="http://schemas.microsoft.com/office/powerpoint/2010/main" val="293255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write a resolution?</a:t>
            </a:r>
          </a:p>
        </p:txBody>
      </p:sp>
      <p:sp>
        <p:nvSpPr>
          <p:cNvPr id="3" name="Content Placeholder 2"/>
          <p:cNvSpPr>
            <a:spLocks noGrp="1"/>
          </p:cNvSpPr>
          <p:nvPr>
            <p:ph idx="1"/>
          </p:nvPr>
        </p:nvSpPr>
        <p:spPr>
          <a:xfrm>
            <a:off x="1295400" y="1819374"/>
            <a:ext cx="9704294" cy="3792532"/>
          </a:xfrm>
        </p:spPr>
        <p:txBody>
          <a:bodyPr>
            <a:normAutofit/>
          </a:bodyPr>
          <a:lstStyle/>
          <a:p>
            <a:endParaRPr lang="en-US" sz="2800" dirty="0"/>
          </a:p>
          <a:p>
            <a:r>
              <a:rPr lang="en-US" sz="2800" dirty="0"/>
              <a:t>First, make sure that there isn’t already a resolution or position available (legion.org/resolutions for National Resolutions) and that the resolution is applicable to the mission of the American Legion </a:t>
            </a:r>
          </a:p>
          <a:p>
            <a:r>
              <a:rPr lang="en-US" sz="2800" dirty="0"/>
              <a:t>Always draft your resolve clause first</a:t>
            </a:r>
          </a:p>
          <a:p>
            <a:pPr marL="274320" lvl="1" indent="0">
              <a:buNone/>
            </a:pPr>
            <a:endParaRPr lang="en-US" sz="2600" b="1" dirty="0"/>
          </a:p>
        </p:txBody>
      </p:sp>
    </p:spTree>
    <p:extLst>
      <p:ext uri="{BB962C8B-B14F-4D97-AF65-F5344CB8AC3E}">
        <p14:creationId xmlns:p14="http://schemas.microsoft.com/office/powerpoint/2010/main" val="308224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write a resolution? (cont.)</a:t>
            </a:r>
          </a:p>
        </p:txBody>
      </p:sp>
      <p:sp>
        <p:nvSpPr>
          <p:cNvPr id="3" name="Content Placeholder 2"/>
          <p:cNvSpPr>
            <a:spLocks noGrp="1"/>
          </p:cNvSpPr>
          <p:nvPr>
            <p:ph idx="1"/>
          </p:nvPr>
        </p:nvSpPr>
        <p:spPr>
          <a:xfrm>
            <a:off x="1295400" y="1819373"/>
            <a:ext cx="9601200" cy="4025246"/>
          </a:xfrm>
        </p:spPr>
        <p:txBody>
          <a:bodyPr>
            <a:normAutofit/>
          </a:bodyPr>
          <a:lstStyle/>
          <a:p>
            <a:endParaRPr lang="en-US" sz="2800" dirty="0"/>
          </a:p>
          <a:p>
            <a:r>
              <a:rPr lang="en-US" sz="2800" dirty="0"/>
              <a:t>Use the Preamble (the “Whereas” clauses) to provide background information that builds the case for the resolution</a:t>
            </a:r>
          </a:p>
          <a:p>
            <a:r>
              <a:rPr lang="en-US" sz="2800" dirty="0"/>
              <a:t>Be concise</a:t>
            </a:r>
          </a:p>
          <a:p>
            <a:r>
              <a:rPr lang="en-US" sz="2800" dirty="0"/>
              <a:t>Go from broad to specific</a:t>
            </a:r>
          </a:p>
          <a:p>
            <a:r>
              <a:rPr lang="en-US" sz="2800" dirty="0"/>
              <a:t>Use facts, not assumptions – Do your research</a:t>
            </a:r>
          </a:p>
        </p:txBody>
      </p:sp>
    </p:spTree>
    <p:extLst>
      <p:ext uri="{BB962C8B-B14F-4D97-AF65-F5344CB8AC3E}">
        <p14:creationId xmlns:p14="http://schemas.microsoft.com/office/powerpoint/2010/main" val="79570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write a resolution? (cont.)</a:t>
            </a:r>
          </a:p>
        </p:txBody>
      </p:sp>
      <p:sp>
        <p:nvSpPr>
          <p:cNvPr id="3" name="Content Placeholder 2"/>
          <p:cNvSpPr>
            <a:spLocks noGrp="1"/>
          </p:cNvSpPr>
          <p:nvPr>
            <p:ph idx="1"/>
          </p:nvPr>
        </p:nvSpPr>
        <p:spPr/>
        <p:txBody>
          <a:bodyPr>
            <a:normAutofit/>
          </a:bodyPr>
          <a:lstStyle/>
          <a:p>
            <a:endParaRPr lang="en-US" sz="2800" dirty="0"/>
          </a:p>
          <a:p>
            <a:r>
              <a:rPr lang="en-US" sz="2800" dirty="0"/>
              <a:t>Proof read for grammar and spelling and then have it reviewed by someone else</a:t>
            </a:r>
          </a:p>
          <a:p>
            <a:r>
              <a:rPr lang="en-US" sz="2800" dirty="0"/>
              <a:t>Check the formatting, punctuation and structure</a:t>
            </a:r>
          </a:p>
          <a:p>
            <a:r>
              <a:rPr lang="en-US" sz="2800" dirty="0"/>
              <a:t>Provide any supporting documentation. Provide more than one set, if possible</a:t>
            </a:r>
          </a:p>
        </p:txBody>
      </p:sp>
    </p:spTree>
    <p:extLst>
      <p:ext uri="{BB962C8B-B14F-4D97-AF65-F5344CB8AC3E}">
        <p14:creationId xmlns:p14="http://schemas.microsoft.com/office/powerpoint/2010/main" val="395702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write a resolution? (cont.)</a:t>
            </a:r>
          </a:p>
        </p:txBody>
      </p:sp>
      <p:sp>
        <p:nvSpPr>
          <p:cNvPr id="3" name="Content Placeholder 2"/>
          <p:cNvSpPr>
            <a:spLocks noGrp="1"/>
          </p:cNvSpPr>
          <p:nvPr>
            <p:ph idx="1"/>
          </p:nvPr>
        </p:nvSpPr>
        <p:spPr/>
        <p:txBody>
          <a:bodyPr>
            <a:normAutofit/>
          </a:bodyPr>
          <a:lstStyle/>
          <a:p>
            <a:endParaRPr lang="en-US" sz="2800" dirty="0"/>
          </a:p>
          <a:p>
            <a:r>
              <a:rPr lang="en-US" sz="2800" dirty="0"/>
              <a:t>The whereas and resolved should always be capitalized</a:t>
            </a:r>
          </a:p>
          <a:p>
            <a:r>
              <a:rPr lang="en-US" sz="2800" dirty="0"/>
              <a:t>There should always be a comma after whereas and resolved</a:t>
            </a:r>
          </a:p>
          <a:p>
            <a:r>
              <a:rPr lang="en-US" sz="2800" dirty="0"/>
              <a:t>Always capitalize the first word after whereas and resolved </a:t>
            </a:r>
          </a:p>
        </p:txBody>
      </p:sp>
    </p:spTree>
    <p:extLst>
      <p:ext uri="{BB962C8B-B14F-4D97-AF65-F5344CB8AC3E}">
        <p14:creationId xmlns:p14="http://schemas.microsoft.com/office/powerpoint/2010/main" val="382562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655" y="1981201"/>
            <a:ext cx="9815945" cy="3809999"/>
          </a:xfrm>
        </p:spPr>
        <p:txBody>
          <a:bodyPr/>
          <a:lstStyle/>
          <a:p>
            <a:pPr marL="0" indent="0">
              <a:buNone/>
            </a:pPr>
            <a:r>
              <a:rPr lang="en-US" sz="2800" dirty="0"/>
              <a:t>“Without the resolution process, our organization would not have guidance in developing programs, allocating funds to help veterans or targeting Congress with issues that affect you, me and the rest of this great country of ours.”</a:t>
            </a:r>
          </a:p>
          <a:p>
            <a:pPr marL="0" indent="0">
              <a:buNone/>
            </a:pPr>
            <a:r>
              <a:rPr lang="en-US" sz="2800" dirty="0"/>
              <a:t>	</a:t>
            </a:r>
            <a:r>
              <a:rPr lang="en-US" sz="2600" i="1" dirty="0"/>
              <a:t>Past National Commander Ray G. Smith (NC), 2000-2001</a:t>
            </a:r>
          </a:p>
        </p:txBody>
      </p:sp>
    </p:spTree>
    <p:extLst>
      <p:ext uri="{BB962C8B-B14F-4D97-AF65-F5344CB8AC3E}">
        <p14:creationId xmlns:p14="http://schemas.microsoft.com/office/powerpoint/2010/main" val="23380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write a resolution? (cont.)</a:t>
            </a:r>
          </a:p>
        </p:txBody>
      </p:sp>
      <p:sp>
        <p:nvSpPr>
          <p:cNvPr id="3" name="Content Placeholder 2"/>
          <p:cNvSpPr>
            <a:spLocks noGrp="1"/>
          </p:cNvSpPr>
          <p:nvPr>
            <p:ph idx="1"/>
          </p:nvPr>
        </p:nvSpPr>
        <p:spPr/>
        <p:txBody>
          <a:bodyPr>
            <a:normAutofit/>
          </a:bodyPr>
          <a:lstStyle/>
          <a:p>
            <a:endParaRPr lang="en-US" sz="2800" dirty="0"/>
          </a:p>
          <a:p>
            <a:r>
              <a:rPr lang="en-US" sz="2800" dirty="0"/>
              <a:t>Each whereas statement should end with a semicolon and then the word “and”</a:t>
            </a:r>
          </a:p>
          <a:p>
            <a:r>
              <a:rPr lang="en-US" sz="2800" dirty="0"/>
              <a:t>The entire resolve should be in bold</a:t>
            </a:r>
          </a:p>
          <a:p>
            <a:r>
              <a:rPr lang="en-US" sz="2800" dirty="0"/>
              <a:t>The only period in the resolution should be at the end of the final resolve</a:t>
            </a:r>
          </a:p>
        </p:txBody>
      </p:sp>
    </p:spTree>
    <p:extLst>
      <p:ext uri="{BB962C8B-B14F-4D97-AF65-F5344CB8AC3E}">
        <p14:creationId xmlns:p14="http://schemas.microsoft.com/office/powerpoint/2010/main" val="11144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2363" y="206303"/>
            <a:ext cx="6775314" cy="6176023"/>
          </a:xfrm>
          <a:prstGeom prst="rect">
            <a:avLst/>
          </a:prstGeom>
        </p:spPr>
      </p:pic>
    </p:spTree>
    <p:extLst>
      <p:ext uri="{BB962C8B-B14F-4D97-AF65-F5344CB8AC3E}">
        <p14:creationId xmlns:p14="http://schemas.microsoft.com/office/powerpoint/2010/main" val="416986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resolutions fail?</a:t>
            </a:r>
          </a:p>
        </p:txBody>
      </p:sp>
      <p:sp>
        <p:nvSpPr>
          <p:cNvPr id="3" name="Content Placeholder 2"/>
          <p:cNvSpPr>
            <a:spLocks noGrp="1"/>
          </p:cNvSpPr>
          <p:nvPr>
            <p:ph idx="1"/>
          </p:nvPr>
        </p:nvSpPr>
        <p:spPr/>
        <p:txBody>
          <a:bodyPr>
            <a:normAutofit/>
          </a:bodyPr>
          <a:lstStyle/>
          <a:p>
            <a:endParaRPr lang="en-US" sz="2400" dirty="0"/>
          </a:p>
          <a:p>
            <a:r>
              <a:rPr lang="en-US" sz="2800" dirty="0"/>
              <a:t>Resolutions requiring financial support, already start with an uphill battle</a:t>
            </a:r>
          </a:p>
          <a:p>
            <a:r>
              <a:rPr lang="en-US" sz="2800" dirty="0"/>
              <a:t>Resolutions that are poorly written or lack proper formatting</a:t>
            </a:r>
          </a:p>
          <a:p>
            <a:r>
              <a:rPr lang="en-US" sz="2800" dirty="0"/>
              <a:t>Failure to advocate, network and negotiate the intent of the resolution with members and committees</a:t>
            </a:r>
          </a:p>
          <a:p>
            <a:endParaRPr lang="en-US" dirty="0"/>
          </a:p>
        </p:txBody>
      </p:sp>
    </p:spTree>
    <p:extLst>
      <p:ext uri="{BB962C8B-B14F-4D97-AF65-F5344CB8AC3E}">
        <p14:creationId xmlns:p14="http://schemas.microsoft.com/office/powerpoint/2010/main" val="5423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resolutions fall? (cont.)</a:t>
            </a:r>
          </a:p>
        </p:txBody>
      </p:sp>
      <p:sp>
        <p:nvSpPr>
          <p:cNvPr id="3" name="Content Placeholder 2"/>
          <p:cNvSpPr>
            <a:spLocks noGrp="1"/>
          </p:cNvSpPr>
          <p:nvPr>
            <p:ph idx="1"/>
          </p:nvPr>
        </p:nvSpPr>
        <p:spPr/>
        <p:txBody>
          <a:bodyPr/>
          <a:lstStyle/>
          <a:p>
            <a:endParaRPr lang="en-US" dirty="0"/>
          </a:p>
          <a:p>
            <a:r>
              <a:rPr lang="en-US" sz="2800" dirty="0"/>
              <a:t>Resolutions that are poorly researched, constructed, and fail to provide supporting documents</a:t>
            </a:r>
          </a:p>
          <a:p>
            <a:r>
              <a:rPr lang="en-US" sz="2800" dirty="0"/>
              <a:t>Resolutions with more than one subject</a:t>
            </a:r>
          </a:p>
          <a:p>
            <a:r>
              <a:rPr lang="en-US" sz="2800" dirty="0"/>
              <a:t>Resolutions that are politically sensitive</a:t>
            </a:r>
          </a:p>
          <a:p>
            <a:endParaRPr lang="en-US" dirty="0"/>
          </a:p>
        </p:txBody>
      </p:sp>
    </p:spTree>
    <p:extLst>
      <p:ext uri="{BB962C8B-B14F-4D97-AF65-F5344CB8AC3E}">
        <p14:creationId xmlns:p14="http://schemas.microsoft.com/office/powerpoint/2010/main" val="3757146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fail, don’t give up!</a:t>
            </a:r>
          </a:p>
        </p:txBody>
      </p:sp>
      <p:sp>
        <p:nvSpPr>
          <p:cNvPr id="3" name="Content Placeholder 2"/>
          <p:cNvSpPr>
            <a:spLocks noGrp="1"/>
          </p:cNvSpPr>
          <p:nvPr>
            <p:ph idx="1"/>
          </p:nvPr>
        </p:nvSpPr>
        <p:spPr/>
        <p:txBody>
          <a:bodyPr>
            <a:noAutofit/>
          </a:bodyPr>
          <a:lstStyle/>
          <a:p>
            <a:endParaRPr lang="en-US" sz="2700" dirty="0"/>
          </a:p>
          <a:p>
            <a:r>
              <a:rPr lang="en-US" sz="2800" dirty="0"/>
              <a:t>Listen to the feedback- Organize it- Incorporate it- Re- submit it</a:t>
            </a:r>
          </a:p>
          <a:p>
            <a:r>
              <a:rPr lang="en-US" sz="2800" dirty="0"/>
              <a:t>Ask for assistance and input from other districts or departments</a:t>
            </a:r>
          </a:p>
          <a:p>
            <a:r>
              <a:rPr lang="en-US" sz="2800" dirty="0"/>
              <a:t>Many Resolutions fail, multiple times- don’t give up, follow your passion</a:t>
            </a:r>
          </a:p>
        </p:txBody>
      </p:sp>
    </p:spTree>
    <p:extLst>
      <p:ext uri="{BB962C8B-B14F-4D97-AF65-F5344CB8AC3E}">
        <p14:creationId xmlns:p14="http://schemas.microsoft.com/office/powerpoint/2010/main" val="70988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a:xfrm>
            <a:off x="1295400" y="1819373"/>
            <a:ext cx="9601200" cy="3971827"/>
          </a:xfrm>
        </p:spPr>
        <p:txBody>
          <a:bodyPr>
            <a:normAutofit/>
          </a:bodyPr>
          <a:lstStyle/>
          <a:p>
            <a:r>
              <a:rPr lang="en-US" sz="2800" dirty="0"/>
              <a:t>Download the resolution booklet at legion.org/resolutions</a:t>
            </a:r>
          </a:p>
          <a:p>
            <a:r>
              <a:rPr lang="en-US" sz="2800" dirty="0"/>
              <a:t>Review resolutions in the Digital Archive for ideas </a:t>
            </a:r>
            <a:r>
              <a:rPr lang="en-US" sz="2800"/>
              <a:t>at https://archive.legion.org</a:t>
            </a:r>
            <a:endParaRPr lang="en-US" sz="2600" dirty="0"/>
          </a:p>
          <a:p>
            <a:r>
              <a:rPr lang="en-US" sz="2800" dirty="0"/>
              <a:t>Reach out to others who have written resolutions for advice and direction</a:t>
            </a:r>
          </a:p>
          <a:p>
            <a:r>
              <a:rPr lang="en-US" sz="2800" dirty="0"/>
              <a:t>Don’t be intimidated </a:t>
            </a:r>
          </a:p>
        </p:txBody>
      </p:sp>
    </p:spTree>
    <p:extLst>
      <p:ext uri="{BB962C8B-B14F-4D97-AF65-F5344CB8AC3E}">
        <p14:creationId xmlns:p14="http://schemas.microsoft.com/office/powerpoint/2010/main" val="370791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Thank you!</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dirty="0"/>
              <a:t>Kevin Motter</a:t>
            </a:r>
          </a:p>
          <a:p>
            <a:pPr marL="0" indent="0" algn="ctr">
              <a:buNone/>
            </a:pPr>
            <a:r>
              <a:rPr lang="en-US" sz="3600" dirty="0"/>
              <a:t>(419) 630-8767</a:t>
            </a:r>
          </a:p>
          <a:p>
            <a:pPr marL="0" indent="0" algn="ctr">
              <a:buNone/>
            </a:pPr>
            <a:r>
              <a:rPr lang="en-US" sz="3600" dirty="0"/>
              <a:t>Motter.kb@gmail.com</a:t>
            </a:r>
          </a:p>
        </p:txBody>
      </p:sp>
    </p:spTree>
    <p:extLst>
      <p:ext uri="{BB962C8B-B14F-4D97-AF65-F5344CB8AC3E}">
        <p14:creationId xmlns:p14="http://schemas.microsoft.com/office/powerpoint/2010/main" val="381374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2800" dirty="0"/>
              <a:t>What is a resolution</a:t>
            </a:r>
          </a:p>
          <a:p>
            <a:r>
              <a:rPr lang="en-US" sz="2800" dirty="0"/>
              <a:t>Why are resolutions important </a:t>
            </a:r>
          </a:p>
          <a:p>
            <a:r>
              <a:rPr lang="en-US" sz="2800" dirty="0"/>
              <a:t>Who can submit a resolution </a:t>
            </a:r>
          </a:p>
          <a:p>
            <a:r>
              <a:rPr lang="en-US" sz="2800" dirty="0"/>
              <a:t>Where do resolutions originate</a:t>
            </a:r>
          </a:p>
          <a:p>
            <a:r>
              <a:rPr lang="en-US" sz="2800" dirty="0"/>
              <a:t>How do you write a proper resolution</a:t>
            </a:r>
          </a:p>
          <a:p>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resolution?</a:t>
            </a:r>
          </a:p>
        </p:txBody>
      </p:sp>
      <p:sp>
        <p:nvSpPr>
          <p:cNvPr id="3" name="Content Placeholder 2"/>
          <p:cNvSpPr>
            <a:spLocks noGrp="1"/>
          </p:cNvSpPr>
          <p:nvPr>
            <p:ph idx="1"/>
          </p:nvPr>
        </p:nvSpPr>
        <p:spPr/>
        <p:txBody>
          <a:bodyPr>
            <a:normAutofit/>
          </a:bodyPr>
          <a:lstStyle/>
          <a:p>
            <a:endParaRPr lang="en-US" sz="2800" dirty="0"/>
          </a:p>
          <a:p>
            <a:r>
              <a:rPr lang="en-US" sz="2800" dirty="0"/>
              <a:t>Resolutions are written and introduced in many organizations and levels of government</a:t>
            </a:r>
          </a:p>
          <a:p>
            <a:r>
              <a:rPr lang="en-US" sz="2800" dirty="0"/>
              <a:t>A resolution is a motion submitted in writing</a:t>
            </a:r>
          </a:p>
          <a:p>
            <a:endParaRPr lang="en-US" sz="2800" dirty="0"/>
          </a:p>
          <a:p>
            <a:endParaRPr lang="en-US" sz="2600" dirty="0"/>
          </a:p>
        </p:txBody>
      </p:sp>
    </p:spTree>
    <p:extLst>
      <p:ext uri="{BB962C8B-B14F-4D97-AF65-F5344CB8AC3E}">
        <p14:creationId xmlns:p14="http://schemas.microsoft.com/office/powerpoint/2010/main" val="115221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resolution? (cont.)</a:t>
            </a:r>
          </a:p>
        </p:txBody>
      </p:sp>
      <p:sp>
        <p:nvSpPr>
          <p:cNvPr id="3" name="Content Placeholder 2"/>
          <p:cNvSpPr>
            <a:spLocks noGrp="1"/>
          </p:cNvSpPr>
          <p:nvPr>
            <p:ph idx="1"/>
          </p:nvPr>
        </p:nvSpPr>
        <p:spPr/>
        <p:txBody>
          <a:bodyPr>
            <a:normAutofit/>
          </a:bodyPr>
          <a:lstStyle/>
          <a:p>
            <a:endParaRPr lang="en-US" sz="2800" dirty="0"/>
          </a:p>
          <a:p>
            <a:r>
              <a:rPr lang="en-US" sz="2800" dirty="0"/>
              <a:t>A motion is often offered as a resolution either because of its importance or because of its length or complexity</a:t>
            </a:r>
          </a:p>
          <a:p>
            <a:r>
              <a:rPr lang="en-US" sz="2800" dirty="0"/>
              <a:t>It is a means of resolving a particular problem by stating very specifically what action is to take place</a:t>
            </a:r>
          </a:p>
        </p:txBody>
      </p:sp>
    </p:spTree>
    <p:extLst>
      <p:ext uri="{BB962C8B-B14F-4D97-AF65-F5344CB8AC3E}">
        <p14:creationId xmlns:p14="http://schemas.microsoft.com/office/powerpoint/2010/main" val="74491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the resolution process?</a:t>
            </a:r>
          </a:p>
        </p:txBody>
      </p:sp>
      <p:sp>
        <p:nvSpPr>
          <p:cNvPr id="3" name="Content Placeholder 2"/>
          <p:cNvSpPr>
            <a:spLocks noGrp="1"/>
          </p:cNvSpPr>
          <p:nvPr>
            <p:ph idx="1"/>
          </p:nvPr>
        </p:nvSpPr>
        <p:spPr/>
        <p:txBody>
          <a:bodyPr>
            <a:normAutofit/>
          </a:bodyPr>
          <a:lstStyle/>
          <a:p>
            <a:endParaRPr lang="en-US" sz="2800" dirty="0"/>
          </a:p>
          <a:p>
            <a:r>
              <a:rPr lang="en-US" sz="2800" dirty="0"/>
              <a:t>Resolutions tell our leaders (at all levels) what is important to the members</a:t>
            </a:r>
          </a:p>
          <a:p>
            <a:r>
              <a:rPr lang="en-US" sz="2800" dirty="0"/>
              <a:t>Resolutions are the only way to make changes to American Legion programs, policies, and positions</a:t>
            </a:r>
          </a:p>
        </p:txBody>
      </p:sp>
    </p:spTree>
    <p:extLst>
      <p:ext uri="{BB962C8B-B14F-4D97-AF65-F5344CB8AC3E}">
        <p14:creationId xmlns:p14="http://schemas.microsoft.com/office/powerpoint/2010/main" val="2082809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submit a resolution?</a:t>
            </a:r>
          </a:p>
        </p:txBody>
      </p:sp>
      <p:sp>
        <p:nvSpPr>
          <p:cNvPr id="3" name="Content Placeholder 2"/>
          <p:cNvSpPr>
            <a:spLocks noGrp="1"/>
          </p:cNvSpPr>
          <p:nvPr>
            <p:ph idx="1"/>
          </p:nvPr>
        </p:nvSpPr>
        <p:spPr>
          <a:xfrm>
            <a:off x="1121790" y="1800521"/>
            <a:ext cx="9774810" cy="4553626"/>
          </a:xfrm>
        </p:spPr>
        <p:txBody>
          <a:bodyPr>
            <a:normAutofit/>
          </a:bodyPr>
          <a:lstStyle/>
          <a:p>
            <a:endParaRPr lang="en-US" sz="2800" dirty="0"/>
          </a:p>
          <a:p>
            <a:r>
              <a:rPr lang="en-US" sz="2800" dirty="0"/>
              <a:t>Any legionnaire can submit a resolution to their Post</a:t>
            </a:r>
          </a:p>
          <a:p>
            <a:r>
              <a:rPr lang="en-US" sz="2800" dirty="0">
                <a:cs typeface="Times New Roman" panose="02020603050405020304" pitchFamily="18" charset="0"/>
              </a:rPr>
              <a:t>If adopted, the Post submits the resolution to their District and Their District then submits it to Department</a:t>
            </a:r>
            <a:endParaRPr lang="en-US" sz="2800" dirty="0"/>
          </a:p>
          <a:p>
            <a:r>
              <a:rPr lang="en-US" sz="2800" dirty="0"/>
              <a:t>The Department Adjutant determines whether or not the Department Executive Committee can deal with it or if it has to be sent to the Department Convention</a:t>
            </a:r>
          </a:p>
        </p:txBody>
      </p:sp>
    </p:spTree>
    <p:extLst>
      <p:ext uri="{BB962C8B-B14F-4D97-AF65-F5344CB8AC3E}">
        <p14:creationId xmlns:p14="http://schemas.microsoft.com/office/powerpoint/2010/main" val="304375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submit a resolution?</a:t>
            </a:r>
          </a:p>
        </p:txBody>
      </p:sp>
      <p:sp>
        <p:nvSpPr>
          <p:cNvPr id="3" name="Content Placeholder 2"/>
          <p:cNvSpPr>
            <a:spLocks noGrp="1"/>
          </p:cNvSpPr>
          <p:nvPr>
            <p:ph idx="1"/>
          </p:nvPr>
        </p:nvSpPr>
        <p:spPr/>
        <p:txBody>
          <a:bodyPr/>
          <a:lstStyle/>
          <a:p>
            <a:endParaRPr lang="en-US" dirty="0"/>
          </a:p>
          <a:p>
            <a:r>
              <a:rPr lang="en-US" sz="2800" dirty="0"/>
              <a:t>If adopted, the Department then forwards it to National</a:t>
            </a:r>
          </a:p>
          <a:p>
            <a:r>
              <a:rPr lang="en-US" sz="2800" dirty="0"/>
              <a:t>The National Adjutant then sends it to the appropriate National committee for review and action</a:t>
            </a:r>
          </a:p>
          <a:p>
            <a:r>
              <a:rPr lang="en-US" sz="2800" dirty="0"/>
              <a:t>The National Committee then sends it to NEC or National Convention for vote</a:t>
            </a:r>
          </a:p>
          <a:p>
            <a:endParaRPr lang="en-US" sz="2800" dirty="0"/>
          </a:p>
        </p:txBody>
      </p:sp>
    </p:spTree>
    <p:extLst>
      <p:ext uri="{BB962C8B-B14F-4D97-AF65-F5344CB8AC3E}">
        <p14:creationId xmlns:p14="http://schemas.microsoft.com/office/powerpoint/2010/main" val="312554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resolutions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endParaRPr lang="en-US" sz="2800" dirty="0"/>
          </a:p>
          <a:p>
            <a:pPr>
              <a:buFont typeface="Wingdings" panose="05000000000000000000" pitchFamily="2" charset="2"/>
              <a:buChar char="§"/>
            </a:pPr>
            <a:r>
              <a:rPr lang="en-US" sz="2800" dirty="0"/>
              <a:t>A statement or position on veteran issues</a:t>
            </a:r>
          </a:p>
          <a:p>
            <a:pPr>
              <a:buFont typeface="Wingdings" panose="05000000000000000000" pitchFamily="2" charset="2"/>
              <a:buChar char="§"/>
            </a:pPr>
            <a:r>
              <a:rPr lang="en-US" sz="2800" dirty="0"/>
              <a:t>To create and support The American Legion’s programs</a:t>
            </a:r>
          </a:p>
          <a:p>
            <a:pPr>
              <a:buFont typeface="Wingdings" panose="05000000000000000000" pitchFamily="2" charset="2"/>
              <a:buChar char="§"/>
            </a:pPr>
            <a:r>
              <a:rPr lang="en-US" sz="2800" dirty="0"/>
              <a:t>To authorize change within the organization</a:t>
            </a:r>
          </a:p>
        </p:txBody>
      </p:sp>
    </p:spTree>
    <p:extLst>
      <p:ext uri="{BB962C8B-B14F-4D97-AF65-F5344CB8AC3E}">
        <p14:creationId xmlns:p14="http://schemas.microsoft.com/office/powerpoint/2010/main" val="51010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45177</TotalTime>
  <Words>1073</Words>
  <Application>Microsoft Office PowerPoint</Application>
  <PresentationFormat>Widescreen</PresentationFormat>
  <Paragraphs>123</Paragraphs>
  <Slides>26</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Wingdings</vt:lpstr>
      <vt:lpstr>Diamond Grid 16x9</vt:lpstr>
      <vt:lpstr>Resolutions</vt:lpstr>
      <vt:lpstr>PowerPoint Presentation</vt:lpstr>
      <vt:lpstr>Objectives</vt:lpstr>
      <vt:lpstr>What is a resolution?</vt:lpstr>
      <vt:lpstr>What is a resolution? (cont.)</vt:lpstr>
      <vt:lpstr>Why use the resolution process?</vt:lpstr>
      <vt:lpstr>Who can submit a resolution?</vt:lpstr>
      <vt:lpstr>Who can submit a resolution?</vt:lpstr>
      <vt:lpstr>Types of resolutions</vt:lpstr>
      <vt:lpstr>Parts of the resolutions</vt:lpstr>
      <vt:lpstr>The Preamble “WHEREAS”</vt:lpstr>
      <vt:lpstr>PowerPoint Presentation</vt:lpstr>
      <vt:lpstr>The Resolve Clause</vt:lpstr>
      <vt:lpstr>Resources</vt:lpstr>
      <vt:lpstr>PowerPoint Presentation</vt:lpstr>
      <vt:lpstr>How do you write a resolution?</vt:lpstr>
      <vt:lpstr>How do you write a resolution? (cont.)</vt:lpstr>
      <vt:lpstr>How do you write a resolution? (cont.)</vt:lpstr>
      <vt:lpstr>How do you write a resolution? (cont.)</vt:lpstr>
      <vt:lpstr>How do you write a resolution? (cont.)</vt:lpstr>
      <vt:lpstr>PowerPoint Presentation</vt:lpstr>
      <vt:lpstr>Why do resolutions fail?</vt:lpstr>
      <vt:lpstr>Why do resolutions fall? (cont.)</vt:lpstr>
      <vt:lpstr>If you fail, don’t give up!</vt:lpstr>
      <vt:lpstr>Additional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Timothy Hollo</dc:creator>
  <cp:lastModifiedBy>Jon Vulgamore</cp:lastModifiedBy>
  <cp:revision>84</cp:revision>
  <cp:lastPrinted>2023-04-21T13:58:27Z</cp:lastPrinted>
  <dcterms:created xsi:type="dcterms:W3CDTF">2019-01-11T15:00:54Z</dcterms:created>
  <dcterms:modified xsi:type="dcterms:W3CDTF">2023-04-21T14:03:41Z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