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5" r:id="rId5"/>
    <p:sldId id="266" r:id="rId6"/>
    <p:sldId id="271" r:id="rId7"/>
    <p:sldId id="268" r:id="rId8"/>
    <p:sldId id="270" r:id="rId9"/>
    <p:sldId id="269" r:id="rId10"/>
    <p:sldId id="272" r:id="rId11"/>
    <p:sldId id="284" r:id="rId12"/>
    <p:sldId id="274" r:id="rId13"/>
    <p:sldId id="279" r:id="rId14"/>
    <p:sldId id="281" r:id="rId15"/>
    <p:sldId id="282" r:id="rId16"/>
    <p:sldId id="283" r:id="rId17"/>
    <p:sldId id="277" r:id="rId18"/>
  </p:sldIdLst>
  <p:sldSz cx="12192000" cy="6858000"/>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92323-4505-4551-9E38-AE5DA29E876E}" v="6" dt="2025-09-22T14:48:34.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se, Jessica N." userId="4724ae6c-764b-4be7-bf6c-ac5e91905563" providerId="ADAL" clId="{C8C793E9-1300-463D-8531-8C97E1BD870F}"/>
    <pc:docChg chg="modSld">
      <pc:chgData name="Reese, Jessica N." userId="4724ae6c-764b-4be7-bf6c-ac5e91905563" providerId="ADAL" clId="{C8C793E9-1300-463D-8531-8C97E1BD870F}" dt="2024-09-04T14:36:10.005" v="26" actId="114"/>
      <pc:docMkLst>
        <pc:docMk/>
      </pc:docMkLst>
      <pc:sldChg chg="modSp mod">
        <pc:chgData name="Reese, Jessica N." userId="4724ae6c-764b-4be7-bf6c-ac5e91905563" providerId="ADAL" clId="{C8C793E9-1300-463D-8531-8C97E1BD870F}" dt="2024-09-04T14:36:10.005" v="26" actId="114"/>
        <pc:sldMkLst>
          <pc:docMk/>
          <pc:sldMk cId="1025379348" sldId="265"/>
        </pc:sldMkLst>
      </pc:sldChg>
    </pc:docChg>
  </pc:docChgLst>
  <pc:docChgLst>
    <pc:chgData name="Reese, Jessica N." userId="4724ae6c-764b-4be7-bf6c-ac5e91905563" providerId="ADAL" clId="{68892323-4505-4551-9E38-AE5DA29E876E}"/>
    <pc:docChg chg="undo custSel addSld delSld modSld">
      <pc:chgData name="Reese, Jessica N." userId="4724ae6c-764b-4be7-bf6c-ac5e91905563" providerId="ADAL" clId="{68892323-4505-4551-9E38-AE5DA29E876E}" dt="2025-09-22T14:54:05.045" v="665" actId="255"/>
      <pc:docMkLst>
        <pc:docMk/>
      </pc:docMkLst>
      <pc:sldChg chg="modSp mod">
        <pc:chgData name="Reese, Jessica N." userId="4724ae6c-764b-4be7-bf6c-ac5e91905563" providerId="ADAL" clId="{68892323-4505-4551-9E38-AE5DA29E876E}" dt="2025-09-22T14:48:37.447" v="195" actId="20577"/>
        <pc:sldMkLst>
          <pc:docMk/>
          <pc:sldMk cId="3181551414" sldId="272"/>
        </pc:sldMkLst>
        <pc:spChg chg="mod">
          <ac:chgData name="Reese, Jessica N." userId="4724ae6c-764b-4be7-bf6c-ac5e91905563" providerId="ADAL" clId="{68892323-4505-4551-9E38-AE5DA29E876E}" dt="2025-09-22T14:48:37.447" v="195" actId="20577"/>
          <ac:spMkLst>
            <pc:docMk/>
            <pc:sldMk cId="3181551414" sldId="272"/>
            <ac:spMk id="3" creationId="{00000000-0000-0000-0000-000000000000}"/>
          </ac:spMkLst>
        </pc:spChg>
      </pc:sldChg>
      <pc:sldChg chg="del">
        <pc:chgData name="Reese, Jessica N." userId="4724ae6c-764b-4be7-bf6c-ac5e91905563" providerId="ADAL" clId="{68892323-4505-4551-9E38-AE5DA29E876E}" dt="2025-09-22T14:49:08.514" v="197" actId="2696"/>
        <pc:sldMkLst>
          <pc:docMk/>
          <pc:sldMk cId="4236080903" sldId="273"/>
        </pc:sldMkLst>
      </pc:sldChg>
      <pc:sldChg chg="del">
        <pc:chgData name="Reese, Jessica N." userId="4724ae6c-764b-4be7-bf6c-ac5e91905563" providerId="ADAL" clId="{68892323-4505-4551-9E38-AE5DA29E876E}" dt="2025-09-22T14:49:03.904" v="196" actId="2696"/>
        <pc:sldMkLst>
          <pc:docMk/>
          <pc:sldMk cId="3555172347" sldId="275"/>
        </pc:sldMkLst>
      </pc:sldChg>
      <pc:sldChg chg="del">
        <pc:chgData name="Reese, Jessica N." userId="4724ae6c-764b-4be7-bf6c-ac5e91905563" providerId="ADAL" clId="{68892323-4505-4551-9E38-AE5DA29E876E}" dt="2025-09-22T14:49:13.957" v="198" actId="2696"/>
        <pc:sldMkLst>
          <pc:docMk/>
          <pc:sldMk cId="1103747566" sldId="276"/>
        </pc:sldMkLst>
      </pc:sldChg>
      <pc:sldChg chg="delSp modSp mod">
        <pc:chgData name="Reese, Jessica N." userId="4724ae6c-764b-4be7-bf6c-ac5e91905563" providerId="ADAL" clId="{68892323-4505-4551-9E38-AE5DA29E876E}" dt="2025-09-22T14:54:05.045" v="665" actId="255"/>
        <pc:sldMkLst>
          <pc:docMk/>
          <pc:sldMk cId="725562610" sldId="279"/>
        </pc:sldMkLst>
        <pc:spChg chg="mod">
          <ac:chgData name="Reese, Jessica N." userId="4724ae6c-764b-4be7-bf6c-ac5e91905563" providerId="ADAL" clId="{68892323-4505-4551-9E38-AE5DA29E876E}" dt="2025-09-22T14:53:54.593" v="664" actId="20577"/>
          <ac:spMkLst>
            <pc:docMk/>
            <pc:sldMk cId="725562610" sldId="279"/>
            <ac:spMk id="3" creationId="{00000000-0000-0000-0000-000000000000}"/>
          </ac:spMkLst>
        </pc:spChg>
        <pc:spChg chg="mod">
          <ac:chgData name="Reese, Jessica N." userId="4724ae6c-764b-4be7-bf6c-ac5e91905563" providerId="ADAL" clId="{68892323-4505-4551-9E38-AE5DA29E876E}" dt="2025-09-22T14:54:05.045" v="665" actId="255"/>
          <ac:spMkLst>
            <pc:docMk/>
            <pc:sldMk cId="725562610" sldId="279"/>
            <ac:spMk id="4" creationId="{00000000-0000-0000-0000-000000000000}"/>
          </ac:spMkLst>
        </pc:spChg>
        <pc:spChg chg="del">
          <ac:chgData name="Reese, Jessica N." userId="4724ae6c-764b-4be7-bf6c-ac5e91905563" providerId="ADAL" clId="{68892323-4505-4551-9E38-AE5DA29E876E}" dt="2025-09-22T14:53:40.080" v="661" actId="478"/>
          <ac:spMkLst>
            <pc:docMk/>
            <pc:sldMk cId="725562610" sldId="279"/>
            <ac:spMk id="5" creationId="{00000000-0000-0000-0000-000000000000}"/>
          </ac:spMkLst>
        </pc:spChg>
      </pc:sldChg>
      <pc:sldChg chg="addSp modSp new mod">
        <pc:chgData name="Reese, Jessica N." userId="4724ae6c-764b-4be7-bf6c-ac5e91905563" providerId="ADAL" clId="{68892323-4505-4551-9E38-AE5DA29E876E}" dt="2025-09-22T14:53:29.082" v="660" actId="20577"/>
        <pc:sldMkLst>
          <pc:docMk/>
          <pc:sldMk cId="579548628" sldId="284"/>
        </pc:sldMkLst>
        <pc:spChg chg="add mod">
          <ac:chgData name="Reese, Jessica N." userId="4724ae6c-764b-4be7-bf6c-ac5e91905563" providerId="ADAL" clId="{68892323-4505-4551-9E38-AE5DA29E876E}" dt="2025-09-22T14:53:29.082" v="660" actId="20577"/>
          <ac:spMkLst>
            <pc:docMk/>
            <pc:sldMk cId="579548628" sldId="284"/>
            <ac:spMk id="3" creationId="{1A9648D1-B69E-58CB-0323-66E2EE1A7E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7971E8D7-4C60-432C-8ED6-A99DDB09C747}"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894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E8D7-4C60-432C-8ED6-A99DDB09C747}"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225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E8D7-4C60-432C-8ED6-A99DDB09C747}"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657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E8D7-4C60-432C-8ED6-A99DDB09C747}"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109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71E8D7-4C60-432C-8ED6-A99DDB09C747}"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149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E8D7-4C60-432C-8ED6-A99DDB09C747}"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614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71E8D7-4C60-432C-8ED6-A99DDB09C747}"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60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71E8D7-4C60-432C-8ED6-A99DDB09C747}"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784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71E8D7-4C60-432C-8ED6-A99DDB09C747}" type="slidenum">
              <a:rPr lang="en-US" smtClean="0"/>
              <a:t>‹#›</a:t>
            </a:fld>
            <a:endParaRPr lang="en-US" dirty="0"/>
          </a:p>
        </p:txBody>
      </p:sp>
    </p:spTree>
    <p:extLst>
      <p:ext uri="{BB962C8B-B14F-4D97-AF65-F5344CB8AC3E}">
        <p14:creationId xmlns:p14="http://schemas.microsoft.com/office/powerpoint/2010/main" val="419250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6958C7-DA6E-4F2E-BD3E-4C3603C0008F}" type="datetimeFigureOut">
              <a:rPr lang="en-US" smtClean="0"/>
              <a:t>09/22/2025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71E8D7-4C60-432C-8ED6-A99DDB09C747}"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006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06958C7-DA6E-4F2E-BD3E-4C3603C0008F}" type="datetimeFigureOut">
              <a:rPr lang="en-US" smtClean="0"/>
              <a:t>09/22/2025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7971E8D7-4C60-432C-8ED6-A99DDB09C747}"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133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06958C7-DA6E-4F2E-BD3E-4C3603C0008F}" type="datetimeFigureOut">
              <a:rPr lang="en-US" smtClean="0"/>
              <a:t>09/22/2025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971E8D7-4C60-432C-8ED6-A99DDB09C747}"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6950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va.gov/find-forms/about-form-20-10206/"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7409" y="1339403"/>
            <a:ext cx="9337183" cy="3785652"/>
          </a:xfrm>
          <a:prstGeom prst="rect">
            <a:avLst/>
          </a:prstGeom>
          <a:noFill/>
        </p:spPr>
        <p:txBody>
          <a:bodyPr wrap="square" rtlCol="0">
            <a:spAutoFit/>
          </a:bodyPr>
          <a:lstStyle/>
          <a:p>
            <a:pPr algn="ctr"/>
            <a:r>
              <a:rPr lang="en-US" sz="6000" b="1" dirty="0"/>
              <a:t>HOW TO OBTAIN RECORDS</a:t>
            </a:r>
          </a:p>
          <a:p>
            <a:pPr algn="ctr"/>
            <a:endParaRPr lang="en-US" sz="6000" b="1" dirty="0"/>
          </a:p>
          <a:p>
            <a:pPr algn="ctr"/>
            <a:r>
              <a:rPr lang="en-US" sz="6000" b="1" i="1" dirty="0"/>
              <a:t>Nicole Reese</a:t>
            </a:r>
          </a:p>
        </p:txBody>
      </p:sp>
    </p:spTree>
    <p:extLst>
      <p:ext uri="{BB962C8B-B14F-4D97-AF65-F5344CB8AC3E}">
        <p14:creationId xmlns:p14="http://schemas.microsoft.com/office/powerpoint/2010/main" val="102537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4378" y="180303"/>
            <a:ext cx="9543245" cy="461665"/>
          </a:xfrm>
          <a:prstGeom prst="rect">
            <a:avLst/>
          </a:prstGeom>
          <a:noFill/>
        </p:spPr>
        <p:txBody>
          <a:bodyPr wrap="square" rtlCol="0">
            <a:spAutoFit/>
          </a:bodyPr>
          <a:lstStyle/>
          <a:p>
            <a:pPr algn="ctr"/>
            <a:r>
              <a:rPr lang="en-US" sz="2400" b="1" dirty="0"/>
              <a:t>OBTAINING REPLACEMENT MEDALS</a:t>
            </a:r>
          </a:p>
        </p:txBody>
      </p:sp>
      <p:sp>
        <p:nvSpPr>
          <p:cNvPr id="3" name="TextBox 2"/>
          <p:cNvSpPr txBox="1"/>
          <p:nvPr/>
        </p:nvSpPr>
        <p:spPr>
          <a:xfrm>
            <a:off x="55808" y="1473024"/>
            <a:ext cx="11565229" cy="3724096"/>
          </a:xfrm>
          <a:prstGeom prst="rect">
            <a:avLst/>
          </a:prstGeom>
          <a:noFill/>
        </p:spPr>
        <p:txBody>
          <a:bodyPr wrap="square" rtlCol="0">
            <a:spAutoFit/>
          </a:bodyPr>
          <a:lstStyle/>
          <a:p>
            <a:pPr algn="ctr"/>
            <a:endParaRPr lang="en-US" sz="4000" dirty="0"/>
          </a:p>
          <a:p>
            <a:pPr algn="ctr"/>
            <a:endParaRPr lang="en-US" sz="4000" dirty="0"/>
          </a:p>
          <a:p>
            <a:pPr algn="ctr"/>
            <a:r>
              <a:rPr lang="en-US" sz="4000" dirty="0"/>
              <a:t>National Personnel Records Center</a:t>
            </a:r>
          </a:p>
          <a:p>
            <a:pPr algn="ctr"/>
            <a:r>
              <a:rPr lang="en-US" sz="4000" dirty="0"/>
              <a:t>1 Archives Drive</a:t>
            </a:r>
          </a:p>
          <a:p>
            <a:pPr algn="ctr"/>
            <a:r>
              <a:rPr lang="en-US" sz="4000" dirty="0"/>
              <a:t>St. Louis, MO 63138</a:t>
            </a:r>
          </a:p>
          <a:p>
            <a:pPr algn="ctr"/>
            <a:endParaRPr lang="en-US" dirty="0"/>
          </a:p>
          <a:p>
            <a:pPr algn="ctr"/>
            <a:r>
              <a:rPr lang="en-US" dirty="0"/>
              <a:t>																</a:t>
            </a:r>
          </a:p>
        </p:txBody>
      </p:sp>
      <p:sp>
        <p:nvSpPr>
          <p:cNvPr id="4" name="TextBox 3"/>
          <p:cNvSpPr txBox="1"/>
          <p:nvPr/>
        </p:nvSpPr>
        <p:spPr>
          <a:xfrm>
            <a:off x="605307" y="641968"/>
            <a:ext cx="10109915" cy="1077218"/>
          </a:xfrm>
          <a:prstGeom prst="rect">
            <a:avLst/>
          </a:prstGeom>
          <a:noFill/>
        </p:spPr>
        <p:txBody>
          <a:bodyPr wrap="square" rtlCol="0">
            <a:spAutoFit/>
          </a:bodyPr>
          <a:lstStyle/>
          <a:p>
            <a:pPr algn="ctr"/>
            <a:r>
              <a:rPr lang="en-US" sz="3200" dirty="0"/>
              <a:t>You must fill out and request medals on the SF-180 form and Send to:</a:t>
            </a:r>
          </a:p>
        </p:txBody>
      </p:sp>
    </p:spTree>
    <p:extLst>
      <p:ext uri="{BB962C8B-B14F-4D97-AF65-F5344CB8AC3E}">
        <p14:creationId xmlns:p14="http://schemas.microsoft.com/office/powerpoint/2010/main" val="72556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2908385"/>
              </p:ext>
            </p:extLst>
          </p:nvPr>
        </p:nvGraphicFramePr>
        <p:xfrm>
          <a:off x="163629" y="173255"/>
          <a:ext cx="11704320" cy="5515275"/>
        </p:xfrm>
        <a:graphic>
          <a:graphicData uri="http://schemas.openxmlformats.org/drawingml/2006/table">
            <a:tbl>
              <a:tblPr/>
              <a:tblGrid>
                <a:gridCol w="11704320">
                  <a:extLst>
                    <a:ext uri="{9D8B030D-6E8A-4147-A177-3AD203B41FA5}">
                      <a16:colId xmlns:a16="http://schemas.microsoft.com/office/drawing/2014/main" val="20000"/>
                    </a:ext>
                  </a:extLst>
                </a:gridCol>
              </a:tblGrid>
              <a:tr h="1181845">
                <a:tc>
                  <a:txBody>
                    <a:bodyPr/>
                    <a:lstStyle/>
                    <a:p>
                      <a:pPr algn="ctr" fontAlgn="ctr"/>
                      <a:r>
                        <a:rPr lang="en-US" sz="2000" b="0" i="0" u="none" strike="noStrike" dirty="0">
                          <a:solidFill>
                            <a:schemeClr val="tx1"/>
                          </a:solidFill>
                          <a:effectLst/>
                          <a:latin typeface="+mn-lt"/>
                        </a:rPr>
                        <a:t>Replace Veterans' Medals, Awards, and Decorations</a:t>
                      </a:r>
                    </a:p>
                  </a:txBody>
                  <a:tcPr marL="2700" marR="2700" marT="2700" marB="0" anchor="ctr">
                    <a:lnL>
                      <a:noFill/>
                    </a:lnL>
                    <a:lnR>
                      <a:noFill/>
                    </a:lnR>
                    <a:lnT>
                      <a:noFill/>
                    </a:lnT>
                    <a:lnB>
                      <a:noFill/>
                    </a:lnB>
                  </a:tcPr>
                </a:tc>
                <a:extLst>
                  <a:ext uri="{0D108BD9-81ED-4DB2-BD59-A6C34878D82A}">
                    <a16:rowId xmlns:a16="http://schemas.microsoft.com/office/drawing/2014/main" val="10000"/>
                  </a:ext>
                </a:extLst>
              </a:tr>
              <a:tr h="2018983">
                <a:tc>
                  <a:txBody>
                    <a:bodyPr/>
                    <a:lstStyle/>
                    <a:p>
                      <a:pPr algn="l" fontAlgn="ctr"/>
                      <a:r>
                        <a:rPr lang="en-US" sz="2000" b="0" i="0" u="none" strike="noStrike" dirty="0">
                          <a:solidFill>
                            <a:schemeClr val="tx1"/>
                          </a:solidFill>
                          <a:effectLst/>
                          <a:latin typeface="+mn-lt"/>
                        </a:rPr>
                        <a:t>Veterans are entitled to ONE REPLACEMENT set of their medals earned.  To obtain replacement medals, submit a filled out Standard Form 180 (SF-180).  It is recommended that you include a copy of your DD-214, however if that is not available you should include pertinent information in your request (e.g. full name, service number, social security number, date of birth, and as much additional information as </a:t>
                      </a:r>
                      <a:r>
                        <a:rPr lang="en-US" sz="2000" b="0" i="0" u="none" strike="noStrike" dirty="0" err="1">
                          <a:solidFill>
                            <a:schemeClr val="tx1"/>
                          </a:solidFill>
                          <a:effectLst/>
                          <a:latin typeface="+mn-lt"/>
                        </a:rPr>
                        <a:t>possilble</a:t>
                      </a:r>
                      <a:r>
                        <a:rPr lang="en-US" sz="2000" b="0" i="0" u="none" strike="noStrike" dirty="0">
                          <a:solidFill>
                            <a:schemeClr val="tx1"/>
                          </a:solidFill>
                          <a:effectLst/>
                          <a:latin typeface="+mn-lt"/>
                        </a:rPr>
                        <a:t>).  DO NOT mail the SF-180 to the address listed on the form.  Requests for replacement medals should be directed to the specific branch of the military in which you (or the veteran for whom you are applying if request is being made by next of kin) served</a:t>
                      </a:r>
                    </a:p>
                  </a:txBody>
                  <a:tcPr marL="2700" marR="2700" marT="2700" marB="0" anchor="ctr">
                    <a:lnL>
                      <a:noFill/>
                    </a:lnL>
                    <a:lnR>
                      <a:noFill/>
                    </a:lnR>
                    <a:lnT>
                      <a:noFill/>
                    </a:lnT>
                    <a:lnB>
                      <a:noFill/>
                    </a:lnB>
                  </a:tcPr>
                </a:tc>
                <a:extLst>
                  <a:ext uri="{0D108BD9-81ED-4DB2-BD59-A6C34878D82A}">
                    <a16:rowId xmlns:a16="http://schemas.microsoft.com/office/drawing/2014/main" val="10001"/>
                  </a:ext>
                </a:extLst>
              </a:tr>
              <a:tr h="2314447">
                <a:tc>
                  <a:txBody>
                    <a:bodyPr/>
                    <a:lstStyle/>
                    <a:p>
                      <a:pPr algn="l" fontAlgn="ctr"/>
                      <a:r>
                        <a:rPr lang="en-US" sz="2000" b="0" i="0" u="none" strike="noStrike" dirty="0">
                          <a:solidFill>
                            <a:schemeClr val="tx1"/>
                          </a:solidFill>
                          <a:effectLst/>
                          <a:latin typeface="+mn-lt"/>
                        </a:rPr>
                        <a:t>The National Personnel Records Center (</a:t>
                      </a:r>
                      <a:r>
                        <a:rPr lang="en-US" sz="2000" b="0" i="0" u="none" strike="noStrike" dirty="0" err="1">
                          <a:solidFill>
                            <a:schemeClr val="tx1"/>
                          </a:solidFill>
                          <a:effectLst/>
                          <a:latin typeface="+mn-lt"/>
                        </a:rPr>
                        <a:t>NPRC</a:t>
                      </a:r>
                      <a:r>
                        <a:rPr lang="en-US" sz="2000" b="0" i="0" u="none" strike="noStrike" dirty="0">
                          <a:solidFill>
                            <a:schemeClr val="tx1"/>
                          </a:solidFill>
                          <a:effectLst/>
                          <a:latin typeface="+mn-lt"/>
                        </a:rPr>
                        <a:t>) does not issue service medals; that is a function of each military service department. Requests for the issuance or replacement of military service medals, decorations and awards should be directed to the specific branch of the military in which the veteran served. However, for cases involving Air Force and Army personnel (click here for exceptions), the </a:t>
                      </a:r>
                      <a:r>
                        <a:rPr lang="en-US" sz="2000" b="0" i="0" u="none" strike="noStrike" dirty="0" err="1">
                          <a:solidFill>
                            <a:schemeClr val="tx1"/>
                          </a:solidFill>
                          <a:effectLst/>
                          <a:latin typeface="+mn-lt"/>
                        </a:rPr>
                        <a:t>NPRC</a:t>
                      </a:r>
                      <a:r>
                        <a:rPr lang="en-US" sz="2000" b="0" i="0" u="none" strike="noStrike" dirty="0">
                          <a:solidFill>
                            <a:schemeClr val="tx1"/>
                          </a:solidFill>
                          <a:effectLst/>
                          <a:latin typeface="+mn-lt"/>
                        </a:rPr>
                        <a:t> will verify the awards to which a veteran is entitled and forward the request along with the records verification to the appropriate service department for issuance of the medals. Use the addresses listed below, and mail your request accordingly.</a:t>
                      </a:r>
                    </a:p>
                  </a:txBody>
                  <a:tcPr marL="2700" marR="2700" marT="270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375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9662696"/>
              </p:ext>
            </p:extLst>
          </p:nvPr>
        </p:nvGraphicFramePr>
        <p:xfrm>
          <a:off x="67377" y="154005"/>
          <a:ext cx="11569566" cy="5322770"/>
        </p:xfrm>
        <a:graphic>
          <a:graphicData uri="http://schemas.openxmlformats.org/drawingml/2006/table">
            <a:tbl>
              <a:tblPr/>
              <a:tblGrid>
                <a:gridCol w="11569566">
                  <a:extLst>
                    <a:ext uri="{9D8B030D-6E8A-4147-A177-3AD203B41FA5}">
                      <a16:colId xmlns:a16="http://schemas.microsoft.com/office/drawing/2014/main" val="20000"/>
                    </a:ext>
                  </a:extLst>
                </a:gridCol>
              </a:tblGrid>
              <a:tr h="860077">
                <a:tc>
                  <a:txBody>
                    <a:bodyPr/>
                    <a:lstStyle/>
                    <a:p>
                      <a:pPr algn="ctr" fontAlgn="ctr"/>
                      <a:r>
                        <a:rPr lang="en-US" sz="2000" b="0" i="0" u="none" strike="noStrike" dirty="0">
                          <a:solidFill>
                            <a:schemeClr val="tx1"/>
                          </a:solidFill>
                          <a:effectLst/>
                          <a:latin typeface="+mj-lt"/>
                        </a:rPr>
                        <a:t>How Do I Request Military Awards and Decorations?</a:t>
                      </a:r>
                    </a:p>
                  </a:txBody>
                  <a:tcPr marL="2700" marR="2700" marT="2700" marB="0" anchor="ctr">
                    <a:lnL>
                      <a:noFill/>
                    </a:lnL>
                    <a:lnR>
                      <a:noFill/>
                    </a:lnR>
                    <a:lnT>
                      <a:noFill/>
                    </a:lnT>
                    <a:lnB>
                      <a:noFill/>
                    </a:lnB>
                  </a:tcPr>
                </a:tc>
                <a:extLst>
                  <a:ext uri="{0D108BD9-81ED-4DB2-BD59-A6C34878D82A}">
                    <a16:rowId xmlns:a16="http://schemas.microsoft.com/office/drawing/2014/main" val="10000"/>
                  </a:ext>
                </a:extLst>
              </a:tr>
              <a:tr h="1046039">
                <a:tc>
                  <a:txBody>
                    <a:bodyPr/>
                    <a:lstStyle/>
                    <a:p>
                      <a:pPr algn="l" fontAlgn="ctr"/>
                      <a:r>
                        <a:rPr lang="en-US" sz="2000" b="0" i="0" u="none" strike="noStrike" dirty="0">
                          <a:solidFill>
                            <a:schemeClr val="tx1"/>
                          </a:solidFill>
                          <a:effectLst/>
                          <a:latin typeface="+mj-lt"/>
                        </a:rPr>
                        <a:t>For the Veteran: in general, the military services will work replacement medal requests for the veteran at no cost. This includes family members with the signed authorization of the veteran.</a:t>
                      </a:r>
                    </a:p>
                  </a:txBody>
                  <a:tcPr marL="2700" marR="2700" marT="2700" marB="0" anchor="ctr">
                    <a:lnL>
                      <a:noFill/>
                    </a:lnL>
                    <a:lnR>
                      <a:noFill/>
                    </a:lnR>
                    <a:lnT>
                      <a:noFill/>
                    </a:lnT>
                    <a:lnB>
                      <a:noFill/>
                    </a:lnB>
                  </a:tcPr>
                </a:tc>
                <a:extLst>
                  <a:ext uri="{0D108BD9-81ED-4DB2-BD59-A6C34878D82A}">
                    <a16:rowId xmlns:a16="http://schemas.microsoft.com/office/drawing/2014/main" val="10001"/>
                  </a:ext>
                </a:extLst>
              </a:tr>
              <a:tr h="1464896">
                <a:tc>
                  <a:txBody>
                    <a:bodyPr/>
                    <a:lstStyle/>
                    <a:p>
                      <a:pPr algn="l" fontAlgn="ctr"/>
                      <a:r>
                        <a:rPr lang="en-US" sz="2000" b="0" i="0" u="none" strike="noStrike" dirty="0">
                          <a:solidFill>
                            <a:schemeClr val="tx1"/>
                          </a:solidFill>
                          <a:effectLst/>
                          <a:latin typeface="+mj-lt"/>
                        </a:rPr>
                        <a:t>For the Next-of-Kin: the process (and cost) for replacement medals requests differs among the service branches and is dependent upon who is requesting the medal, particularly if the request involves an archival record. Click here for details.</a:t>
                      </a:r>
                    </a:p>
                  </a:txBody>
                  <a:tcPr marL="2700" marR="2700" marT="2700" marB="0" anchor="ctr">
                    <a:lnL>
                      <a:noFill/>
                    </a:lnL>
                    <a:lnR>
                      <a:noFill/>
                    </a:lnR>
                    <a:lnT>
                      <a:noFill/>
                    </a:lnT>
                    <a:lnB>
                      <a:noFill/>
                    </a:lnB>
                  </a:tcPr>
                </a:tc>
                <a:extLst>
                  <a:ext uri="{0D108BD9-81ED-4DB2-BD59-A6C34878D82A}">
                    <a16:rowId xmlns:a16="http://schemas.microsoft.com/office/drawing/2014/main" val="10002"/>
                  </a:ext>
                </a:extLst>
              </a:tr>
              <a:tr h="1951758">
                <a:tc>
                  <a:txBody>
                    <a:bodyPr/>
                    <a:lstStyle/>
                    <a:p>
                      <a:pPr algn="l" fontAlgn="ctr"/>
                      <a:r>
                        <a:rPr lang="en-US" sz="2000" b="0" i="0" u="none" strike="noStrike" dirty="0">
                          <a:solidFill>
                            <a:schemeClr val="tx1"/>
                          </a:solidFill>
                          <a:effectLst/>
                          <a:latin typeface="+mj-lt"/>
                        </a:rPr>
                        <a:t>For the General Public: if the service member separated from military service before 1955, the public may purchase a copy of the veteran's Official Military Personnel File (</a:t>
                      </a:r>
                      <a:r>
                        <a:rPr lang="en-US" sz="2000" b="0" i="0" u="none" strike="noStrike" dirty="0" err="1">
                          <a:solidFill>
                            <a:schemeClr val="tx1"/>
                          </a:solidFill>
                          <a:effectLst/>
                          <a:latin typeface="+mj-lt"/>
                        </a:rPr>
                        <a:t>OMPF</a:t>
                      </a:r>
                      <a:r>
                        <a:rPr lang="en-US" sz="2000" b="0" i="0" u="none" strike="noStrike" dirty="0">
                          <a:solidFill>
                            <a:schemeClr val="tx1"/>
                          </a:solidFill>
                          <a:effectLst/>
                          <a:latin typeface="+mj-lt"/>
                        </a:rPr>
                        <a:t>) to determine the awards due and obtain the medals from a commercial source. If the service member separated after 1954, the public may request such information from the </a:t>
                      </a:r>
                      <a:r>
                        <a:rPr lang="en-US" sz="2000" b="0" i="0" u="none" strike="noStrike" dirty="0" err="1">
                          <a:solidFill>
                            <a:schemeClr val="tx1"/>
                          </a:solidFill>
                          <a:effectLst/>
                          <a:latin typeface="+mj-lt"/>
                        </a:rPr>
                        <a:t>OMPF</a:t>
                      </a:r>
                      <a:r>
                        <a:rPr lang="en-US" sz="2000" b="0" i="0" u="none" strike="noStrike" dirty="0">
                          <a:solidFill>
                            <a:schemeClr val="tx1"/>
                          </a:solidFill>
                          <a:effectLst/>
                          <a:latin typeface="+mj-lt"/>
                        </a:rPr>
                        <a:t> via the Freedom of Information Act ( see Access to </a:t>
                      </a:r>
                      <a:r>
                        <a:rPr lang="en-US" sz="2000" b="0" i="0" u="none" strike="noStrike" dirty="0" err="1">
                          <a:solidFill>
                            <a:schemeClr val="tx1"/>
                          </a:solidFill>
                          <a:effectLst/>
                          <a:latin typeface="+mj-lt"/>
                        </a:rPr>
                        <a:t>OMPFs</a:t>
                      </a:r>
                      <a:r>
                        <a:rPr lang="en-US" sz="2000" b="0" i="0" u="none" strike="noStrike" dirty="0">
                          <a:solidFill>
                            <a:schemeClr val="tx1"/>
                          </a:solidFill>
                          <a:effectLst/>
                          <a:latin typeface="+mj-lt"/>
                        </a:rPr>
                        <a:t> by the General Public).</a:t>
                      </a:r>
                    </a:p>
                  </a:txBody>
                  <a:tcPr marL="2700" marR="2700" marT="2700"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489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577738904"/>
              </p:ext>
            </p:extLst>
          </p:nvPr>
        </p:nvGraphicFramePr>
        <p:xfrm>
          <a:off x="5440363" y="3240088"/>
          <a:ext cx="1311275" cy="376237"/>
        </p:xfrm>
        <a:graphic>
          <a:graphicData uri="http://schemas.openxmlformats.org/presentationml/2006/ole">
            <mc:AlternateContent xmlns:mc="http://schemas.openxmlformats.org/markup-compatibility/2006">
              <mc:Choice xmlns:v="urn:schemas-microsoft-com:vml" Requires="v">
                <p:oleObj name="Worksheet" r:id="rId2" imgW="1311754" imgH="375540" progId="Excel.Sheet.12">
                  <p:embed/>
                </p:oleObj>
              </mc:Choice>
              <mc:Fallback>
                <p:oleObj name="Worksheet" r:id="rId2" imgW="1311754" imgH="375540" progId="Excel.Sheet.12">
                  <p:embed/>
                  <p:pic>
                    <p:nvPicPr>
                      <p:cNvPr id="8" name="Object 7"/>
                      <p:cNvPicPr/>
                      <p:nvPr/>
                    </p:nvPicPr>
                    <p:blipFill>
                      <a:blip r:embed="rId3"/>
                      <a:stretch>
                        <a:fillRect/>
                      </a:stretch>
                    </p:blipFill>
                    <p:spPr>
                      <a:xfrm>
                        <a:off x="5440363" y="3240088"/>
                        <a:ext cx="1311275" cy="376237"/>
                      </a:xfrm>
                      <a:prstGeom prst="rect">
                        <a:avLst/>
                      </a:prstGeom>
                    </p:spPr>
                  </p:pic>
                </p:oleObj>
              </mc:Fallback>
            </mc:AlternateContent>
          </a:graphicData>
        </a:graphic>
      </p:graphicFrame>
      <p:pic>
        <p:nvPicPr>
          <p:cNvPr id="9" name="Picture 8"/>
          <p:cNvPicPr>
            <a:picLocks noChangeAspect="1"/>
          </p:cNvPicPr>
          <p:nvPr/>
        </p:nvPicPr>
        <p:blipFill>
          <a:blip r:embed="rId4"/>
          <a:stretch>
            <a:fillRect/>
          </a:stretch>
        </p:blipFill>
        <p:spPr>
          <a:xfrm>
            <a:off x="380751" y="65088"/>
            <a:ext cx="11430498" cy="6672595"/>
          </a:xfrm>
          <a:prstGeom prst="rect">
            <a:avLst/>
          </a:prstGeom>
          <a:solidFill>
            <a:srgbClr val="FFFF00"/>
          </a:solidFill>
        </p:spPr>
      </p:pic>
      <p:pic>
        <p:nvPicPr>
          <p:cNvPr id="3077" name="Picture 2">
            <a:extLst>
              <a:ext uri="{FF2B5EF4-FFF2-40B4-BE49-F238E27FC236}">
                <a16:creationId xmlns:a16="http://schemas.microsoft.com/office/drawing/2014/main" id="{AFF6C94B-D653-46DD-80A0-C8D60565F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38100"/>
            <a:ext cx="16224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40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039" y="1214651"/>
            <a:ext cx="9921922" cy="830997"/>
          </a:xfrm>
          <a:prstGeom prst="rect">
            <a:avLst/>
          </a:prstGeom>
          <a:noFill/>
        </p:spPr>
        <p:txBody>
          <a:bodyPr wrap="square" rtlCol="0">
            <a:spAutoFit/>
          </a:bodyPr>
          <a:lstStyle/>
          <a:p>
            <a:pPr algn="ctr"/>
            <a:r>
              <a:rPr lang="en-US" sz="4800" b="1" dirty="0"/>
              <a:t>QUESTIONS?</a:t>
            </a:r>
          </a:p>
        </p:txBody>
      </p:sp>
    </p:spTree>
    <p:extLst>
      <p:ext uri="{BB962C8B-B14F-4D97-AF65-F5344CB8AC3E}">
        <p14:creationId xmlns:p14="http://schemas.microsoft.com/office/powerpoint/2010/main" val="39367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330" y="1339401"/>
            <a:ext cx="10277341" cy="1477328"/>
          </a:xfrm>
          <a:prstGeom prst="rect">
            <a:avLst/>
          </a:prstGeom>
          <a:noFill/>
        </p:spPr>
        <p:txBody>
          <a:bodyPr wrap="square" rtlCol="0">
            <a:spAutoFit/>
          </a:bodyPr>
          <a:lstStyle/>
          <a:p>
            <a:r>
              <a:rPr lang="en-US" dirty="0"/>
              <a:t>How to obtain your:</a:t>
            </a:r>
          </a:p>
          <a:p>
            <a:endParaRPr lang="en-US" dirty="0"/>
          </a:p>
          <a:p>
            <a:pPr marL="285750" indent="-285750">
              <a:buFont typeface="Wingdings" panose="05000000000000000000" pitchFamily="2" charset="2"/>
              <a:buChar char="ü"/>
            </a:pPr>
            <a:r>
              <a:rPr lang="en-US" dirty="0"/>
              <a:t>Discharge (DD-214)</a:t>
            </a:r>
          </a:p>
          <a:p>
            <a:pPr marL="285750" indent="-285750">
              <a:buFont typeface="Wingdings" panose="05000000000000000000" pitchFamily="2" charset="2"/>
              <a:buChar char="ü"/>
            </a:pPr>
            <a:r>
              <a:rPr lang="en-US" dirty="0"/>
              <a:t>Official Military Personnel Files (OMPFs)</a:t>
            </a:r>
          </a:p>
          <a:p>
            <a:pPr marL="285750" indent="-285750">
              <a:buFont typeface="Wingdings" panose="05000000000000000000" pitchFamily="2" charset="2"/>
              <a:buChar char="ü"/>
            </a:pPr>
            <a:r>
              <a:rPr lang="en-US" dirty="0"/>
              <a:t>Service Treatment Records (STRs)</a:t>
            </a:r>
          </a:p>
        </p:txBody>
      </p:sp>
      <p:sp>
        <p:nvSpPr>
          <p:cNvPr id="3" name="TextBox 2"/>
          <p:cNvSpPr txBox="1"/>
          <p:nvPr/>
        </p:nvSpPr>
        <p:spPr>
          <a:xfrm>
            <a:off x="957330" y="3083903"/>
            <a:ext cx="10277341" cy="369332"/>
          </a:xfrm>
          <a:prstGeom prst="rect">
            <a:avLst/>
          </a:prstGeom>
          <a:noFill/>
        </p:spPr>
        <p:txBody>
          <a:bodyPr wrap="square" rtlCol="0">
            <a:spAutoFit/>
          </a:bodyPr>
          <a:lstStyle/>
          <a:p>
            <a:r>
              <a:rPr lang="en-US" dirty="0"/>
              <a:t>The first way to get your records is to fill out a SF-180 form.</a:t>
            </a:r>
          </a:p>
        </p:txBody>
      </p:sp>
      <p:sp>
        <p:nvSpPr>
          <p:cNvPr id="4" name="TextBox 3"/>
          <p:cNvSpPr txBox="1"/>
          <p:nvPr/>
        </p:nvSpPr>
        <p:spPr>
          <a:xfrm>
            <a:off x="943719" y="5317067"/>
            <a:ext cx="10304563" cy="646331"/>
          </a:xfrm>
          <a:prstGeom prst="rect">
            <a:avLst/>
          </a:prstGeom>
          <a:noFill/>
        </p:spPr>
        <p:txBody>
          <a:bodyPr wrap="square" rtlCol="0">
            <a:spAutoFit/>
          </a:bodyPr>
          <a:lstStyle/>
          <a:p>
            <a:r>
              <a:rPr lang="en-US" b="1" u="sng" dirty="0"/>
              <a:t>https://www.archives.gov/files/research/order/standard-form-180.pdf</a:t>
            </a:r>
          </a:p>
          <a:p>
            <a:endParaRPr lang="en-US" dirty="0"/>
          </a:p>
        </p:txBody>
      </p:sp>
      <p:sp>
        <p:nvSpPr>
          <p:cNvPr id="5" name="TextBox 4"/>
          <p:cNvSpPr txBox="1"/>
          <p:nvPr/>
        </p:nvSpPr>
        <p:spPr>
          <a:xfrm>
            <a:off x="991195" y="3744947"/>
            <a:ext cx="10209610" cy="1200329"/>
          </a:xfrm>
          <a:prstGeom prst="rect">
            <a:avLst/>
          </a:prstGeom>
          <a:noFill/>
        </p:spPr>
        <p:txBody>
          <a:bodyPr wrap="square" rtlCol="0">
            <a:spAutoFit/>
          </a:bodyPr>
          <a:lstStyle/>
          <a:p>
            <a:r>
              <a:rPr lang="en-US" b="1" dirty="0"/>
              <a:t>This form consists of 3 pages</a:t>
            </a:r>
          </a:p>
          <a:p>
            <a:r>
              <a:rPr lang="en-US" dirty="0"/>
              <a:t>Page 1-is the instruction sheet</a:t>
            </a:r>
          </a:p>
          <a:p>
            <a:r>
              <a:rPr lang="en-US" dirty="0"/>
              <a:t>Page 2-is the actual form</a:t>
            </a:r>
          </a:p>
          <a:p>
            <a:r>
              <a:rPr lang="en-US" dirty="0"/>
              <a:t>Page 3-is address chart as to where to send your SF-180</a:t>
            </a:r>
          </a:p>
        </p:txBody>
      </p:sp>
    </p:spTree>
    <p:extLst>
      <p:ext uri="{BB962C8B-B14F-4D97-AF65-F5344CB8AC3E}">
        <p14:creationId xmlns:p14="http://schemas.microsoft.com/office/powerpoint/2010/main" val="70649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15" t="2361" r="2375" b="2778"/>
          <a:stretch/>
        </p:blipFill>
        <p:spPr>
          <a:xfrm>
            <a:off x="3474569" y="0"/>
            <a:ext cx="5242863" cy="6794831"/>
          </a:xfrm>
          <a:prstGeom prst="rect">
            <a:avLst/>
          </a:prstGeom>
        </p:spPr>
      </p:pic>
      <p:sp>
        <p:nvSpPr>
          <p:cNvPr id="5" name="TextBox 4"/>
          <p:cNvSpPr txBox="1"/>
          <p:nvPr/>
        </p:nvSpPr>
        <p:spPr>
          <a:xfrm>
            <a:off x="122830" y="204716"/>
            <a:ext cx="3098042" cy="954107"/>
          </a:xfrm>
          <a:prstGeom prst="rect">
            <a:avLst/>
          </a:prstGeom>
          <a:noFill/>
        </p:spPr>
        <p:txBody>
          <a:bodyPr wrap="square" rtlCol="0">
            <a:spAutoFit/>
          </a:bodyPr>
          <a:lstStyle/>
          <a:p>
            <a:pPr algn="ctr"/>
            <a:r>
              <a:rPr lang="en-US" sz="2800" dirty="0"/>
              <a:t>PAGE 1</a:t>
            </a:r>
          </a:p>
          <a:p>
            <a:pPr algn="ctr"/>
            <a:r>
              <a:rPr lang="en-US" sz="2800" dirty="0"/>
              <a:t>OF THE SF-180</a:t>
            </a:r>
          </a:p>
        </p:txBody>
      </p:sp>
    </p:spTree>
    <p:extLst>
      <p:ext uri="{BB962C8B-B14F-4D97-AF65-F5344CB8AC3E}">
        <p14:creationId xmlns:p14="http://schemas.microsoft.com/office/powerpoint/2010/main" val="155295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755"/>
          <a:stretch/>
        </p:blipFill>
        <p:spPr>
          <a:xfrm>
            <a:off x="3329039" y="-1"/>
            <a:ext cx="5533923" cy="6774287"/>
          </a:xfrm>
          <a:prstGeom prst="rect">
            <a:avLst/>
          </a:prstGeom>
        </p:spPr>
      </p:pic>
      <p:sp>
        <p:nvSpPr>
          <p:cNvPr id="5" name="TextBox 4"/>
          <p:cNvSpPr txBox="1"/>
          <p:nvPr/>
        </p:nvSpPr>
        <p:spPr>
          <a:xfrm>
            <a:off x="122830" y="204716"/>
            <a:ext cx="3098042" cy="954107"/>
          </a:xfrm>
          <a:prstGeom prst="rect">
            <a:avLst/>
          </a:prstGeom>
          <a:noFill/>
        </p:spPr>
        <p:txBody>
          <a:bodyPr wrap="square" rtlCol="0">
            <a:spAutoFit/>
          </a:bodyPr>
          <a:lstStyle/>
          <a:p>
            <a:pPr algn="ctr"/>
            <a:r>
              <a:rPr lang="en-US" sz="2800" dirty="0"/>
              <a:t>PAGE 2</a:t>
            </a:r>
          </a:p>
          <a:p>
            <a:pPr algn="ctr"/>
            <a:r>
              <a:rPr lang="en-US" sz="2800" dirty="0"/>
              <a:t>OF THE SF-180</a:t>
            </a:r>
          </a:p>
        </p:txBody>
      </p:sp>
    </p:spTree>
    <p:extLst>
      <p:ext uri="{BB962C8B-B14F-4D97-AF65-F5344CB8AC3E}">
        <p14:creationId xmlns:p14="http://schemas.microsoft.com/office/powerpoint/2010/main" val="346235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988" y="0"/>
            <a:ext cx="5300025" cy="6858000"/>
          </a:xfrm>
          <a:prstGeom prst="rect">
            <a:avLst/>
          </a:prstGeom>
        </p:spPr>
      </p:pic>
      <p:sp>
        <p:nvSpPr>
          <p:cNvPr id="5" name="TextBox 4"/>
          <p:cNvSpPr txBox="1"/>
          <p:nvPr/>
        </p:nvSpPr>
        <p:spPr>
          <a:xfrm>
            <a:off x="122830" y="204716"/>
            <a:ext cx="3098042" cy="954107"/>
          </a:xfrm>
          <a:prstGeom prst="rect">
            <a:avLst/>
          </a:prstGeom>
          <a:noFill/>
        </p:spPr>
        <p:txBody>
          <a:bodyPr wrap="square" rtlCol="0">
            <a:spAutoFit/>
          </a:bodyPr>
          <a:lstStyle/>
          <a:p>
            <a:pPr algn="ctr"/>
            <a:r>
              <a:rPr lang="en-US" sz="2800" dirty="0"/>
              <a:t>PAGE 3</a:t>
            </a:r>
          </a:p>
          <a:p>
            <a:pPr algn="ctr"/>
            <a:r>
              <a:rPr lang="en-US" sz="2800" dirty="0"/>
              <a:t>OF THE SF-180</a:t>
            </a:r>
          </a:p>
        </p:txBody>
      </p:sp>
    </p:spTree>
    <p:extLst>
      <p:ext uri="{BB962C8B-B14F-4D97-AF65-F5344CB8AC3E}">
        <p14:creationId xmlns:p14="http://schemas.microsoft.com/office/powerpoint/2010/main" val="4055417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3624" y="935836"/>
            <a:ext cx="10044752" cy="4278094"/>
          </a:xfrm>
          <a:prstGeom prst="rect">
            <a:avLst/>
          </a:prstGeom>
        </p:spPr>
        <p:txBody>
          <a:bodyPr wrap="square">
            <a:spAutoFit/>
          </a:bodyPr>
          <a:lstStyle/>
          <a:p>
            <a:pPr algn="ctr"/>
            <a:r>
              <a:rPr lang="en-US" sz="3600" b="1" dirty="0">
                <a:latin typeface="Arial" panose="020B0604020202020204" pitchFamily="34" charset="0"/>
              </a:rPr>
              <a:t>THE ADDRESS FOR ALL OHIO</a:t>
            </a:r>
          </a:p>
          <a:p>
            <a:pPr algn="ctr"/>
            <a:r>
              <a:rPr lang="en-US" sz="3600" b="1" dirty="0">
                <a:latin typeface="Arial" panose="020B0604020202020204" pitchFamily="34" charset="0"/>
              </a:rPr>
              <a:t>ARMY AND AIR FORCE NATIONAL GUARD MAIL TO:</a:t>
            </a:r>
          </a:p>
          <a:p>
            <a:pPr algn="ctr"/>
            <a:endParaRPr lang="en-US" b="1" dirty="0">
              <a:latin typeface="Arial" panose="020B0604020202020204" pitchFamily="34" charset="0"/>
            </a:endParaRPr>
          </a:p>
          <a:p>
            <a:pPr algn="ctr"/>
            <a:endParaRPr lang="en-US" b="1" dirty="0">
              <a:latin typeface="Arial" panose="020B0604020202020204" pitchFamily="34" charset="0"/>
            </a:endParaRPr>
          </a:p>
          <a:p>
            <a:pPr algn="ctr"/>
            <a:r>
              <a:rPr lang="en-US" sz="3200" b="1" dirty="0">
                <a:latin typeface="Arial" panose="020B0604020202020204" pitchFamily="34" charset="0"/>
              </a:rPr>
              <a:t>Adjutant General's Department</a:t>
            </a:r>
            <a:br>
              <a:rPr lang="en-US" sz="3200" dirty="0">
                <a:latin typeface="Arial" panose="020B0604020202020204" pitchFamily="34" charset="0"/>
              </a:rPr>
            </a:br>
            <a:r>
              <a:rPr lang="en-US" sz="3200" dirty="0">
                <a:latin typeface="Arial" panose="020B0604020202020204" pitchFamily="34" charset="0"/>
              </a:rPr>
              <a:t>2825 West Dublin Granville Road</a:t>
            </a:r>
            <a:br>
              <a:rPr lang="en-US" sz="3200" dirty="0">
                <a:latin typeface="Arial" panose="020B0604020202020204" pitchFamily="34" charset="0"/>
              </a:rPr>
            </a:br>
            <a:r>
              <a:rPr lang="en-US" sz="3200" dirty="0">
                <a:latin typeface="Arial" panose="020B0604020202020204" pitchFamily="34" charset="0"/>
              </a:rPr>
              <a:t>Columbus, Ohio 43235-2789</a:t>
            </a:r>
            <a:br>
              <a:rPr lang="en-US" sz="3200" dirty="0">
                <a:latin typeface="Arial" panose="020B0604020202020204" pitchFamily="34" charset="0"/>
              </a:rPr>
            </a:br>
            <a:r>
              <a:rPr lang="en-US" sz="3200" b="1" dirty="0">
                <a:latin typeface="Arial" panose="020B0604020202020204" pitchFamily="34" charset="0"/>
              </a:rPr>
              <a:t>614-336-7000</a:t>
            </a:r>
            <a:endParaRPr lang="en-US" sz="3200" dirty="0"/>
          </a:p>
        </p:txBody>
      </p:sp>
    </p:spTree>
    <p:extLst>
      <p:ext uri="{BB962C8B-B14F-4D97-AF65-F5344CB8AC3E}">
        <p14:creationId xmlns:p14="http://schemas.microsoft.com/office/powerpoint/2010/main" val="315806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045" y="846161"/>
            <a:ext cx="9689910" cy="584775"/>
          </a:xfrm>
          <a:prstGeom prst="rect">
            <a:avLst/>
          </a:prstGeom>
          <a:noFill/>
        </p:spPr>
        <p:txBody>
          <a:bodyPr wrap="square" rtlCol="0">
            <a:spAutoFit/>
          </a:bodyPr>
          <a:lstStyle/>
          <a:p>
            <a:pPr algn="ctr"/>
            <a:r>
              <a:rPr lang="en-US" sz="3200" dirty="0"/>
              <a:t>ANOTHER ALTERNATIVE METHOD TO RETRIEVE RECORDS</a:t>
            </a:r>
          </a:p>
        </p:txBody>
      </p:sp>
      <p:sp>
        <p:nvSpPr>
          <p:cNvPr id="3" name="TextBox 2"/>
          <p:cNvSpPr txBox="1"/>
          <p:nvPr/>
        </p:nvSpPr>
        <p:spPr>
          <a:xfrm>
            <a:off x="471577" y="2444115"/>
            <a:ext cx="10972800" cy="3693319"/>
          </a:xfrm>
          <a:prstGeom prst="rect">
            <a:avLst/>
          </a:prstGeom>
          <a:noFill/>
        </p:spPr>
        <p:txBody>
          <a:bodyPr wrap="square" rtlCol="0">
            <a:spAutoFit/>
          </a:bodyPr>
          <a:lstStyle/>
          <a:p>
            <a:pPr algn="ctr"/>
            <a:r>
              <a:rPr lang="en-US" dirty="0"/>
              <a:t>VA FORM 20-10206 Freedom of Information Act (FOIA) or Privacy Act (PA) Request</a:t>
            </a:r>
          </a:p>
          <a:p>
            <a:pPr algn="ctr"/>
            <a:r>
              <a:rPr lang="en-US" b="1" dirty="0"/>
              <a:t>When to use this form?</a:t>
            </a:r>
          </a:p>
          <a:p>
            <a:pPr algn="ctr"/>
            <a:endParaRPr lang="en-US" b="1" dirty="0"/>
          </a:p>
          <a:p>
            <a:pPr algn="ctr"/>
            <a:r>
              <a:rPr lang="en-US" dirty="0"/>
              <a:t>Use VA Form 20-10206 to access your compensation, pension, benefit, or military records.</a:t>
            </a:r>
          </a:p>
          <a:p>
            <a:pPr algn="ctr"/>
            <a:r>
              <a:rPr lang="en-US" dirty="0"/>
              <a:t>To obtain copies of your C-file, you must submit VA Form 20-10206, the Freedom of Information Act/Privacy Act Request, which is available on the </a:t>
            </a:r>
            <a:r>
              <a:rPr lang="en-US" dirty="0">
                <a:hlinkClick r:id="rId2"/>
              </a:rPr>
              <a:t>VA website</a:t>
            </a:r>
            <a:r>
              <a:rPr lang="en-US" dirty="0"/>
              <a:t>. You can submit the form online, by mail, or in person at a VA regional office. The form requires your personal information, including your name, address, and Social Security Number, and should clearly state your request for your complete C-file. </a:t>
            </a:r>
          </a:p>
          <a:p>
            <a:r>
              <a:rPr lang="en-US" b="1" dirty="0"/>
              <a:t>Monitor Your Request:</a:t>
            </a:r>
            <a:r>
              <a:rPr lang="en-US" dirty="0"/>
              <a:t> Once submitted, you can check the status of your request through your VA.gov account. </a:t>
            </a:r>
          </a:p>
          <a:p>
            <a:r>
              <a:rPr lang="en-US" b="1" dirty="0"/>
              <a:t>Processing Time: </a:t>
            </a:r>
            <a:r>
              <a:rPr lang="en-US" dirty="0"/>
              <a:t>Processing C-File requests can take several weeks to several months due to the volume of requests, so patience is advised. Your C-File may be delivered as a physical paper copy, a CD, or a digital download.</a:t>
            </a:r>
          </a:p>
          <a:p>
            <a:pPr algn="ctr"/>
            <a:endParaRPr lang="en-US" dirty="0"/>
          </a:p>
          <a:p>
            <a:pPr algn="ctr"/>
            <a:endParaRPr lang="en-US" dirty="0"/>
          </a:p>
        </p:txBody>
      </p:sp>
    </p:spTree>
    <p:extLst>
      <p:ext uri="{BB962C8B-B14F-4D97-AF65-F5344CB8AC3E}">
        <p14:creationId xmlns:p14="http://schemas.microsoft.com/office/powerpoint/2010/main" val="318155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9648D1-B69E-58CB-0323-66E2EE1A7EB7}"/>
              </a:ext>
            </a:extLst>
          </p:cNvPr>
          <p:cNvSpPr txBox="1"/>
          <p:nvPr/>
        </p:nvSpPr>
        <p:spPr>
          <a:xfrm>
            <a:off x="0" y="267592"/>
            <a:ext cx="11878573" cy="501675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ANOTHER ALTERNATIVE METHOD TO RETRIEVE RECORDS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Gill Sans MT" panose="020B0502020104020203"/>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Fill </a:t>
            </a:r>
            <a:r>
              <a:rPr lang="en-US" sz="3200" dirty="0">
                <a:solidFill>
                  <a:prstClr val="black"/>
                </a:solidFill>
                <a:latin typeface="Times New Roman" panose="02020603050405020304" pitchFamily="18" charset="0"/>
                <a:cs typeface="Times New Roman" panose="02020603050405020304" pitchFamily="18" charset="0"/>
              </a:rPr>
              <a:t>out VA form 21-4138, Statement In Support of Claims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Section II</a:t>
            </a:r>
            <a:r>
              <a:rPr lang="en-US" sz="3200" dirty="0">
                <a:solidFill>
                  <a:prstClr val="black"/>
                </a:solidFill>
                <a:latin typeface="Times New Roman" panose="02020603050405020304" pitchFamily="18" charset="0"/>
                <a:cs typeface="Times New Roman" panose="02020603050405020304" pitchFamily="18" charset="0"/>
              </a:rPr>
              <a:t>, the remarks section, please state that you respectfully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request a copy of your entire C-file sent to the address on file.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Make sure you put ‘US’ in the block for country.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The VA will reject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Forms that are not filled out in entirety </a:t>
            </a:r>
          </a:p>
        </p:txBody>
      </p:sp>
    </p:spTree>
    <p:extLst>
      <p:ext uri="{BB962C8B-B14F-4D97-AF65-F5344CB8AC3E}">
        <p14:creationId xmlns:p14="http://schemas.microsoft.com/office/powerpoint/2010/main" val="57954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3641" y="1823805"/>
            <a:ext cx="7624719" cy="2062103"/>
          </a:xfrm>
          <a:prstGeom prst="rect">
            <a:avLst/>
          </a:prstGeom>
          <a:noFill/>
        </p:spPr>
        <p:txBody>
          <a:bodyPr wrap="square" rtlCol="0">
            <a:spAutoFit/>
          </a:bodyPr>
          <a:lstStyle/>
          <a:p>
            <a:pPr algn="ctr"/>
            <a:r>
              <a:rPr lang="en-US" sz="3200" u="sng" dirty="0"/>
              <a:t>NATIONAL ARCHIVES PHONE NUMBER</a:t>
            </a:r>
          </a:p>
          <a:p>
            <a:pPr algn="ctr"/>
            <a:r>
              <a:rPr lang="en-US" sz="3200" u="sng" dirty="0"/>
              <a:t>Please call us toll free at:</a:t>
            </a:r>
          </a:p>
          <a:p>
            <a:pPr algn="ctr"/>
            <a:endParaRPr lang="en-US" sz="3200" dirty="0"/>
          </a:p>
          <a:p>
            <a:pPr algn="ctr"/>
            <a:r>
              <a:rPr lang="en-US" sz="3200" b="1" dirty="0"/>
              <a:t>1-866-272-6272</a:t>
            </a:r>
            <a:r>
              <a:rPr lang="en-US" sz="3200" dirty="0"/>
              <a:t> </a:t>
            </a:r>
          </a:p>
        </p:txBody>
      </p:sp>
    </p:spTree>
    <p:extLst>
      <p:ext uri="{BB962C8B-B14F-4D97-AF65-F5344CB8AC3E}">
        <p14:creationId xmlns:p14="http://schemas.microsoft.com/office/powerpoint/2010/main" val="25454426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B1E2DEBADCE4AA53DBD050FE83395" ma:contentTypeVersion="8" ma:contentTypeDescription="Create a new document." ma:contentTypeScope="" ma:versionID="58a77178bc19cd684dc0a6bf687f7db6">
  <xsd:schema xmlns:xsd="http://www.w3.org/2001/XMLSchema" xmlns:xs="http://www.w3.org/2001/XMLSchema" xmlns:p="http://schemas.microsoft.com/office/2006/metadata/properties" xmlns:ns2="a13fe5b5-3e2b-4c1c-812e-996efa015a80" xmlns:ns3="0101e9db-a5a0-4563-b7e8-689f1379eee3" targetNamespace="http://schemas.microsoft.com/office/2006/metadata/properties" ma:root="true" ma:fieldsID="51f03e060ffe509edb9c933b7f74a696" ns2:_="" ns3:_="">
    <xsd:import namespace="a13fe5b5-3e2b-4c1c-812e-996efa015a80"/>
    <xsd:import namespace="0101e9db-a5a0-4563-b7e8-689f1379ee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fe5b5-3e2b-4c1c-812e-996efa015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01e9db-a5a0-4563-b7e8-689f1379eee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B11A73-B07F-4C2D-BC28-B85F25B9D67C}">
  <ds:schemaRefs>
    <ds:schemaRef ds:uri="http://schemas.microsoft.com/sharepoint/v3/contenttype/forms"/>
  </ds:schemaRefs>
</ds:datastoreItem>
</file>

<file path=customXml/itemProps2.xml><?xml version="1.0" encoding="utf-8"?>
<ds:datastoreItem xmlns:ds="http://schemas.openxmlformats.org/officeDocument/2006/customXml" ds:itemID="{99DE001B-81DB-4D2D-8B6D-B33AFF34E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fe5b5-3e2b-4c1c-812e-996efa015a80"/>
    <ds:schemaRef ds:uri="0101e9db-a5a0-4563-b7e8-689f1379ee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CA38DA-7C3E-41C0-9271-C4661023011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Gallery</Template>
  <TotalTime>1612</TotalTime>
  <Words>872</Words>
  <Application>Microsoft Office PowerPoint</Application>
  <PresentationFormat>Widescreen</PresentationFormat>
  <Paragraphs>64</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Gill Sans MT</vt:lpstr>
      <vt:lpstr>Times New Roman</vt:lpstr>
      <vt:lpstr>Wingdings</vt:lpstr>
      <vt:lpstr>Gallery</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TRANSITION PROCESS</dc:title>
  <dc:creator>Boehm, Karla R.</dc:creator>
  <cp:lastModifiedBy>Reese, Jessica N.</cp:lastModifiedBy>
  <cp:revision>51</cp:revision>
  <cp:lastPrinted>2017-10-24T14:49:35Z</cp:lastPrinted>
  <dcterms:created xsi:type="dcterms:W3CDTF">2017-10-12T13:58:58Z</dcterms:created>
  <dcterms:modified xsi:type="dcterms:W3CDTF">2025-09-22T14:54:05Z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0x010100EACB1E2DEBADCE4AA53DBD050FE83395</vt:lpwstr>
  </property>
</Properties>
</file>