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72" r:id="rId7"/>
    <p:sldId id="261" r:id="rId8"/>
    <p:sldId id="276" r:id="rId9"/>
    <p:sldId id="277" r:id="rId10"/>
    <p:sldId id="262" r:id="rId11"/>
    <p:sldId id="267" r:id="rId12"/>
    <p:sldId id="273" r:id="rId13"/>
    <p:sldId id="269" r:id="rId14"/>
    <p:sldId id="268" r:id="rId15"/>
    <p:sldId id="274" r:id="rId16"/>
    <p:sldId id="275"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p:cViewPr varScale="1">
        <p:scale>
          <a:sx n="105" d="100"/>
          <a:sy n="105" d="100"/>
        </p:scale>
        <p:origin x="72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ochio, William, VBACLE" userId="2ef655ee-4d46-4cb7-b5d9-8a97e03de3a2" providerId="ADAL" clId="{D083B75A-59A3-4AA7-8853-1C3503AB2347}"/>
    <pc:docChg chg="undo redo custSel delSld modSld">
      <pc:chgData name="Genochio, William, VBACLE" userId="2ef655ee-4d46-4cb7-b5d9-8a97e03de3a2" providerId="ADAL" clId="{D083B75A-59A3-4AA7-8853-1C3503AB2347}" dt="2024-07-31T14:13:40.569" v="140" actId="2696"/>
      <pc:docMkLst>
        <pc:docMk/>
      </pc:docMkLst>
      <pc:sldChg chg="modSp mod">
        <pc:chgData name="Genochio, William, VBACLE" userId="2ef655ee-4d46-4cb7-b5d9-8a97e03de3a2" providerId="ADAL" clId="{D083B75A-59A3-4AA7-8853-1C3503AB2347}" dt="2024-07-31T14:03:09.702" v="135" actId="20577"/>
        <pc:sldMkLst>
          <pc:docMk/>
          <pc:sldMk cId="214704165" sldId="256"/>
        </pc:sldMkLst>
      </pc:sldChg>
      <pc:sldChg chg="modSp mod">
        <pc:chgData name="Genochio, William, VBACLE" userId="2ef655ee-4d46-4cb7-b5d9-8a97e03de3a2" providerId="ADAL" clId="{D083B75A-59A3-4AA7-8853-1C3503AB2347}" dt="2024-07-31T14:05:47.426" v="139" actId="207"/>
        <pc:sldMkLst>
          <pc:docMk/>
          <pc:sldMk cId="3003369555" sldId="258"/>
        </pc:sldMkLst>
      </pc:sldChg>
      <pc:sldChg chg="del">
        <pc:chgData name="Genochio, William, VBACLE" userId="2ef655ee-4d46-4cb7-b5d9-8a97e03de3a2" providerId="ADAL" clId="{D083B75A-59A3-4AA7-8853-1C3503AB2347}" dt="2024-07-31T14:13:40.569" v="140" actId="2696"/>
        <pc:sldMkLst>
          <pc:docMk/>
          <pc:sldMk cId="2464468937" sldId="278"/>
        </pc:sldMkLst>
      </pc:sldChg>
    </pc:docChg>
  </pc:docChgLst>
  <pc:docChgLst>
    <pc:chgData name="William Genochio" userId="4a794b83-a77a-4098-954b-c45dd060fc9b" providerId="ADAL" clId="{6CE39C9F-8D0D-4BCE-9158-5CF6CE040B27}"/>
    <pc:docChg chg="undo custSel addSld delSld modSld">
      <pc:chgData name="William Genochio" userId="4a794b83-a77a-4098-954b-c45dd060fc9b" providerId="ADAL" clId="{6CE39C9F-8D0D-4BCE-9158-5CF6CE040B27}" dt="2022-02-16T16:46:36.350" v="849" actId="20578"/>
      <pc:docMkLst>
        <pc:docMk/>
      </pc:docMkLst>
      <pc:sldChg chg="modSp mod">
        <pc:chgData name="William Genochio" userId="4a794b83-a77a-4098-954b-c45dd060fc9b" providerId="ADAL" clId="{6CE39C9F-8D0D-4BCE-9158-5CF6CE040B27}" dt="2021-09-23T15:54:38.596" v="249" actId="20577"/>
        <pc:sldMkLst>
          <pc:docMk/>
          <pc:sldMk cId="214704165" sldId="256"/>
        </pc:sldMkLst>
      </pc:sldChg>
      <pc:sldChg chg="modSp mod">
        <pc:chgData name="William Genochio" userId="4a794b83-a77a-4098-954b-c45dd060fc9b" providerId="ADAL" clId="{6CE39C9F-8D0D-4BCE-9158-5CF6CE040B27}" dt="2021-09-20T13:45:05.882" v="88" actId="20577"/>
        <pc:sldMkLst>
          <pc:docMk/>
          <pc:sldMk cId="3003369555" sldId="258"/>
        </pc:sldMkLst>
      </pc:sldChg>
      <pc:sldChg chg="modSp mod">
        <pc:chgData name="William Genochio" userId="4a794b83-a77a-4098-954b-c45dd060fc9b" providerId="ADAL" clId="{6CE39C9F-8D0D-4BCE-9158-5CF6CE040B27}" dt="2022-02-16T16:33:25.060" v="253" actId="20577"/>
        <pc:sldMkLst>
          <pc:docMk/>
          <pc:sldMk cId="3583204727" sldId="259"/>
        </pc:sldMkLst>
      </pc:sldChg>
      <pc:sldChg chg="modSp mod">
        <pc:chgData name="William Genochio" userId="4a794b83-a77a-4098-954b-c45dd060fc9b" providerId="ADAL" clId="{6CE39C9F-8D0D-4BCE-9158-5CF6CE040B27}" dt="2022-02-16T16:36:43.291" v="543" actId="313"/>
        <pc:sldMkLst>
          <pc:docMk/>
          <pc:sldMk cId="3632235455" sldId="260"/>
        </pc:sldMkLst>
      </pc:sldChg>
      <pc:sldChg chg="modSp mod">
        <pc:chgData name="William Genochio" userId="4a794b83-a77a-4098-954b-c45dd060fc9b" providerId="ADAL" clId="{6CE39C9F-8D0D-4BCE-9158-5CF6CE040B27}" dt="2022-02-16T16:38:39.748" v="636" actId="20577"/>
        <pc:sldMkLst>
          <pc:docMk/>
          <pc:sldMk cId="1840173539" sldId="261"/>
        </pc:sldMkLst>
      </pc:sldChg>
      <pc:sldChg chg="addSp delSp modSp mod">
        <pc:chgData name="William Genochio" userId="4a794b83-a77a-4098-954b-c45dd060fc9b" providerId="ADAL" clId="{6CE39C9F-8D0D-4BCE-9158-5CF6CE040B27}" dt="2022-02-16T16:46:36.350" v="849" actId="20578"/>
        <pc:sldMkLst>
          <pc:docMk/>
          <pc:sldMk cId="3304705988" sldId="268"/>
        </pc:sldMkLst>
      </pc:sldChg>
      <pc:sldChg chg="addSp delSp modSp del mod setBg">
        <pc:chgData name="William Genochio" userId="4a794b83-a77a-4098-954b-c45dd060fc9b" providerId="ADAL" clId="{6CE39C9F-8D0D-4BCE-9158-5CF6CE040B27}" dt="2021-09-20T13:52:14.890" v="222" actId="47"/>
        <pc:sldMkLst>
          <pc:docMk/>
          <pc:sldMk cId="1849035574" sldId="271"/>
        </pc:sldMkLst>
      </pc:sldChg>
      <pc:sldChg chg="addSp delSp modSp new mod setBg">
        <pc:chgData name="William Genochio" userId="4a794b83-a77a-4098-954b-c45dd060fc9b" providerId="ADAL" clId="{6CE39C9F-8D0D-4BCE-9158-5CF6CE040B27}" dt="2022-02-16T16:43:19.440" v="753" actId="26606"/>
        <pc:sldMkLst>
          <pc:docMk/>
          <pc:sldMk cId="2464468937" sldId="278"/>
        </pc:sldMkLst>
      </pc:sldChg>
      <pc:sldChg chg="new del">
        <pc:chgData name="William Genochio" userId="4a794b83-a77a-4098-954b-c45dd060fc9b" providerId="ADAL" clId="{6CE39C9F-8D0D-4BCE-9158-5CF6CE040B27}" dt="2022-02-16T16:39:55.163" v="745" actId="680"/>
        <pc:sldMkLst>
          <pc:docMk/>
          <pc:sldMk cId="1797346781" sldId="279"/>
        </pc:sldMkLst>
      </pc:sldChg>
    </pc:docChg>
  </pc:docChgLst>
  <pc:docChgLst>
    <pc:chgData name="Genochio, William, VBACLE" userId="2ef655ee-4d46-4cb7-b5d9-8a97e03de3a2" providerId="ADAL" clId="{3354789D-AD23-4F3F-A7C6-0670089599D0}"/>
    <pc:docChg chg="modSld">
      <pc:chgData name="Genochio, William, VBACLE" userId="2ef655ee-4d46-4cb7-b5d9-8a97e03de3a2" providerId="ADAL" clId="{3354789D-AD23-4F3F-A7C6-0670089599D0}" dt="2024-09-05T18:01:19.981" v="38" actId="20577"/>
      <pc:docMkLst>
        <pc:docMk/>
      </pc:docMkLst>
      <pc:sldChg chg="modSp mod">
        <pc:chgData name="Genochio, William, VBACLE" userId="2ef655ee-4d46-4cb7-b5d9-8a97e03de3a2" providerId="ADAL" clId="{3354789D-AD23-4F3F-A7C6-0670089599D0}" dt="2024-09-05T18:01:19.981" v="38" actId="20577"/>
        <pc:sldMkLst>
          <pc:docMk/>
          <pc:sldMk cId="214704165" sldId="256"/>
        </pc:sldMkLst>
      </pc:sldChg>
    </pc:docChg>
  </pc:docChgLst>
  <pc:docChgLst>
    <pc:chgData name="Genochio, William, VBACLE" userId="2ef655ee-4d46-4cb7-b5d9-8a97e03de3a2" providerId="ADAL" clId="{A53DC45C-9899-4C19-819A-AD8C556A6102}"/>
    <pc:docChg chg="modSld">
      <pc:chgData name="Genochio, William, VBACLE" userId="2ef655ee-4d46-4cb7-b5d9-8a97e03de3a2" providerId="ADAL" clId="{A53DC45C-9899-4C19-819A-AD8C556A6102}" dt="2025-09-03T12:29:35.257" v="0" actId="20577"/>
      <pc:docMkLst>
        <pc:docMk/>
      </pc:docMkLst>
      <pc:sldChg chg="modSp mod">
        <pc:chgData name="Genochio, William, VBACLE" userId="2ef655ee-4d46-4cb7-b5d9-8a97e03de3a2" providerId="ADAL" clId="{A53DC45C-9899-4C19-819A-AD8C556A6102}" dt="2025-09-03T12:29:35.257" v="0" actId="20577"/>
        <pc:sldMkLst>
          <pc:docMk/>
          <pc:sldMk cId="214704165" sldId="256"/>
        </pc:sldMkLst>
        <pc:spChg chg="mod">
          <ac:chgData name="Genochio, William, VBACLE" userId="2ef655ee-4d46-4cb7-b5d9-8a97e03de3a2" providerId="ADAL" clId="{A53DC45C-9899-4C19-819A-AD8C556A6102}" dt="2025-09-03T12:29:35.257" v="0" actId="20577"/>
          <ac:spMkLst>
            <pc:docMk/>
            <pc:sldMk cId="214704165" sldId="256"/>
            <ac:spMk id="3" creationId="{B2FD645B-DC34-46F5-909B-D2A725AE64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ED236-1DB0-4F4B-92FF-134E1A478D91}" type="datetimeFigureOut">
              <a:rPr lang="en-US" smtClean="0"/>
              <a:t>09/03/2025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15900-F210-4E8F-ABEF-31012F63B194}" type="slidenum">
              <a:rPr lang="en-US" smtClean="0"/>
              <a:t>‹#›</a:t>
            </a:fld>
            <a:endParaRPr lang="en-US"/>
          </a:p>
        </p:txBody>
      </p:sp>
    </p:spTree>
    <p:extLst>
      <p:ext uri="{BB962C8B-B14F-4D97-AF65-F5344CB8AC3E}">
        <p14:creationId xmlns:p14="http://schemas.microsoft.com/office/powerpoint/2010/main" val="227457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the Air Space above these Locations</a:t>
            </a:r>
          </a:p>
        </p:txBody>
      </p:sp>
      <p:sp>
        <p:nvSpPr>
          <p:cNvPr id="4" name="Slide Number Placeholder 3"/>
          <p:cNvSpPr>
            <a:spLocks noGrp="1"/>
          </p:cNvSpPr>
          <p:nvPr>
            <p:ph type="sldNum" sz="quarter" idx="10"/>
          </p:nvPr>
        </p:nvSpPr>
        <p:spPr/>
        <p:txBody>
          <a:bodyPr/>
          <a:lstStyle/>
          <a:p>
            <a:fld id="{8B615900-F210-4E8F-ABEF-31012F63B194}" type="slidenum">
              <a:rPr lang="en-US" smtClean="0"/>
              <a:t>3</a:t>
            </a:fld>
            <a:endParaRPr lang="en-US"/>
          </a:p>
        </p:txBody>
      </p:sp>
    </p:spTree>
    <p:extLst>
      <p:ext uri="{BB962C8B-B14F-4D97-AF65-F5344CB8AC3E}">
        <p14:creationId xmlns:p14="http://schemas.microsoft.com/office/powerpoint/2010/main" val="348476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Disability must be one or more of the following </a:t>
            </a:r>
          </a:p>
          <a:p>
            <a:endParaRPr lang="en-US" dirty="0"/>
          </a:p>
          <a:p>
            <a:r>
              <a:rPr lang="en-US" sz="1200" b="0" i="0" kern="1200" dirty="0">
                <a:solidFill>
                  <a:schemeClr val="tx1"/>
                </a:solidFill>
                <a:effectLst/>
                <a:latin typeface="+mn-lt"/>
                <a:ea typeface="+mn-ea"/>
                <a:cs typeface="+mn-cs"/>
              </a:rPr>
              <a:t>Irritable bowel syndrome (IBS) is a common disorder that affects the large intestine. Signs and symptoms include cramping, abdominal pain, bloating, gas, and diarrhea or constipation, or both. IBS is a chronic condition that you'll need to manage long term.</a:t>
            </a:r>
          </a:p>
          <a:p>
            <a:endParaRPr lang="en-US" sz="1200" b="0" i="0" kern="1200" dirty="0">
              <a:solidFill>
                <a:schemeClr val="tx1"/>
              </a:solidFill>
              <a:effectLst/>
              <a:latin typeface="+mn-lt"/>
              <a:ea typeface="+mn-ea"/>
              <a:cs typeface="+mn-cs"/>
            </a:endParaRPr>
          </a:p>
          <a:p>
            <a:r>
              <a:rPr lang="en-US" dirty="0"/>
              <a:t>Dyspepsia</a:t>
            </a:r>
            <a:r>
              <a:rPr lang="en-US" sz="1200" b="0" i="0" kern="1200" dirty="0">
                <a:solidFill>
                  <a:schemeClr val="tx1"/>
                </a:solidFill>
                <a:effectLst/>
                <a:latin typeface="+mn-lt"/>
                <a:ea typeface="+mn-ea"/>
                <a:cs typeface="+mn-cs"/>
              </a:rPr>
              <a:t> is a pain or an uncomfortable feeling in the upper middle part of your stomach. </a:t>
            </a:r>
            <a:endParaRPr lang="en-US" dirty="0"/>
          </a:p>
          <a:p>
            <a:endParaRPr lang="en-US" dirty="0"/>
          </a:p>
          <a:p>
            <a:r>
              <a:rPr lang="en-US" sz="1200" b="1" i="0" kern="1200" dirty="0">
                <a:solidFill>
                  <a:schemeClr val="tx1"/>
                </a:solidFill>
                <a:effectLst/>
                <a:latin typeface="+mn-lt"/>
                <a:ea typeface="+mn-ea"/>
                <a:cs typeface="+mn-cs"/>
              </a:rPr>
              <a:t>Functional dysphagia</a:t>
            </a:r>
            <a:r>
              <a:rPr lang="en-US" sz="1200" b="0" i="0" kern="1200" dirty="0">
                <a:solidFill>
                  <a:schemeClr val="tx1"/>
                </a:solidFill>
                <a:effectLst/>
                <a:latin typeface="+mn-lt"/>
                <a:ea typeface="+mn-ea"/>
                <a:cs typeface="+mn-cs"/>
              </a:rPr>
              <a:t> is the sensation of solid and/or liquid foods sticking, lodging, or passing abnormally through the esophagus</a:t>
            </a:r>
            <a:endParaRPr lang="en-US" dirty="0"/>
          </a:p>
          <a:p>
            <a:endParaRPr lang="en-US" dirty="0"/>
          </a:p>
        </p:txBody>
      </p:sp>
      <p:sp>
        <p:nvSpPr>
          <p:cNvPr id="4" name="Slide Number Placeholder 3"/>
          <p:cNvSpPr>
            <a:spLocks noGrp="1"/>
          </p:cNvSpPr>
          <p:nvPr>
            <p:ph type="sldNum" sz="quarter" idx="10"/>
          </p:nvPr>
        </p:nvSpPr>
        <p:spPr/>
        <p:txBody>
          <a:bodyPr/>
          <a:lstStyle/>
          <a:p>
            <a:fld id="{8B615900-F210-4E8F-ABEF-31012F63B194}" type="slidenum">
              <a:rPr lang="en-US" smtClean="0"/>
              <a:t>5</a:t>
            </a:fld>
            <a:endParaRPr lang="en-US"/>
          </a:p>
        </p:txBody>
      </p:sp>
    </p:spTree>
    <p:extLst>
      <p:ext uri="{BB962C8B-B14F-4D97-AF65-F5344CB8AC3E}">
        <p14:creationId xmlns:p14="http://schemas.microsoft.com/office/powerpoint/2010/main" val="2451021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E424-BDD8-4FDA-B635-D87E2F936E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8EE771-C7C6-4802-A825-3659C78FAD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FEEC20-F95C-495B-9570-C8E5CA32107C}"/>
              </a:ext>
            </a:extLst>
          </p:cNvPr>
          <p:cNvSpPr>
            <a:spLocks noGrp="1"/>
          </p:cNvSpPr>
          <p:nvPr>
            <p:ph type="dt" sz="half" idx="10"/>
          </p:nvPr>
        </p:nvSpPr>
        <p:spPr/>
        <p:txBody>
          <a:bodyPr/>
          <a:lstStyle/>
          <a:p>
            <a:fld id="{3306EC4E-70FB-4190-8C8C-E9F5A012E22F}" type="datetimeFigureOut">
              <a:rPr lang="en-US" smtClean="0"/>
              <a:t>09/03/2025</a:t>
            </a:fld>
            <a:endParaRPr lang="en-US"/>
          </a:p>
        </p:txBody>
      </p:sp>
      <p:sp>
        <p:nvSpPr>
          <p:cNvPr id="5" name="Footer Placeholder 4">
            <a:extLst>
              <a:ext uri="{FF2B5EF4-FFF2-40B4-BE49-F238E27FC236}">
                <a16:creationId xmlns:a16="http://schemas.microsoft.com/office/drawing/2014/main" id="{F610A26D-5EA3-46E7-B7B6-BE13028AC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EAB72-8FC4-4772-9CDC-23B83B6BC106}"/>
              </a:ext>
            </a:extLst>
          </p:cNvPr>
          <p:cNvSpPr>
            <a:spLocks noGrp="1"/>
          </p:cNvSpPr>
          <p:nvPr>
            <p:ph type="sldNum" sz="quarter" idx="12"/>
          </p:nvPr>
        </p:nvSpPr>
        <p:spPr/>
        <p:txBody>
          <a:bodyPr/>
          <a:lstStyle/>
          <a:p>
            <a:fld id="{658F2A70-1EDE-4B19-82F1-9C5AA52AF866}" type="slidenum">
              <a:rPr lang="en-US" smtClean="0"/>
              <a:t>‹#›</a:t>
            </a:fld>
            <a:endParaRPr lang="en-US"/>
          </a:p>
        </p:txBody>
      </p:sp>
    </p:spTree>
    <p:extLst>
      <p:ext uri="{BB962C8B-B14F-4D97-AF65-F5344CB8AC3E}">
        <p14:creationId xmlns:p14="http://schemas.microsoft.com/office/powerpoint/2010/main" val="19736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8839-1EE5-4DF4-9235-9ECCD7589A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78057C-7AEA-427D-B666-D88497E3E9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32642-D826-4B6A-9629-1C08BFE7D3CF}"/>
              </a:ext>
            </a:extLst>
          </p:cNvPr>
          <p:cNvSpPr>
            <a:spLocks noGrp="1"/>
          </p:cNvSpPr>
          <p:nvPr>
            <p:ph type="dt" sz="half" idx="10"/>
          </p:nvPr>
        </p:nvSpPr>
        <p:spPr/>
        <p:txBody>
          <a:bodyPr/>
          <a:lstStyle/>
          <a:p>
            <a:fld id="{3306EC4E-70FB-4190-8C8C-E9F5A012E22F}" type="datetimeFigureOut">
              <a:rPr lang="en-US" smtClean="0"/>
              <a:t>09/03/2025</a:t>
            </a:fld>
            <a:endParaRPr lang="en-US"/>
          </a:p>
        </p:txBody>
      </p:sp>
      <p:sp>
        <p:nvSpPr>
          <p:cNvPr id="5" name="Footer Placeholder 4">
            <a:extLst>
              <a:ext uri="{FF2B5EF4-FFF2-40B4-BE49-F238E27FC236}">
                <a16:creationId xmlns:a16="http://schemas.microsoft.com/office/drawing/2014/main" id="{8919EFD6-A2E3-44DE-B843-A4B1640FA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4A1F5-DDC0-4B3D-BB36-71A2AD6AE95F}"/>
              </a:ext>
            </a:extLst>
          </p:cNvPr>
          <p:cNvSpPr>
            <a:spLocks noGrp="1"/>
          </p:cNvSpPr>
          <p:nvPr>
            <p:ph type="sldNum" sz="quarter" idx="12"/>
          </p:nvPr>
        </p:nvSpPr>
        <p:spPr/>
        <p:txBody>
          <a:bodyPr/>
          <a:lstStyle/>
          <a:p>
            <a:fld id="{658F2A70-1EDE-4B19-82F1-9C5AA52AF866}" type="slidenum">
              <a:rPr lang="en-US" smtClean="0"/>
              <a:t>‹#›</a:t>
            </a:fld>
            <a:endParaRPr lang="en-US"/>
          </a:p>
        </p:txBody>
      </p:sp>
    </p:spTree>
    <p:extLst>
      <p:ext uri="{BB962C8B-B14F-4D97-AF65-F5344CB8AC3E}">
        <p14:creationId xmlns:p14="http://schemas.microsoft.com/office/powerpoint/2010/main" val="267246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E7D38B-514A-45FA-BB4B-0720E5634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9977DE-7D48-4F21-BA8E-83900C1303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A74B8-81DE-4AD3-A660-AE53386E0543}"/>
              </a:ext>
            </a:extLst>
          </p:cNvPr>
          <p:cNvSpPr>
            <a:spLocks noGrp="1"/>
          </p:cNvSpPr>
          <p:nvPr>
            <p:ph type="dt" sz="half" idx="10"/>
          </p:nvPr>
        </p:nvSpPr>
        <p:spPr/>
        <p:txBody>
          <a:bodyPr/>
          <a:lstStyle/>
          <a:p>
            <a:fld id="{3306EC4E-70FB-4190-8C8C-E9F5A012E22F}" type="datetimeFigureOut">
              <a:rPr lang="en-US" smtClean="0"/>
              <a:t>09/03/2025</a:t>
            </a:fld>
            <a:endParaRPr lang="en-US"/>
          </a:p>
        </p:txBody>
      </p:sp>
      <p:sp>
        <p:nvSpPr>
          <p:cNvPr id="5" name="Footer Placeholder 4">
            <a:extLst>
              <a:ext uri="{FF2B5EF4-FFF2-40B4-BE49-F238E27FC236}">
                <a16:creationId xmlns:a16="http://schemas.microsoft.com/office/drawing/2014/main" id="{7FEE1023-798E-4244-8E9A-43342787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7E2EF-81B4-4214-9D3F-9BBA4EC290FF}"/>
              </a:ext>
            </a:extLst>
          </p:cNvPr>
          <p:cNvSpPr>
            <a:spLocks noGrp="1"/>
          </p:cNvSpPr>
          <p:nvPr>
            <p:ph type="sldNum" sz="quarter" idx="12"/>
          </p:nvPr>
        </p:nvSpPr>
        <p:spPr/>
        <p:txBody>
          <a:bodyPr/>
          <a:lstStyle/>
          <a:p>
            <a:fld id="{658F2A70-1EDE-4B19-82F1-9C5AA52AF866}" type="slidenum">
              <a:rPr lang="en-US" smtClean="0"/>
              <a:t>‹#›</a:t>
            </a:fld>
            <a:endParaRPr lang="en-US"/>
          </a:p>
        </p:txBody>
      </p:sp>
    </p:spTree>
    <p:extLst>
      <p:ext uri="{BB962C8B-B14F-4D97-AF65-F5344CB8AC3E}">
        <p14:creationId xmlns:p14="http://schemas.microsoft.com/office/powerpoint/2010/main" val="274461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0B8E-358F-4A4D-88BC-09F8E6FD7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B3C3A-445F-4317-9C14-38370C1F1A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86453-A089-4C7E-A660-2DE158E11F05}"/>
              </a:ext>
            </a:extLst>
          </p:cNvPr>
          <p:cNvSpPr>
            <a:spLocks noGrp="1"/>
          </p:cNvSpPr>
          <p:nvPr>
            <p:ph type="dt" sz="half" idx="10"/>
          </p:nvPr>
        </p:nvSpPr>
        <p:spPr/>
        <p:txBody>
          <a:bodyPr/>
          <a:lstStyle/>
          <a:p>
            <a:fld id="{3306EC4E-70FB-4190-8C8C-E9F5A012E22F}" type="datetimeFigureOut">
              <a:rPr lang="en-US" smtClean="0"/>
              <a:t>09/03/2025</a:t>
            </a:fld>
            <a:endParaRPr lang="en-US"/>
          </a:p>
        </p:txBody>
      </p:sp>
      <p:sp>
        <p:nvSpPr>
          <p:cNvPr id="5" name="Footer Placeholder 4">
            <a:extLst>
              <a:ext uri="{FF2B5EF4-FFF2-40B4-BE49-F238E27FC236}">
                <a16:creationId xmlns:a16="http://schemas.microsoft.com/office/drawing/2014/main" id="{0466A2DF-BA7F-4D2B-9C37-7013BCD6F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2A323-0477-4472-9158-48FD1DF11536}"/>
              </a:ext>
            </a:extLst>
          </p:cNvPr>
          <p:cNvSpPr>
            <a:spLocks noGrp="1"/>
          </p:cNvSpPr>
          <p:nvPr>
            <p:ph type="sldNum" sz="quarter" idx="12"/>
          </p:nvPr>
        </p:nvSpPr>
        <p:spPr/>
        <p:txBody>
          <a:bodyPr/>
          <a:lstStyle/>
          <a:p>
            <a:fld id="{658F2A70-1EDE-4B19-82F1-9C5AA52AF866}" type="slidenum">
              <a:rPr lang="en-US" smtClean="0"/>
              <a:t>‹#›</a:t>
            </a:fld>
            <a:endParaRPr lang="en-US"/>
          </a:p>
        </p:txBody>
      </p:sp>
    </p:spTree>
    <p:extLst>
      <p:ext uri="{BB962C8B-B14F-4D97-AF65-F5344CB8AC3E}">
        <p14:creationId xmlns:p14="http://schemas.microsoft.com/office/powerpoint/2010/main" val="341514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7AF9-D445-4AB6-9B7E-C9C4607879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3F3EBD-9AA3-4E7F-A947-2E5247748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517A07-04E8-4A28-90AB-20BDFE1B3BDB}"/>
              </a:ext>
            </a:extLst>
          </p:cNvPr>
          <p:cNvSpPr>
            <a:spLocks noGrp="1"/>
          </p:cNvSpPr>
          <p:nvPr>
            <p:ph type="dt" sz="half" idx="10"/>
          </p:nvPr>
        </p:nvSpPr>
        <p:spPr/>
        <p:txBody>
          <a:bodyPr/>
          <a:lstStyle/>
          <a:p>
            <a:fld id="{3306EC4E-70FB-4190-8C8C-E9F5A012E22F}" type="datetimeFigureOut">
              <a:rPr lang="en-US" smtClean="0"/>
              <a:t>09/03/2025</a:t>
            </a:fld>
            <a:endParaRPr lang="en-US"/>
          </a:p>
        </p:txBody>
      </p:sp>
      <p:sp>
        <p:nvSpPr>
          <p:cNvPr id="5" name="Footer Placeholder 4">
            <a:extLst>
              <a:ext uri="{FF2B5EF4-FFF2-40B4-BE49-F238E27FC236}">
                <a16:creationId xmlns:a16="http://schemas.microsoft.com/office/drawing/2014/main" id="{B8E39DE9-CB52-417B-9F51-558713562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39682-0EB4-4FBB-8BB9-C4A8340B7A39}"/>
              </a:ext>
            </a:extLst>
          </p:cNvPr>
          <p:cNvSpPr>
            <a:spLocks noGrp="1"/>
          </p:cNvSpPr>
          <p:nvPr>
            <p:ph type="sldNum" sz="quarter" idx="12"/>
          </p:nvPr>
        </p:nvSpPr>
        <p:spPr/>
        <p:txBody>
          <a:bodyPr/>
          <a:lstStyle/>
          <a:p>
            <a:fld id="{658F2A70-1EDE-4B19-82F1-9C5AA52AF866}" type="slidenum">
              <a:rPr lang="en-US" smtClean="0"/>
              <a:t>‹#›</a:t>
            </a:fld>
            <a:endParaRPr lang="en-US"/>
          </a:p>
        </p:txBody>
      </p:sp>
    </p:spTree>
    <p:extLst>
      <p:ext uri="{BB962C8B-B14F-4D97-AF65-F5344CB8AC3E}">
        <p14:creationId xmlns:p14="http://schemas.microsoft.com/office/powerpoint/2010/main" val="117203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9BCA-BEAA-46E1-A9CB-B668E2D8B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092BED-CF42-439F-A624-6452255BE2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6A1431-070B-44B9-8B53-33EAD4FC74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7F0B3F-3C3A-4172-85D4-01A492173CDA}"/>
              </a:ext>
            </a:extLst>
          </p:cNvPr>
          <p:cNvSpPr>
            <a:spLocks noGrp="1"/>
          </p:cNvSpPr>
          <p:nvPr>
            <p:ph type="dt" sz="half" idx="10"/>
          </p:nvPr>
        </p:nvSpPr>
        <p:spPr/>
        <p:txBody>
          <a:bodyPr/>
          <a:lstStyle/>
          <a:p>
            <a:fld id="{3306EC4E-70FB-4190-8C8C-E9F5A012E22F}" type="datetimeFigureOut">
              <a:rPr lang="en-US" smtClean="0"/>
              <a:t>09/03/2025</a:t>
            </a:fld>
            <a:endParaRPr lang="en-US"/>
          </a:p>
        </p:txBody>
      </p:sp>
      <p:sp>
        <p:nvSpPr>
          <p:cNvPr id="6" name="Footer Placeholder 5">
            <a:extLst>
              <a:ext uri="{FF2B5EF4-FFF2-40B4-BE49-F238E27FC236}">
                <a16:creationId xmlns:a16="http://schemas.microsoft.com/office/drawing/2014/main" id="{09D6ED03-70F2-4BC0-9646-C7EC6FAEF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0C8A43-64FB-4C98-B556-F8391873EE5A}"/>
              </a:ext>
            </a:extLst>
          </p:cNvPr>
          <p:cNvSpPr>
            <a:spLocks noGrp="1"/>
          </p:cNvSpPr>
          <p:nvPr>
            <p:ph type="sldNum" sz="quarter" idx="12"/>
          </p:nvPr>
        </p:nvSpPr>
        <p:spPr/>
        <p:txBody>
          <a:bodyPr/>
          <a:lstStyle/>
          <a:p>
            <a:fld id="{658F2A70-1EDE-4B19-82F1-9C5AA52AF866}" type="slidenum">
              <a:rPr lang="en-US" smtClean="0"/>
              <a:t>‹#›</a:t>
            </a:fld>
            <a:endParaRPr lang="en-US"/>
          </a:p>
        </p:txBody>
      </p:sp>
    </p:spTree>
    <p:extLst>
      <p:ext uri="{BB962C8B-B14F-4D97-AF65-F5344CB8AC3E}">
        <p14:creationId xmlns:p14="http://schemas.microsoft.com/office/powerpoint/2010/main" val="202872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4426-F3F3-4289-9EA1-6926845FBE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289170-4A43-4FA9-8E53-84BC12B12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DAA69A-CDBF-4E57-9694-2FE68DFC3F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7B4094-50F7-4663-92AC-6966A2B9F2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2C0B56-5A83-4B21-AFB8-8757A8C2D5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2A1A89-5428-4599-AB6A-D5396378192B}"/>
              </a:ext>
            </a:extLst>
          </p:cNvPr>
          <p:cNvSpPr>
            <a:spLocks noGrp="1"/>
          </p:cNvSpPr>
          <p:nvPr>
            <p:ph type="dt" sz="half" idx="10"/>
          </p:nvPr>
        </p:nvSpPr>
        <p:spPr/>
        <p:txBody>
          <a:bodyPr/>
          <a:lstStyle/>
          <a:p>
            <a:fld id="{3306EC4E-70FB-4190-8C8C-E9F5A012E22F}" type="datetimeFigureOut">
              <a:rPr lang="en-US" smtClean="0"/>
              <a:t>09/03/2025</a:t>
            </a:fld>
            <a:endParaRPr lang="en-US"/>
          </a:p>
        </p:txBody>
      </p:sp>
      <p:sp>
        <p:nvSpPr>
          <p:cNvPr id="8" name="Footer Placeholder 7">
            <a:extLst>
              <a:ext uri="{FF2B5EF4-FFF2-40B4-BE49-F238E27FC236}">
                <a16:creationId xmlns:a16="http://schemas.microsoft.com/office/drawing/2014/main" id="{8F1FC9F3-4137-4527-920E-9F0EE9EED6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9750A7-3D07-49CE-AEFC-759DA155C1EF}"/>
              </a:ext>
            </a:extLst>
          </p:cNvPr>
          <p:cNvSpPr>
            <a:spLocks noGrp="1"/>
          </p:cNvSpPr>
          <p:nvPr>
            <p:ph type="sldNum" sz="quarter" idx="12"/>
          </p:nvPr>
        </p:nvSpPr>
        <p:spPr/>
        <p:txBody>
          <a:bodyPr/>
          <a:lstStyle/>
          <a:p>
            <a:fld id="{658F2A70-1EDE-4B19-82F1-9C5AA52AF866}" type="slidenum">
              <a:rPr lang="en-US" smtClean="0"/>
              <a:t>‹#›</a:t>
            </a:fld>
            <a:endParaRPr lang="en-US"/>
          </a:p>
        </p:txBody>
      </p:sp>
    </p:spTree>
    <p:extLst>
      <p:ext uri="{BB962C8B-B14F-4D97-AF65-F5344CB8AC3E}">
        <p14:creationId xmlns:p14="http://schemas.microsoft.com/office/powerpoint/2010/main" val="159713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2CA30-D10B-46FC-8C02-AE2FE8025D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505D7E-CD45-4F49-ABE9-52BACD7D544B}"/>
              </a:ext>
            </a:extLst>
          </p:cNvPr>
          <p:cNvSpPr>
            <a:spLocks noGrp="1"/>
          </p:cNvSpPr>
          <p:nvPr>
            <p:ph type="dt" sz="half" idx="10"/>
          </p:nvPr>
        </p:nvSpPr>
        <p:spPr/>
        <p:txBody>
          <a:bodyPr/>
          <a:lstStyle/>
          <a:p>
            <a:fld id="{3306EC4E-70FB-4190-8C8C-E9F5A012E22F}" type="datetimeFigureOut">
              <a:rPr lang="en-US" smtClean="0"/>
              <a:t>09/03/2025</a:t>
            </a:fld>
            <a:endParaRPr lang="en-US"/>
          </a:p>
        </p:txBody>
      </p:sp>
      <p:sp>
        <p:nvSpPr>
          <p:cNvPr id="4" name="Footer Placeholder 3">
            <a:extLst>
              <a:ext uri="{FF2B5EF4-FFF2-40B4-BE49-F238E27FC236}">
                <a16:creationId xmlns:a16="http://schemas.microsoft.com/office/drawing/2014/main" id="{787D2749-D8E4-408C-9F0C-3AD796496E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4B4DD9-D8B2-45BA-B555-64DC4C712BC7}"/>
              </a:ext>
            </a:extLst>
          </p:cNvPr>
          <p:cNvSpPr>
            <a:spLocks noGrp="1"/>
          </p:cNvSpPr>
          <p:nvPr>
            <p:ph type="sldNum" sz="quarter" idx="12"/>
          </p:nvPr>
        </p:nvSpPr>
        <p:spPr/>
        <p:txBody>
          <a:bodyPr/>
          <a:lstStyle/>
          <a:p>
            <a:fld id="{658F2A70-1EDE-4B19-82F1-9C5AA52AF866}" type="slidenum">
              <a:rPr lang="en-US" smtClean="0"/>
              <a:t>‹#›</a:t>
            </a:fld>
            <a:endParaRPr lang="en-US"/>
          </a:p>
        </p:txBody>
      </p:sp>
    </p:spTree>
    <p:extLst>
      <p:ext uri="{BB962C8B-B14F-4D97-AF65-F5344CB8AC3E}">
        <p14:creationId xmlns:p14="http://schemas.microsoft.com/office/powerpoint/2010/main" val="138494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6CF9BC-4844-4942-983F-52D44BA61C12}"/>
              </a:ext>
            </a:extLst>
          </p:cNvPr>
          <p:cNvSpPr>
            <a:spLocks noGrp="1"/>
          </p:cNvSpPr>
          <p:nvPr>
            <p:ph type="dt" sz="half" idx="10"/>
          </p:nvPr>
        </p:nvSpPr>
        <p:spPr/>
        <p:txBody>
          <a:bodyPr/>
          <a:lstStyle/>
          <a:p>
            <a:fld id="{3306EC4E-70FB-4190-8C8C-E9F5A012E22F}" type="datetimeFigureOut">
              <a:rPr lang="en-US" smtClean="0"/>
              <a:t>09/03/2025</a:t>
            </a:fld>
            <a:endParaRPr lang="en-US"/>
          </a:p>
        </p:txBody>
      </p:sp>
      <p:sp>
        <p:nvSpPr>
          <p:cNvPr id="3" name="Footer Placeholder 2">
            <a:extLst>
              <a:ext uri="{FF2B5EF4-FFF2-40B4-BE49-F238E27FC236}">
                <a16:creationId xmlns:a16="http://schemas.microsoft.com/office/drawing/2014/main" id="{A2A933C3-71C4-455C-ABBF-4B902C9060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2C7A35-9DA2-45E0-BB22-557B6B4CB7BA}"/>
              </a:ext>
            </a:extLst>
          </p:cNvPr>
          <p:cNvSpPr>
            <a:spLocks noGrp="1"/>
          </p:cNvSpPr>
          <p:nvPr>
            <p:ph type="sldNum" sz="quarter" idx="12"/>
          </p:nvPr>
        </p:nvSpPr>
        <p:spPr/>
        <p:txBody>
          <a:bodyPr/>
          <a:lstStyle/>
          <a:p>
            <a:fld id="{658F2A70-1EDE-4B19-82F1-9C5AA52AF866}" type="slidenum">
              <a:rPr lang="en-US" smtClean="0"/>
              <a:t>‹#›</a:t>
            </a:fld>
            <a:endParaRPr lang="en-US"/>
          </a:p>
        </p:txBody>
      </p:sp>
    </p:spTree>
    <p:extLst>
      <p:ext uri="{BB962C8B-B14F-4D97-AF65-F5344CB8AC3E}">
        <p14:creationId xmlns:p14="http://schemas.microsoft.com/office/powerpoint/2010/main" val="187600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DD9B-27EE-4E9A-B152-3F437DE0BC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61BA6E-43DF-44FC-83B1-37FA7F488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865825-55C4-4B9C-A6EA-2BD264D66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BF8887-85E0-4AEA-B6AC-E6A76B84E42D}"/>
              </a:ext>
            </a:extLst>
          </p:cNvPr>
          <p:cNvSpPr>
            <a:spLocks noGrp="1"/>
          </p:cNvSpPr>
          <p:nvPr>
            <p:ph type="dt" sz="half" idx="10"/>
          </p:nvPr>
        </p:nvSpPr>
        <p:spPr/>
        <p:txBody>
          <a:bodyPr/>
          <a:lstStyle/>
          <a:p>
            <a:fld id="{3306EC4E-70FB-4190-8C8C-E9F5A012E22F}" type="datetimeFigureOut">
              <a:rPr lang="en-US" smtClean="0"/>
              <a:t>09/03/2025</a:t>
            </a:fld>
            <a:endParaRPr lang="en-US"/>
          </a:p>
        </p:txBody>
      </p:sp>
      <p:sp>
        <p:nvSpPr>
          <p:cNvPr id="6" name="Footer Placeholder 5">
            <a:extLst>
              <a:ext uri="{FF2B5EF4-FFF2-40B4-BE49-F238E27FC236}">
                <a16:creationId xmlns:a16="http://schemas.microsoft.com/office/drawing/2014/main" id="{686766A6-9776-4748-8C44-592325E6F3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FB415-4E55-413A-8139-774BF194E670}"/>
              </a:ext>
            </a:extLst>
          </p:cNvPr>
          <p:cNvSpPr>
            <a:spLocks noGrp="1"/>
          </p:cNvSpPr>
          <p:nvPr>
            <p:ph type="sldNum" sz="quarter" idx="12"/>
          </p:nvPr>
        </p:nvSpPr>
        <p:spPr/>
        <p:txBody>
          <a:bodyPr/>
          <a:lstStyle/>
          <a:p>
            <a:fld id="{658F2A70-1EDE-4B19-82F1-9C5AA52AF866}" type="slidenum">
              <a:rPr lang="en-US" smtClean="0"/>
              <a:t>‹#›</a:t>
            </a:fld>
            <a:endParaRPr lang="en-US"/>
          </a:p>
        </p:txBody>
      </p:sp>
    </p:spTree>
    <p:extLst>
      <p:ext uri="{BB962C8B-B14F-4D97-AF65-F5344CB8AC3E}">
        <p14:creationId xmlns:p14="http://schemas.microsoft.com/office/powerpoint/2010/main" val="368936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DE41-6CC3-44A5-AA18-872479CF5F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8615D5-3748-4A66-AD05-6A5BF7A6B0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F3F4E6-B71F-4440-9814-31D4026F1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EB675E-A71E-4955-A61F-74717246C9B7}"/>
              </a:ext>
            </a:extLst>
          </p:cNvPr>
          <p:cNvSpPr>
            <a:spLocks noGrp="1"/>
          </p:cNvSpPr>
          <p:nvPr>
            <p:ph type="dt" sz="half" idx="10"/>
          </p:nvPr>
        </p:nvSpPr>
        <p:spPr/>
        <p:txBody>
          <a:bodyPr/>
          <a:lstStyle/>
          <a:p>
            <a:fld id="{3306EC4E-70FB-4190-8C8C-E9F5A012E22F}" type="datetimeFigureOut">
              <a:rPr lang="en-US" smtClean="0"/>
              <a:t>09/03/2025</a:t>
            </a:fld>
            <a:endParaRPr lang="en-US"/>
          </a:p>
        </p:txBody>
      </p:sp>
      <p:sp>
        <p:nvSpPr>
          <p:cNvPr id="6" name="Footer Placeholder 5">
            <a:extLst>
              <a:ext uri="{FF2B5EF4-FFF2-40B4-BE49-F238E27FC236}">
                <a16:creationId xmlns:a16="http://schemas.microsoft.com/office/drawing/2014/main" id="{54F2B740-8A52-4628-B071-A1F168D5E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1A0D4-EEE9-415E-940C-9C556FCBFF90}"/>
              </a:ext>
            </a:extLst>
          </p:cNvPr>
          <p:cNvSpPr>
            <a:spLocks noGrp="1"/>
          </p:cNvSpPr>
          <p:nvPr>
            <p:ph type="sldNum" sz="quarter" idx="12"/>
          </p:nvPr>
        </p:nvSpPr>
        <p:spPr/>
        <p:txBody>
          <a:bodyPr/>
          <a:lstStyle/>
          <a:p>
            <a:fld id="{658F2A70-1EDE-4B19-82F1-9C5AA52AF866}" type="slidenum">
              <a:rPr lang="en-US" smtClean="0"/>
              <a:t>‹#›</a:t>
            </a:fld>
            <a:endParaRPr lang="en-US"/>
          </a:p>
        </p:txBody>
      </p:sp>
    </p:spTree>
    <p:extLst>
      <p:ext uri="{BB962C8B-B14F-4D97-AF65-F5344CB8AC3E}">
        <p14:creationId xmlns:p14="http://schemas.microsoft.com/office/powerpoint/2010/main" val="272117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93A5A-28C5-4826-9BC1-8936BDB45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36D844-9479-4BAD-9E30-DB403442D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5E82A-64C3-4A9E-BA4D-899FC074A4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6EC4E-70FB-4190-8C8C-E9F5A012E22F}" type="datetimeFigureOut">
              <a:rPr lang="en-US" smtClean="0"/>
              <a:t>09/03/2025</a:t>
            </a:fld>
            <a:endParaRPr lang="en-US"/>
          </a:p>
        </p:txBody>
      </p:sp>
      <p:sp>
        <p:nvSpPr>
          <p:cNvPr id="5" name="Footer Placeholder 4">
            <a:extLst>
              <a:ext uri="{FF2B5EF4-FFF2-40B4-BE49-F238E27FC236}">
                <a16:creationId xmlns:a16="http://schemas.microsoft.com/office/drawing/2014/main" id="{44F741D4-0DDD-40D3-91A9-4926D54CE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9323E3-9B7B-4773-BD95-410F7F8B8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F2A70-1EDE-4B19-82F1-9C5AA52AF866}" type="slidenum">
              <a:rPr lang="en-US" smtClean="0"/>
              <a:t>‹#›</a:t>
            </a:fld>
            <a:endParaRPr lang="en-US"/>
          </a:p>
        </p:txBody>
      </p:sp>
    </p:spTree>
    <p:extLst>
      <p:ext uri="{BB962C8B-B14F-4D97-AF65-F5344CB8AC3E}">
        <p14:creationId xmlns:p14="http://schemas.microsoft.com/office/powerpoint/2010/main" val="4258843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ublichealth.va.gov/exposures/gulfwar/military-service.as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ublichealth.va.gov/docs/gulfwar/gulfwar-newsletter-2019.pdf" TargetMode="External"/><Relationship Id="rId2" Type="http://schemas.openxmlformats.org/officeDocument/2006/relationships/hyperlink" Target="https://www.publichealth.va.gov/exposures/publication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health.va.gov/exposures/gulfwar/benefits/registry-exam.asp" TargetMode="External"/><Relationship Id="rId2" Type="http://schemas.openxmlformats.org/officeDocument/2006/relationships/hyperlink" Target="https://benefits.va.gov/compensation/claims-postservice-gulfwar.asp" TargetMode="External"/><Relationship Id="rId1" Type="http://schemas.openxmlformats.org/officeDocument/2006/relationships/slideLayout" Target="../slideLayouts/slideLayout2.xml"/><Relationship Id="rId4" Type="http://schemas.openxmlformats.org/officeDocument/2006/relationships/hyperlink" Target="https://www.publichealth.va.gov/exposures/publications/gulf-war/gulf-war-winter-2016/gulf-war-presumptives.as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ublichealth.va.gov/exposures/gulfwar/military-service.as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EA24FE-5ED2-4D39-BE1F-5363DB7C3BC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181880" y="5017969"/>
            <a:ext cx="2412031" cy="884410"/>
          </a:xfrm>
          <a:prstGeom prst="rect">
            <a:avLst/>
          </a:prstGeom>
        </p:spPr>
      </p:pic>
      <p:sp>
        <p:nvSpPr>
          <p:cNvPr id="26" name="Rectangle 25">
            <a:extLst>
              <a:ext uri="{FF2B5EF4-FFF2-40B4-BE49-F238E27FC236}">
                <a16:creationId xmlns:a16="http://schemas.microsoft.com/office/drawing/2014/main" id="{1A882A9F-F4E9-4E23-8F0B-20B5DF42EA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3A2E50"/>
          </a:solidFill>
          <a:ln>
            <a:solidFill>
              <a:srgbClr val="3A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BE9F90C-C163-435B-9A68-D15C92D1CF2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6699246" cy="1877811"/>
          </a:xfrm>
          <a:prstGeom prst="rect">
            <a:avLst/>
          </a:prstGeom>
          <a:solidFill>
            <a:schemeClr val="accent3">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DA1A2E9-63FE-408D-A803-8E306ECAB4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40404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6AB71F-3387-472C-83CE-F1360909FEB7}"/>
              </a:ext>
            </a:extLst>
          </p:cNvPr>
          <p:cNvSpPr>
            <a:spLocks noGrp="1"/>
          </p:cNvSpPr>
          <p:nvPr>
            <p:ph type="ctrTitle"/>
          </p:nvPr>
        </p:nvSpPr>
        <p:spPr>
          <a:xfrm>
            <a:off x="1100669" y="1111086"/>
            <a:ext cx="10011831" cy="2623885"/>
          </a:xfrm>
        </p:spPr>
        <p:txBody>
          <a:bodyPr anchor="ctr">
            <a:normAutofit/>
          </a:bodyPr>
          <a:lstStyle/>
          <a:p>
            <a:pPr algn="l"/>
            <a:r>
              <a:rPr lang="en-US" dirty="0">
                <a:solidFill>
                  <a:srgbClr val="FFFFFF"/>
                </a:solidFill>
                <a:latin typeface="Times New Roman" panose="02020603050405020304" pitchFamily="18" charset="0"/>
                <a:cs typeface="Times New Roman" panose="02020603050405020304" pitchFamily="18" charset="0"/>
              </a:rPr>
              <a:t>Gulf War</a:t>
            </a:r>
            <a:br>
              <a:rPr lang="en-US" dirty="0">
                <a:solidFill>
                  <a:srgbClr val="FFFFFF"/>
                </a:solidFill>
                <a:latin typeface="Times New Roman" panose="02020603050405020304" pitchFamily="18" charset="0"/>
                <a:cs typeface="Times New Roman" panose="02020603050405020304" pitchFamily="18" charset="0"/>
              </a:rPr>
            </a:br>
            <a:r>
              <a:rPr lang="en-US" dirty="0">
                <a:solidFill>
                  <a:srgbClr val="FFFFFF"/>
                </a:solidFill>
                <a:latin typeface="Times New Roman" panose="02020603050405020304" pitchFamily="18" charset="0"/>
                <a:cs typeface="Times New Roman" panose="02020603050405020304" pitchFamily="18" charset="0"/>
              </a:rPr>
              <a:t> Presumptive Illnesses</a:t>
            </a:r>
          </a:p>
        </p:txBody>
      </p:sp>
      <p:sp>
        <p:nvSpPr>
          <p:cNvPr id="3" name="Subtitle 2">
            <a:extLst>
              <a:ext uri="{FF2B5EF4-FFF2-40B4-BE49-F238E27FC236}">
                <a16:creationId xmlns:a16="http://schemas.microsoft.com/office/drawing/2014/main" id="{B2FD645B-DC34-46F5-909B-D2A725AE648C}"/>
              </a:ext>
            </a:extLst>
          </p:cNvPr>
          <p:cNvSpPr>
            <a:spLocks noGrp="1"/>
          </p:cNvSpPr>
          <p:nvPr>
            <p:ph type="subTitle" idx="1"/>
          </p:nvPr>
        </p:nvSpPr>
        <p:spPr>
          <a:xfrm>
            <a:off x="1079500" y="4521270"/>
            <a:ext cx="5433479" cy="1781876"/>
          </a:xfrm>
        </p:spPr>
        <p:txBody>
          <a:bodyPr anchor="ctr">
            <a:normAutofit/>
          </a:bodyPr>
          <a:lstStyle/>
          <a:p>
            <a:pPr algn="l"/>
            <a:r>
              <a:rPr lang="en-US" sz="2000" dirty="0">
                <a:solidFill>
                  <a:srgbClr val="1B1B1B"/>
                </a:solidFill>
                <a:latin typeface="Times New Roman" panose="02020603050405020304" pitchFamily="18" charset="0"/>
                <a:cs typeface="Times New Roman" panose="02020603050405020304" pitchFamily="18" charset="0"/>
              </a:rPr>
              <a:t>Will Brown, DSO</a:t>
            </a:r>
          </a:p>
          <a:p>
            <a:pPr algn="l"/>
            <a:r>
              <a:rPr lang="en-US" sz="2000" dirty="0">
                <a:solidFill>
                  <a:srgbClr val="1B1B1B"/>
                </a:solidFill>
                <a:latin typeface="Times New Roman" panose="02020603050405020304" pitchFamily="18" charset="0"/>
                <a:cs typeface="Times New Roman" panose="02020603050405020304" pitchFamily="18" charset="0"/>
              </a:rPr>
              <a:t>Cleveland, VARO </a:t>
            </a:r>
          </a:p>
          <a:p>
            <a:pPr algn="l"/>
            <a:r>
              <a:rPr lang="en-US" sz="2000" dirty="0">
                <a:solidFill>
                  <a:srgbClr val="1B1B1B"/>
                </a:solidFill>
                <a:latin typeface="Times New Roman" panose="02020603050405020304" pitchFamily="18" charset="0"/>
                <a:cs typeface="Times New Roman" panose="02020603050405020304" pitchFamily="18" charset="0"/>
              </a:rPr>
              <a:t>		</a:t>
            </a:r>
            <a:r>
              <a:rPr lang="en-US" sz="2000">
                <a:solidFill>
                  <a:srgbClr val="1B1B1B"/>
                </a:solidFill>
                <a:latin typeface="Times New Roman" panose="02020603050405020304" pitchFamily="18" charset="0"/>
                <a:cs typeface="Times New Roman" panose="02020603050405020304" pitchFamily="18" charset="0"/>
              </a:rPr>
              <a:t>	</a:t>
            </a:r>
            <a:endParaRPr lang="en-US" sz="2000" dirty="0">
              <a:solidFill>
                <a:srgbClr val="1B1B1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0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65E8D6-93E1-4653-945E-72B8286C3581}"/>
              </a:ext>
            </a:extLst>
          </p:cNvPr>
          <p:cNvPicPr>
            <a:picLocks noChangeAspect="1"/>
          </p:cNvPicPr>
          <p:nvPr/>
        </p:nvPicPr>
        <p:blipFill rotWithShape="1">
          <a:blip r:embed="rId2">
            <a:extLst>
              <a:ext uri="{28A0092B-C50C-407E-A947-70E740481C1C}">
                <a14:useLocalDpi xmlns:a14="http://schemas.microsoft.com/office/drawing/2010/main" val="0"/>
              </a:ext>
            </a:extLst>
          </a:blip>
          <a:srcRect l="5563" r="4717" b="-2"/>
          <a:stretch/>
        </p:blipFill>
        <p:spPr>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p:spPr>
      </p:pic>
      <p:sp>
        <p:nvSpPr>
          <p:cNvPr id="17" name="Freeform 75">
            <a:extLst>
              <a:ext uri="{FF2B5EF4-FFF2-40B4-BE49-F238E27FC236}">
                <a16:creationId xmlns:a16="http://schemas.microsoft.com/office/drawing/2014/main" id="{869A01FF-E930-4B34-9942-5ACABF37FE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78EC28-51ED-4AD2-B77B-B991E3A00CA5}"/>
              </a:ext>
            </a:extLst>
          </p:cNvPr>
          <p:cNvSpPr>
            <a:spLocks noGrp="1"/>
          </p:cNvSpPr>
          <p:nvPr>
            <p:ph type="title"/>
          </p:nvPr>
        </p:nvSpPr>
        <p:spPr>
          <a:xfrm>
            <a:off x="838200" y="365125"/>
            <a:ext cx="10515600" cy="1325563"/>
          </a:xfrm>
        </p:spPr>
        <p:txBody>
          <a:bodyPr>
            <a:normAutofit/>
          </a:bodyPr>
          <a:lstStyle/>
          <a:p>
            <a:r>
              <a:rPr lang="en-US" dirty="0">
                <a:latin typeface="Times New Roman" panose="02020603050405020304" pitchFamily="18" charset="0"/>
                <a:cs typeface="Times New Roman" panose="02020603050405020304" pitchFamily="18" charset="0"/>
              </a:rPr>
              <a:t>How to Apply!</a:t>
            </a:r>
          </a:p>
        </p:txBody>
      </p:sp>
      <p:sp>
        <p:nvSpPr>
          <p:cNvPr id="3" name="Content Placeholder 2">
            <a:extLst>
              <a:ext uri="{FF2B5EF4-FFF2-40B4-BE49-F238E27FC236}">
                <a16:creationId xmlns:a16="http://schemas.microsoft.com/office/drawing/2014/main" id="{FA4282C4-BE66-4D3F-B015-55FFD9FF06C6}"/>
              </a:ext>
            </a:extLst>
          </p:cNvPr>
          <p:cNvSpPr>
            <a:spLocks noGrp="1"/>
          </p:cNvSpPr>
          <p:nvPr>
            <p:ph idx="1"/>
          </p:nvPr>
        </p:nvSpPr>
        <p:spPr>
          <a:xfrm>
            <a:off x="838200" y="2015406"/>
            <a:ext cx="6588625" cy="4065986"/>
          </a:xfrm>
        </p:spPr>
        <p:txBody>
          <a:bodyPr anchor="ctr">
            <a:normAutofit/>
          </a:bodyPr>
          <a:lstStyle/>
          <a:p>
            <a:r>
              <a:rPr lang="en-US" sz="2000" dirty="0">
                <a:solidFill>
                  <a:schemeClr val="bg1"/>
                </a:solidFill>
                <a:latin typeface="Times New Roman" panose="02020603050405020304" pitchFamily="18" charset="0"/>
                <a:cs typeface="Times New Roman" panose="02020603050405020304" pitchFamily="18" charset="0"/>
              </a:rPr>
              <a:t>Visit your Local American Legion Accredited County Veteran Service Officers in one of the 88 counties.</a:t>
            </a:r>
          </a:p>
          <a:p>
            <a:r>
              <a:rPr lang="en-US" sz="2000" dirty="0">
                <a:solidFill>
                  <a:schemeClr val="bg1"/>
                </a:solidFill>
                <a:latin typeface="Times New Roman" panose="02020603050405020304" pitchFamily="18" charset="0"/>
                <a:cs typeface="Times New Roman" panose="02020603050405020304" pitchFamily="18" charset="0"/>
              </a:rPr>
              <a:t>Or by visiting the Department Service Officers located at the Anthony J. </a:t>
            </a:r>
            <a:r>
              <a:rPr lang="en-US" sz="2000" dirty="0" err="1">
                <a:solidFill>
                  <a:schemeClr val="bg1"/>
                </a:solidFill>
                <a:latin typeface="Times New Roman" panose="02020603050405020304" pitchFamily="18" charset="0"/>
                <a:cs typeface="Times New Roman" panose="02020603050405020304" pitchFamily="18" charset="0"/>
              </a:rPr>
              <a:t>Celebreeze</a:t>
            </a:r>
            <a:r>
              <a:rPr lang="en-US" sz="2000" dirty="0">
                <a:solidFill>
                  <a:schemeClr val="bg1"/>
                </a:solidFill>
                <a:latin typeface="Times New Roman" panose="02020603050405020304" pitchFamily="18" charset="0"/>
                <a:cs typeface="Times New Roman" panose="02020603050405020304" pitchFamily="18" charset="0"/>
              </a:rPr>
              <a:t> Federal Building located in Cleveland Ohio. </a:t>
            </a:r>
          </a:p>
          <a:p>
            <a:r>
              <a:rPr lang="en-US" sz="2000" dirty="0">
                <a:solidFill>
                  <a:schemeClr val="bg1"/>
                </a:solidFill>
                <a:latin typeface="Times New Roman" panose="02020603050405020304" pitchFamily="18" charset="0"/>
                <a:cs typeface="Times New Roman" panose="02020603050405020304" pitchFamily="18" charset="0"/>
              </a:rPr>
              <a:t>You can also visit the Department Service Officers field offices located at the Dayton VAMC, Cincinnati or Columbus. </a:t>
            </a:r>
          </a:p>
          <a:p>
            <a:r>
              <a:rPr lang="en-US" sz="2000" dirty="0">
                <a:solidFill>
                  <a:schemeClr val="bg1"/>
                </a:solidFill>
                <a:latin typeface="Times New Roman" panose="02020603050405020304" pitchFamily="18" charset="0"/>
                <a:cs typeface="Times New Roman" panose="02020603050405020304" pitchFamily="18" charset="0"/>
              </a:rPr>
              <a:t>Fill out the VA Form 21-526EZ listing the Illnesses requesting as result of Gulf War Presumptive.</a:t>
            </a:r>
          </a:p>
        </p:txBody>
      </p:sp>
    </p:spTree>
    <p:extLst>
      <p:ext uri="{BB962C8B-B14F-4D97-AF65-F5344CB8AC3E}">
        <p14:creationId xmlns:p14="http://schemas.microsoft.com/office/powerpoint/2010/main" val="127376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5B31FC-4C0A-4986-A92D-B6A06883C871}"/>
              </a:ext>
            </a:extLst>
          </p:cNvPr>
          <p:cNvPicPr>
            <a:picLocks noChangeAspect="1"/>
          </p:cNvPicPr>
          <p:nvPr/>
        </p:nvPicPr>
        <p:blipFill rotWithShape="1">
          <a:blip r:embed="rId2">
            <a:extLst>
              <a:ext uri="{28A0092B-C50C-407E-A947-70E740481C1C}">
                <a14:useLocalDpi xmlns:a14="http://schemas.microsoft.com/office/drawing/2010/main" val="0"/>
              </a:ext>
            </a:extLst>
          </a:blip>
          <a:srcRect l="10929" r="10087" b="3"/>
          <a:stretch/>
        </p:blipFill>
        <p:spPr>
          <a:xfrm>
            <a:off x="799188" y="1904281"/>
            <a:ext cx="3374810" cy="4272681"/>
          </a:xfrm>
          <a:prstGeom prst="rect">
            <a:avLst/>
          </a:prstGeom>
        </p:spPr>
      </p:pic>
      <p:sp>
        <p:nvSpPr>
          <p:cNvPr id="2" name="Title 1">
            <a:extLst>
              <a:ext uri="{FF2B5EF4-FFF2-40B4-BE49-F238E27FC236}">
                <a16:creationId xmlns:a16="http://schemas.microsoft.com/office/drawing/2014/main" id="{46EA72CB-062F-4A4C-B6B0-990DED7B6840}"/>
              </a:ext>
            </a:extLst>
          </p:cNvPr>
          <p:cNvSpPr>
            <a:spLocks noGrp="1"/>
          </p:cNvSpPr>
          <p:nvPr>
            <p:ph type="title"/>
          </p:nvPr>
        </p:nvSpPr>
        <p:spPr>
          <a:xfrm>
            <a:off x="838200" y="365125"/>
            <a:ext cx="10515600" cy="1325563"/>
          </a:xfrm>
        </p:spPr>
        <p:txBody>
          <a:bodyPr>
            <a:normAutofit/>
          </a:bodyPr>
          <a:lstStyle/>
          <a:p>
            <a:r>
              <a:rPr lang="en-US" dirty="0">
                <a:latin typeface="Times New Roman" panose="02020603050405020304" pitchFamily="18" charset="0"/>
                <a:cs typeface="Times New Roman" panose="02020603050405020304" pitchFamily="18" charset="0"/>
              </a:rPr>
              <a:t>Evidence needed to File </a:t>
            </a:r>
          </a:p>
        </p:txBody>
      </p:sp>
      <p:sp>
        <p:nvSpPr>
          <p:cNvPr id="3" name="Content Placeholder 2">
            <a:extLst>
              <a:ext uri="{FF2B5EF4-FFF2-40B4-BE49-F238E27FC236}">
                <a16:creationId xmlns:a16="http://schemas.microsoft.com/office/drawing/2014/main" id="{7D366EFF-5187-4EC4-8F7A-C573B7BC4578}"/>
              </a:ext>
            </a:extLst>
          </p:cNvPr>
          <p:cNvSpPr>
            <a:spLocks noGrp="1"/>
          </p:cNvSpPr>
          <p:nvPr>
            <p:ph idx="1"/>
          </p:nvPr>
        </p:nvSpPr>
        <p:spPr>
          <a:xfrm>
            <a:off x="4636008" y="1825625"/>
            <a:ext cx="6717792" cy="4351338"/>
          </a:xfrm>
        </p:spPr>
        <p:txBody>
          <a:bodyPr>
            <a:normAutofit/>
          </a:bodyPr>
          <a:lstStyle/>
          <a:p>
            <a:pPr fontAlgn="base"/>
            <a:r>
              <a:rPr lang="en-US" sz="2400" dirty="0">
                <a:latin typeface="Times New Roman" panose="02020603050405020304" pitchFamily="18" charset="0"/>
                <a:cs typeface="Times New Roman" panose="02020603050405020304" pitchFamily="18" charset="0"/>
              </a:rPr>
              <a:t>The evidence must show you served in the </a:t>
            </a:r>
            <a:r>
              <a:rPr lang="en-US" sz="2400" dirty="0">
                <a:latin typeface="Times New Roman" panose="02020603050405020304" pitchFamily="18" charset="0"/>
                <a:cs typeface="Times New Roman" panose="02020603050405020304" pitchFamily="18" charset="0"/>
                <a:hlinkClick r:id="rId3"/>
              </a:rPr>
              <a:t>Southwest Asia theater of military </a:t>
            </a:r>
            <a:r>
              <a:rPr lang="en-US" sz="2400" dirty="0" err="1">
                <a:latin typeface="Times New Roman" panose="02020603050405020304" pitchFamily="18" charset="0"/>
                <a:cs typeface="Times New Roman" panose="02020603050405020304" pitchFamily="18" charset="0"/>
                <a:hlinkClick r:id="rId3"/>
              </a:rPr>
              <a:t>operations</a:t>
            </a:r>
            <a:r>
              <a:rPr lang="en-US" sz="2400" dirty="0" err="1">
                <a:latin typeface="Times New Roman" panose="02020603050405020304" pitchFamily="18" charset="0"/>
                <a:cs typeface="Times New Roman" panose="02020603050405020304" pitchFamily="18" charset="0"/>
              </a:rPr>
              <a:t>,or</a:t>
            </a:r>
            <a:r>
              <a:rPr lang="en-US" sz="2400" dirty="0">
                <a:latin typeface="Times New Roman" panose="02020603050405020304" pitchFamily="18" charset="0"/>
                <a:cs typeface="Times New Roman" panose="02020603050405020304" pitchFamily="18" charset="0"/>
              </a:rPr>
              <a:t> served in Afghanistan on or after September 19, 2001, for benefits associated with certain presumptive diseases.</a:t>
            </a:r>
          </a:p>
          <a:p>
            <a:pPr fontAlgn="base"/>
            <a:r>
              <a:rPr lang="en-US" sz="2400" dirty="0">
                <a:latin typeface="Times New Roman" panose="02020603050405020304" pitchFamily="18" charset="0"/>
                <a:cs typeface="Times New Roman" panose="02020603050405020304" pitchFamily="18" charset="0"/>
              </a:rPr>
              <a:t>Medical evidence of treatment of the claimed disability or illness.</a:t>
            </a:r>
          </a:p>
          <a:p>
            <a:pPr fontAlgn="base"/>
            <a:r>
              <a:rPr lang="en-US" sz="2400" dirty="0">
                <a:latin typeface="Times New Roman" panose="02020603050405020304" pitchFamily="18" charset="0"/>
                <a:cs typeface="Times New Roman" panose="02020603050405020304" pitchFamily="18" charset="0"/>
              </a:rPr>
              <a:t>If there is no medical evidence that you have been previously treated for a disability pattern and the only significant evidence is a lay statement describing the disability pattern, a VA examination may be needed</a:t>
            </a:r>
          </a:p>
          <a:p>
            <a:endParaRPr lang="en-US" sz="1700" dirty="0"/>
          </a:p>
        </p:txBody>
      </p:sp>
    </p:spTree>
    <p:extLst>
      <p:ext uri="{BB962C8B-B14F-4D97-AF65-F5344CB8AC3E}">
        <p14:creationId xmlns:p14="http://schemas.microsoft.com/office/powerpoint/2010/main" val="125536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002E2B-3B26-470C-9D32-1CB1984AC713}"/>
              </a:ext>
            </a:extLst>
          </p:cNvPr>
          <p:cNvPicPr>
            <a:picLocks noChangeAspect="1"/>
          </p:cNvPicPr>
          <p:nvPr/>
        </p:nvPicPr>
        <p:blipFill rotWithShape="1">
          <a:blip r:embed="rId2">
            <a:extLst>
              <a:ext uri="{28A0092B-C50C-407E-A947-70E740481C1C}">
                <a14:useLocalDpi xmlns:a14="http://schemas.microsoft.com/office/drawing/2010/main" val="0"/>
              </a:ext>
            </a:extLst>
          </a:blip>
          <a:srcRect l="3273"/>
          <a:stretch/>
        </p:blipFill>
        <p:spPr>
          <a:xfrm>
            <a:off x="5120640" y="1904281"/>
            <a:ext cx="6233160" cy="4272681"/>
          </a:xfrm>
          <a:prstGeom prst="rect">
            <a:avLst/>
          </a:prstGeom>
        </p:spPr>
      </p:pic>
      <p:sp>
        <p:nvSpPr>
          <p:cNvPr id="2" name="Title 1">
            <a:extLst>
              <a:ext uri="{FF2B5EF4-FFF2-40B4-BE49-F238E27FC236}">
                <a16:creationId xmlns:a16="http://schemas.microsoft.com/office/drawing/2014/main" id="{581C9849-1885-41AE-B611-4570570101DE}"/>
              </a:ext>
            </a:extLst>
          </p:cNvPr>
          <p:cNvSpPr>
            <a:spLocks noGrp="1"/>
          </p:cNvSpPr>
          <p:nvPr>
            <p:ph type="title"/>
          </p:nvPr>
        </p:nvSpPr>
        <p:spPr>
          <a:xfrm>
            <a:off x="838200" y="365125"/>
            <a:ext cx="10515600" cy="1325563"/>
          </a:xfrm>
        </p:spPr>
        <p:txBody>
          <a:bodyPr>
            <a:normAutofit/>
          </a:bodyPr>
          <a:lstStyle/>
          <a:p>
            <a:r>
              <a:rPr lang="en-US" dirty="0">
                <a:latin typeface="Times New Roman" panose="02020603050405020304" pitchFamily="18" charset="0"/>
                <a:cs typeface="Times New Roman" panose="02020603050405020304" pitchFamily="18" charset="0"/>
              </a:rPr>
              <a:t>Evidence needed to File Cont.</a:t>
            </a:r>
            <a:endParaRPr lang="en-US" dirty="0"/>
          </a:p>
        </p:txBody>
      </p:sp>
      <p:sp>
        <p:nvSpPr>
          <p:cNvPr id="3" name="Content Placeholder 2">
            <a:extLst>
              <a:ext uri="{FF2B5EF4-FFF2-40B4-BE49-F238E27FC236}">
                <a16:creationId xmlns:a16="http://schemas.microsoft.com/office/drawing/2014/main" id="{9A43F19A-1C87-4EFD-B379-8DED4ACFC7A2}"/>
              </a:ext>
            </a:extLst>
          </p:cNvPr>
          <p:cNvSpPr>
            <a:spLocks noGrp="1"/>
          </p:cNvSpPr>
          <p:nvPr>
            <p:ph idx="1"/>
          </p:nvPr>
        </p:nvSpPr>
        <p:spPr>
          <a:xfrm>
            <a:off x="838200" y="1690688"/>
            <a:ext cx="4048178" cy="4646743"/>
          </a:xfrm>
        </p:spPr>
        <p:txBody>
          <a:bodyPr>
            <a:normAutofit lnSpcReduction="10000"/>
          </a:bodyPr>
          <a:lstStyle/>
          <a:p>
            <a:pPr marL="0" indent="0" fontAlgn="base">
              <a:buNone/>
            </a:pP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undiagnosed illness claims, the evidence may be medical    evidence or nonmedical indications that can be independently observed or verified such as lost time from work, changes in appearance, changes in physical abilities, and changes in mental or emotional attitudes (</a:t>
            </a:r>
            <a:r>
              <a:rPr lang="en-US" sz="2400" b="1" dirty="0">
                <a:latin typeface="Times New Roman" panose="02020603050405020304" pitchFamily="18" charset="0"/>
                <a:cs typeface="Times New Roman" panose="02020603050405020304" pitchFamily="18" charset="0"/>
              </a:rPr>
              <a:t>Note:</a:t>
            </a:r>
            <a:r>
              <a:rPr lang="en-US" sz="2400" dirty="0">
                <a:latin typeface="Times New Roman" panose="02020603050405020304" pitchFamily="18" charset="0"/>
                <a:cs typeface="Times New Roman" panose="02020603050405020304" pitchFamily="18" charset="0"/>
              </a:rPr>
              <a:t> Independently verified means it must be possible for VA to obtain verification of the nonmedical indicators from an independent source).</a:t>
            </a:r>
          </a:p>
        </p:txBody>
      </p:sp>
    </p:spTree>
    <p:extLst>
      <p:ext uri="{BB962C8B-B14F-4D97-AF65-F5344CB8AC3E}">
        <p14:creationId xmlns:p14="http://schemas.microsoft.com/office/powerpoint/2010/main" val="10219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A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D79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04A459-E8FA-443F-B9E1-5A3B2D3F3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2576" y="3094642"/>
            <a:ext cx="1823769" cy="668714"/>
          </a:xfrm>
          <a:prstGeom prst="rect">
            <a:avLst/>
          </a:prstGeom>
        </p:spPr>
      </p:pic>
      <p:sp>
        <p:nvSpPr>
          <p:cNvPr id="2" name="Title 1">
            <a:extLst>
              <a:ext uri="{FF2B5EF4-FFF2-40B4-BE49-F238E27FC236}">
                <a16:creationId xmlns:a16="http://schemas.microsoft.com/office/drawing/2014/main" id="{25C391D8-B5F3-4A51-BC6E-6EBABB7E1DB9}"/>
              </a:ext>
            </a:extLst>
          </p:cNvPr>
          <p:cNvSpPr>
            <a:spLocks noGrp="1"/>
          </p:cNvSpPr>
          <p:nvPr>
            <p:ph type="title"/>
          </p:nvPr>
        </p:nvSpPr>
        <p:spPr>
          <a:xfrm>
            <a:off x="1136428" y="627564"/>
            <a:ext cx="7474172" cy="1325563"/>
          </a:xfrm>
        </p:spPr>
        <p:txBody>
          <a:bodyPr>
            <a:normAutofit/>
          </a:bodyPr>
          <a:lstStyle/>
          <a:p>
            <a:r>
              <a:rPr lang="en-US" sz="3100">
                <a:latin typeface="Times New Roman" panose="02020603050405020304" pitchFamily="18" charset="0"/>
                <a:cs typeface="Times New Roman" panose="02020603050405020304" pitchFamily="18" charset="0"/>
              </a:rPr>
              <a:t>Gulf War Registry Health Exam for Veterans</a:t>
            </a:r>
            <a:br>
              <a:rPr lang="en-US" sz="3100">
                <a:latin typeface="Times New Roman" panose="02020603050405020304" pitchFamily="18" charset="0"/>
                <a:cs typeface="Times New Roman" panose="02020603050405020304" pitchFamily="18" charset="0"/>
              </a:rPr>
            </a:br>
            <a:endParaRPr lang="en-US" sz="3100"/>
          </a:p>
        </p:txBody>
      </p:sp>
      <p:sp>
        <p:nvSpPr>
          <p:cNvPr id="3" name="Content Placeholder 2">
            <a:extLst>
              <a:ext uri="{FF2B5EF4-FFF2-40B4-BE49-F238E27FC236}">
                <a16:creationId xmlns:a16="http://schemas.microsoft.com/office/drawing/2014/main" id="{7F96C403-DC58-444E-BFB0-F00657370322}"/>
              </a:ext>
            </a:extLst>
          </p:cNvPr>
          <p:cNvSpPr>
            <a:spLocks noGrp="1"/>
          </p:cNvSpPr>
          <p:nvPr>
            <p:ph idx="1"/>
          </p:nvPr>
        </p:nvSpPr>
        <p:spPr>
          <a:xfrm>
            <a:off x="1029730" y="1396181"/>
            <a:ext cx="7736443" cy="5070522"/>
          </a:xfrm>
        </p:spPr>
        <p:txBody>
          <a:bodyPr anchor="ctr">
            <a:normAutofit/>
          </a:bodyPr>
          <a:lstStyle/>
          <a:p>
            <a:r>
              <a:rPr lang="en-US" sz="2000" dirty="0">
                <a:latin typeface="Times New Roman" panose="02020603050405020304" pitchFamily="18" charset="0"/>
                <a:cs typeface="Times New Roman" panose="02020603050405020304" pitchFamily="18" charset="0"/>
              </a:rPr>
              <a:t>This comprehensive health exam includes an exposure and medical history, laboratory tests, and a physical exam. A VA health professional will discuss the results face-to-face with the Veteran and in a follow-up letter.</a:t>
            </a:r>
          </a:p>
          <a:p>
            <a:r>
              <a:rPr lang="en-US" sz="2000" dirty="0">
                <a:latin typeface="Times New Roman" panose="02020603050405020304" pitchFamily="18" charset="0"/>
                <a:cs typeface="Times New Roman" panose="02020603050405020304" pitchFamily="18" charset="0"/>
              </a:rPr>
              <a:t>Important points about registry health exams</a:t>
            </a:r>
          </a:p>
          <a:p>
            <a:r>
              <a:rPr lang="en-US" sz="2000" b="1" dirty="0">
                <a:latin typeface="Times New Roman" panose="02020603050405020304" pitchFamily="18" charset="0"/>
                <a:cs typeface="Times New Roman" panose="02020603050405020304" pitchFamily="18" charset="0"/>
              </a:rPr>
              <a:t>Free</a:t>
            </a:r>
            <a:r>
              <a:rPr lang="en-US" sz="2000" dirty="0">
                <a:latin typeface="Times New Roman" panose="02020603050405020304" pitchFamily="18" charset="0"/>
                <a:cs typeface="Times New Roman" panose="02020603050405020304" pitchFamily="18" charset="0"/>
              </a:rPr>
              <a:t> to eligible Veterans and </a:t>
            </a:r>
            <a:r>
              <a:rPr lang="en-US" sz="2000" b="1" dirty="0">
                <a:latin typeface="Times New Roman" panose="02020603050405020304" pitchFamily="18" charset="0"/>
                <a:cs typeface="Times New Roman" panose="02020603050405020304" pitchFamily="18" charset="0"/>
              </a:rPr>
              <a:t>no co-payment</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Not a disability compensation exam</a:t>
            </a:r>
            <a:r>
              <a:rPr lang="en-US" sz="2000" dirty="0">
                <a:latin typeface="Times New Roman" panose="02020603050405020304" pitchFamily="18" charset="0"/>
                <a:cs typeface="Times New Roman" panose="02020603050405020304" pitchFamily="18" charset="0"/>
              </a:rPr>
              <a:t> or required for other VA benefits</a:t>
            </a:r>
          </a:p>
          <a:p>
            <a:r>
              <a:rPr lang="en-US" sz="2000" dirty="0">
                <a:latin typeface="Times New Roman" panose="02020603050405020304" pitchFamily="18" charset="0"/>
                <a:cs typeface="Times New Roman" panose="02020603050405020304" pitchFamily="18" charset="0"/>
              </a:rPr>
              <a:t>Enrollment in VA's health care system </a:t>
            </a:r>
            <a:r>
              <a:rPr lang="en-US" sz="2000" b="1" dirty="0">
                <a:latin typeface="Times New Roman" panose="02020603050405020304" pitchFamily="18" charset="0"/>
                <a:cs typeface="Times New Roman" panose="02020603050405020304" pitchFamily="18" charset="0"/>
              </a:rPr>
              <a:t>not necessary</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Based on </a:t>
            </a:r>
            <a:r>
              <a:rPr lang="en-US" sz="2000" b="1" dirty="0">
                <a:latin typeface="Times New Roman" panose="02020603050405020304" pitchFamily="18" charset="0"/>
                <a:cs typeface="Times New Roman" panose="02020603050405020304" pitchFamily="18" charset="0"/>
              </a:rPr>
              <a:t>Veterans’ recollection</a:t>
            </a:r>
            <a:r>
              <a:rPr lang="en-US" sz="2000" dirty="0">
                <a:latin typeface="Times New Roman" panose="02020603050405020304" pitchFamily="18" charset="0"/>
                <a:cs typeface="Times New Roman" panose="02020603050405020304" pitchFamily="18" charset="0"/>
              </a:rPr>
              <a:t> of service, not on their military records</a:t>
            </a:r>
          </a:p>
          <a:p>
            <a:r>
              <a:rPr lang="en-US" sz="2000" dirty="0">
                <a:latin typeface="Times New Roman" panose="02020603050405020304" pitchFamily="18" charset="0"/>
                <a:cs typeface="Times New Roman" panose="02020603050405020304" pitchFamily="18" charset="0"/>
              </a:rPr>
              <a:t>Veterans can receive </a:t>
            </a:r>
            <a:r>
              <a:rPr lang="en-US" sz="2000" b="1" dirty="0">
                <a:latin typeface="Times New Roman" panose="02020603050405020304" pitchFamily="18" charset="0"/>
                <a:cs typeface="Times New Roman" panose="02020603050405020304" pitchFamily="18" charset="0"/>
              </a:rPr>
              <a:t>additional registry exams</a:t>
            </a:r>
            <a:r>
              <a:rPr lang="en-US" sz="2000" dirty="0">
                <a:latin typeface="Times New Roman" panose="02020603050405020304" pitchFamily="18" charset="0"/>
                <a:cs typeface="Times New Roman" panose="02020603050405020304" pitchFamily="18" charset="0"/>
              </a:rPr>
              <a:t>, if new problems develop</a:t>
            </a:r>
          </a:p>
          <a:p>
            <a:r>
              <a:rPr lang="en-US" sz="2000" dirty="0">
                <a:latin typeface="Times New Roman" panose="02020603050405020304" pitchFamily="18" charset="0"/>
                <a:cs typeface="Times New Roman" panose="02020603050405020304" pitchFamily="18" charset="0"/>
              </a:rPr>
              <a:t>Veterans' family members are </a:t>
            </a:r>
            <a:r>
              <a:rPr lang="en-US" sz="2000" b="1" dirty="0">
                <a:latin typeface="Times New Roman" panose="02020603050405020304" pitchFamily="18" charset="0"/>
                <a:cs typeface="Times New Roman" panose="02020603050405020304" pitchFamily="18" charset="0"/>
              </a:rPr>
              <a:t>not eligible</a:t>
            </a:r>
            <a:r>
              <a:rPr lang="en-US" sz="2000" dirty="0">
                <a:latin typeface="Times New Roman" panose="02020603050405020304" pitchFamily="18" charset="0"/>
                <a:cs typeface="Times New Roman" panose="02020603050405020304" pitchFamily="18" charset="0"/>
              </a:rPr>
              <a:t> for registry exams</a:t>
            </a:r>
          </a:p>
          <a:p>
            <a:endParaRPr lang="en-US" sz="1500" dirty="0"/>
          </a:p>
        </p:txBody>
      </p:sp>
    </p:spTree>
    <p:extLst>
      <p:ext uri="{BB962C8B-B14F-4D97-AF65-F5344CB8AC3E}">
        <p14:creationId xmlns:p14="http://schemas.microsoft.com/office/powerpoint/2010/main" val="152024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EB64-56A3-4FB5-8F9A-7652A8F62867}"/>
              </a:ext>
            </a:extLst>
          </p:cNvPr>
          <p:cNvSpPr>
            <a:spLocks noGrp="1"/>
          </p:cNvSpPr>
          <p:nvPr>
            <p:ph type="title"/>
          </p:nvPr>
        </p:nvSpPr>
        <p:spPr/>
        <p:txBody>
          <a:bodyPr/>
          <a:lstStyle/>
          <a:p>
            <a:r>
              <a:rPr lang="en-US" dirty="0"/>
              <a:t>Additional Information </a:t>
            </a:r>
          </a:p>
        </p:txBody>
      </p:sp>
      <p:sp>
        <p:nvSpPr>
          <p:cNvPr id="4" name="TextBox 3">
            <a:extLst>
              <a:ext uri="{FF2B5EF4-FFF2-40B4-BE49-F238E27FC236}">
                <a16:creationId xmlns:a16="http://schemas.microsoft.com/office/drawing/2014/main" id="{16A6E90E-56A3-4CF3-832E-6320C0AE206B}"/>
              </a:ext>
            </a:extLst>
          </p:cNvPr>
          <p:cNvSpPr txBox="1"/>
          <p:nvPr/>
        </p:nvSpPr>
        <p:spPr>
          <a:xfrm>
            <a:off x="1519237" y="3844063"/>
            <a:ext cx="8931876" cy="1754326"/>
          </a:xfrm>
          <a:prstGeom prst="rect">
            <a:avLst/>
          </a:prstGeom>
          <a:noFill/>
        </p:spPr>
        <p:txBody>
          <a:bodyPr wrap="square" rtlCol="0">
            <a:spAutoFit/>
          </a:bodyPr>
          <a:lstStyle/>
          <a:p>
            <a:r>
              <a:rPr lang="en-US" dirty="0"/>
              <a:t>This link will provide a list of VA publications and or newsletters pertaining to Gulf War and other VA related material.</a:t>
            </a:r>
          </a:p>
          <a:p>
            <a:r>
              <a:rPr lang="en-US" dirty="0">
                <a:hlinkClick r:id="rId2"/>
              </a:rPr>
              <a:t>https://www.publichealth.va.gov/exposures/publications/</a:t>
            </a:r>
            <a:endParaRPr lang="en-US" dirty="0"/>
          </a:p>
          <a:p>
            <a:endParaRPr lang="en-US" dirty="0"/>
          </a:p>
          <a:p>
            <a:r>
              <a:rPr lang="en-US" dirty="0"/>
              <a:t>Here is the Link to the Latest Gulf War Newsletter </a:t>
            </a:r>
          </a:p>
          <a:p>
            <a:r>
              <a:rPr lang="en-US" dirty="0">
                <a:hlinkClick r:id="rId3"/>
              </a:rPr>
              <a:t>https://www.publichealth.va.gov/docs/gulfwar/gulfwar-newsletter-2019.pdf</a:t>
            </a:r>
            <a:r>
              <a:rPr lang="en-US" dirty="0"/>
              <a:t> </a:t>
            </a:r>
          </a:p>
        </p:txBody>
      </p:sp>
      <p:pic>
        <p:nvPicPr>
          <p:cNvPr id="6" name="Content Placeholder 5">
            <a:extLst>
              <a:ext uri="{FF2B5EF4-FFF2-40B4-BE49-F238E27FC236}">
                <a16:creationId xmlns:a16="http://schemas.microsoft.com/office/drawing/2014/main" id="{402BD5EB-2A70-48A2-B696-1255C2B10472}"/>
              </a:ext>
            </a:extLst>
          </p:cNvPr>
          <p:cNvPicPr>
            <a:picLocks noGrp="1" noChangeAspect="1"/>
          </p:cNvPicPr>
          <p:nvPr>
            <p:ph idx="1"/>
          </p:nvPr>
        </p:nvPicPr>
        <p:blipFill>
          <a:blip r:embed="rId4"/>
          <a:stretch>
            <a:fillRect/>
          </a:stretch>
        </p:blipFill>
        <p:spPr>
          <a:xfrm>
            <a:off x="1519237" y="1690688"/>
            <a:ext cx="9153525" cy="1704975"/>
          </a:xfrm>
        </p:spPr>
      </p:pic>
    </p:spTree>
    <p:extLst>
      <p:ext uri="{BB962C8B-B14F-4D97-AF65-F5344CB8AC3E}">
        <p14:creationId xmlns:p14="http://schemas.microsoft.com/office/powerpoint/2010/main" val="330470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9A43-F748-4256-B904-CB66CA15D56E}"/>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B5C8C869-B50C-4677-92CC-DE37E122695F}"/>
              </a:ext>
            </a:extLst>
          </p:cNvPr>
          <p:cNvSpPr>
            <a:spLocks noGrp="1"/>
          </p:cNvSpPr>
          <p:nvPr>
            <p:ph idx="1"/>
          </p:nvPr>
        </p:nvSpPr>
        <p:spPr/>
        <p:txBody>
          <a:bodyPr/>
          <a:lstStyle/>
          <a:p>
            <a:r>
              <a:rPr lang="en-US" dirty="0"/>
              <a:t>Gulf War Illnesses</a:t>
            </a:r>
          </a:p>
          <a:p>
            <a:pPr marL="0" indent="0">
              <a:buNone/>
            </a:pPr>
            <a:r>
              <a:rPr lang="en-US" dirty="0">
                <a:hlinkClick r:id="rId2"/>
              </a:rPr>
              <a:t>https://benefits.va.gov/compensation/claims-postservice-gulfwar.asp</a:t>
            </a:r>
            <a:endParaRPr lang="en-US" dirty="0"/>
          </a:p>
          <a:p>
            <a:r>
              <a:rPr lang="en-US" dirty="0"/>
              <a:t>Gulf War Registry Exam </a:t>
            </a:r>
          </a:p>
          <a:p>
            <a:pPr marL="0" indent="0">
              <a:buNone/>
            </a:pPr>
            <a:r>
              <a:rPr lang="en-US" dirty="0">
                <a:hlinkClick r:id="rId3"/>
              </a:rPr>
              <a:t>https://www.publichealth.va.gov/exposures/gulfwar/benefits/registry-exam.asp</a:t>
            </a:r>
            <a:endParaRPr lang="en-US" dirty="0"/>
          </a:p>
          <a:p>
            <a:r>
              <a:rPr lang="en-US" dirty="0"/>
              <a:t>Gulf War Presumptive Public Health </a:t>
            </a:r>
          </a:p>
          <a:p>
            <a:pPr marL="0" indent="0">
              <a:buNone/>
            </a:pPr>
            <a:r>
              <a:rPr lang="en-US" dirty="0">
                <a:hlinkClick r:id="rId4"/>
              </a:rPr>
              <a:t>https://www.publichealth.va.gov/exposures/publications/gulf-war/gulf-war-winter-2016/gulf-war-presumptives.asp</a:t>
            </a:r>
            <a:endParaRPr lang="en-US" dirty="0"/>
          </a:p>
          <a:p>
            <a:pPr marL="0" indent="0">
              <a:buNone/>
            </a:pPr>
            <a:endParaRPr lang="en-US" dirty="0"/>
          </a:p>
        </p:txBody>
      </p:sp>
    </p:spTree>
    <p:extLst>
      <p:ext uri="{BB962C8B-B14F-4D97-AF65-F5344CB8AC3E}">
        <p14:creationId xmlns:p14="http://schemas.microsoft.com/office/powerpoint/2010/main" val="12153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4E95-0FF5-46C0-8312-81A88BEEC79F}"/>
              </a:ext>
            </a:extLst>
          </p:cNvPr>
          <p:cNvSpPr>
            <a:spLocks noGrp="1"/>
          </p:cNvSpPr>
          <p:nvPr>
            <p:ph type="title"/>
          </p:nvPr>
        </p:nvSpPr>
        <p:spPr/>
        <p:txBody>
          <a:bodyPr/>
          <a:lstStyle/>
          <a:p>
            <a:pPr algn="ctr"/>
            <a:r>
              <a:rPr lang="en-US" dirty="0"/>
              <a:t>VA Environmental Health Coordinator </a:t>
            </a:r>
          </a:p>
        </p:txBody>
      </p:sp>
      <p:graphicFrame>
        <p:nvGraphicFramePr>
          <p:cNvPr id="4" name="Content Placeholder 3">
            <a:extLst>
              <a:ext uri="{FF2B5EF4-FFF2-40B4-BE49-F238E27FC236}">
                <a16:creationId xmlns:a16="http://schemas.microsoft.com/office/drawing/2014/main" id="{7D695578-BEF1-4288-A9B6-13696B7645AA}"/>
              </a:ext>
            </a:extLst>
          </p:cNvPr>
          <p:cNvGraphicFramePr>
            <a:graphicFrameLocks noGrp="1"/>
          </p:cNvGraphicFramePr>
          <p:nvPr>
            <p:ph idx="1"/>
            <p:extLst>
              <p:ext uri="{D42A27DB-BD31-4B8C-83A1-F6EECF244321}">
                <p14:modId xmlns:p14="http://schemas.microsoft.com/office/powerpoint/2010/main" val="4189523790"/>
              </p:ext>
            </p:extLst>
          </p:nvPr>
        </p:nvGraphicFramePr>
        <p:xfrm>
          <a:off x="3228393" y="1272816"/>
          <a:ext cx="6176864" cy="5474167"/>
        </p:xfrm>
        <a:graphic>
          <a:graphicData uri="http://schemas.openxmlformats.org/drawingml/2006/table">
            <a:tbl>
              <a:tblPr/>
              <a:tblGrid>
                <a:gridCol w="3706118">
                  <a:extLst>
                    <a:ext uri="{9D8B030D-6E8A-4147-A177-3AD203B41FA5}">
                      <a16:colId xmlns:a16="http://schemas.microsoft.com/office/drawing/2014/main" val="2259898135"/>
                    </a:ext>
                  </a:extLst>
                </a:gridCol>
                <a:gridCol w="2470746">
                  <a:extLst>
                    <a:ext uri="{9D8B030D-6E8A-4147-A177-3AD203B41FA5}">
                      <a16:colId xmlns:a16="http://schemas.microsoft.com/office/drawing/2014/main" val="4078634558"/>
                    </a:ext>
                  </a:extLst>
                </a:gridCol>
              </a:tblGrid>
              <a:tr h="448499">
                <a:tc>
                  <a:txBody>
                    <a:bodyPr/>
                    <a:lstStyle/>
                    <a:p>
                      <a:pPr algn="ctr"/>
                      <a:r>
                        <a:rPr lang="en-US" sz="1400" b="0" dirty="0">
                          <a:solidFill>
                            <a:srgbClr val="000000"/>
                          </a:solidFill>
                          <a:effectLst/>
                        </a:rPr>
                        <a:t>Ohio</a:t>
                      </a:r>
                    </a:p>
                  </a:txBody>
                  <a:tcPr marL="17433" marR="17433" marT="17433" marB="17433">
                    <a:lnL w="7620" cap="flat" cmpd="sng" algn="ctr">
                      <a:solidFill>
                        <a:srgbClr val="D0D0D0"/>
                      </a:solidFill>
                      <a:prstDash val="solid"/>
                      <a:round/>
                      <a:headEnd type="none" w="med" len="med"/>
                      <a:tailEnd type="none" w="med" len="med"/>
                    </a:lnL>
                    <a:lnR w="7620" cap="flat" cmpd="sng" algn="ctr">
                      <a:solidFill>
                        <a:srgbClr val="D0D0D0"/>
                      </a:solidFill>
                      <a:prstDash val="solid"/>
                      <a:round/>
                      <a:headEnd type="none" w="med" len="med"/>
                      <a:tailEnd type="none" w="med" len="med"/>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C7D9DB"/>
                    </a:solidFill>
                  </a:tcPr>
                </a:tc>
                <a:tc>
                  <a:txBody>
                    <a:bodyPr/>
                    <a:lstStyle/>
                    <a:p>
                      <a:pPr algn="ctr"/>
                      <a:r>
                        <a:rPr lang="en-US" sz="1400" b="0" dirty="0">
                          <a:solidFill>
                            <a:srgbClr val="000000"/>
                          </a:solidFill>
                          <a:effectLst/>
                        </a:rPr>
                        <a:t>Environmental Health</a:t>
                      </a:r>
                      <a:br>
                        <a:rPr lang="en-US" sz="1400" b="0" dirty="0">
                          <a:solidFill>
                            <a:srgbClr val="000000"/>
                          </a:solidFill>
                          <a:effectLst/>
                        </a:rPr>
                      </a:br>
                      <a:r>
                        <a:rPr lang="en-US" sz="1400" b="0" dirty="0">
                          <a:solidFill>
                            <a:srgbClr val="000000"/>
                          </a:solidFill>
                          <a:effectLst/>
                        </a:rPr>
                        <a:t>Coordinators</a:t>
                      </a:r>
                    </a:p>
                  </a:txBody>
                  <a:tcPr marL="17433" marR="17433" marT="17433" marB="17433">
                    <a:lnL w="7620" cap="flat" cmpd="sng" algn="ctr">
                      <a:solidFill>
                        <a:srgbClr val="D0D0D0"/>
                      </a:solidFill>
                      <a:prstDash val="solid"/>
                      <a:round/>
                      <a:headEnd type="none" w="med" len="med"/>
                      <a:tailEnd type="none" w="med" len="med"/>
                    </a:lnL>
                    <a:lnR w="7620" cap="flat" cmpd="sng" algn="ctr">
                      <a:solidFill>
                        <a:srgbClr val="D0D0D0"/>
                      </a:solidFill>
                      <a:prstDash val="solid"/>
                      <a:round/>
                      <a:headEnd type="none" w="med" len="med"/>
                      <a:tailEnd type="none" w="med" len="med"/>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C7D9DB"/>
                    </a:solidFill>
                  </a:tcPr>
                </a:tc>
                <a:extLst>
                  <a:ext uri="{0D108BD9-81ED-4DB2-BD59-A6C34878D82A}">
                    <a16:rowId xmlns:a16="http://schemas.microsoft.com/office/drawing/2014/main" val="3197883837"/>
                  </a:ext>
                </a:extLst>
              </a:tr>
              <a:tr h="863120">
                <a:tc>
                  <a:txBody>
                    <a:bodyPr/>
                    <a:lstStyle/>
                    <a:p>
                      <a:pPr algn="l" fontAlgn="t"/>
                      <a:r>
                        <a:rPr lang="en-US" sz="1400" b="1" dirty="0">
                          <a:solidFill>
                            <a:srgbClr val="333333"/>
                          </a:solidFill>
                          <a:effectLst/>
                          <a:latin typeface="Arial" panose="020B0604020202020204" pitchFamily="34" charset="0"/>
                        </a:rPr>
                        <a:t>Chalmers P. Wylie VA Ambulatory Care Center</a:t>
                      </a:r>
                      <a:br>
                        <a:rPr lang="en-US" sz="1400" b="1" dirty="0">
                          <a:solidFill>
                            <a:srgbClr val="333333"/>
                          </a:solidFill>
                          <a:effectLst/>
                          <a:latin typeface="Arial" panose="020B0604020202020204" pitchFamily="34" charset="0"/>
                        </a:rPr>
                      </a:br>
                      <a:r>
                        <a:rPr lang="en-US" sz="1400" dirty="0">
                          <a:solidFill>
                            <a:srgbClr val="333333"/>
                          </a:solidFill>
                          <a:effectLst/>
                          <a:latin typeface="Arial" panose="020B0604020202020204" pitchFamily="34" charset="0"/>
                        </a:rPr>
                        <a:t>420 N. James Rd</a:t>
                      </a:r>
                      <a:br>
                        <a:rPr lang="en-US" sz="1400" dirty="0">
                          <a:solidFill>
                            <a:srgbClr val="333333"/>
                          </a:solidFill>
                          <a:effectLst/>
                          <a:latin typeface="Arial" panose="020B0604020202020204" pitchFamily="34" charset="0"/>
                        </a:rPr>
                      </a:br>
                      <a:r>
                        <a:rPr lang="en-US" sz="1400" dirty="0">
                          <a:solidFill>
                            <a:srgbClr val="333333"/>
                          </a:solidFill>
                          <a:effectLst/>
                          <a:latin typeface="Arial" panose="020B0604020202020204" pitchFamily="34" charset="0"/>
                        </a:rPr>
                        <a:t>Columbus, OH 43219</a:t>
                      </a:r>
                    </a:p>
                  </a:txBody>
                  <a:tcPr marL="17433" marR="17433" marT="17433" marB="17433">
                    <a:lnL w="7620" cap="flat" cmpd="sng" algn="ctr">
                      <a:solidFill>
                        <a:srgbClr val="D0D0D0"/>
                      </a:solidFill>
                      <a:prstDash val="solid"/>
                      <a:round/>
                      <a:headEnd type="none" w="med" len="med"/>
                      <a:tailEnd type="none" w="med" len="med"/>
                    </a:lnL>
                    <a:lnR w="7620" cap="flat" cmpd="sng" algn="ctr">
                      <a:solidFill>
                        <a:srgbClr val="D0D0D0"/>
                      </a:solidFill>
                      <a:prstDash val="solid"/>
                      <a:round/>
                      <a:headEnd type="none" w="med" len="med"/>
                      <a:tailEnd type="none" w="med" len="med"/>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tc>
                  <a:txBody>
                    <a:bodyPr/>
                    <a:lstStyle/>
                    <a:p>
                      <a:pPr algn="l" fontAlgn="t"/>
                      <a:r>
                        <a:rPr lang="sv-SE" sz="1400" dirty="0">
                          <a:solidFill>
                            <a:srgbClr val="2E2E2E"/>
                          </a:solidFill>
                          <a:effectLst/>
                          <a:latin typeface="Arial" panose="020B0604020202020204" pitchFamily="34" charset="0"/>
                        </a:rPr>
                        <a:t>Reva Jordan</a:t>
                      </a:r>
                      <a:br>
                        <a:rPr lang="sv-SE" sz="1400" dirty="0">
                          <a:solidFill>
                            <a:srgbClr val="2E2E2E"/>
                          </a:solidFill>
                          <a:effectLst/>
                          <a:latin typeface="Arial" panose="020B0604020202020204" pitchFamily="34" charset="0"/>
                        </a:rPr>
                      </a:br>
                      <a:r>
                        <a:rPr lang="sv-SE" sz="1400" dirty="0">
                          <a:solidFill>
                            <a:srgbClr val="2E2E2E"/>
                          </a:solidFill>
                          <a:effectLst/>
                          <a:latin typeface="Arial" panose="020B0604020202020204" pitchFamily="34" charset="0"/>
                        </a:rPr>
                        <a:t>(614) 388-7727</a:t>
                      </a:r>
                      <a:br>
                        <a:rPr lang="sv-SE" sz="1400" dirty="0">
                          <a:solidFill>
                            <a:srgbClr val="2E2E2E"/>
                          </a:solidFill>
                          <a:effectLst/>
                          <a:latin typeface="Arial" panose="020B0604020202020204" pitchFamily="34" charset="0"/>
                        </a:rPr>
                      </a:br>
                      <a:r>
                        <a:rPr lang="sv-SE" sz="1400" dirty="0">
                          <a:solidFill>
                            <a:srgbClr val="2E2E2E"/>
                          </a:solidFill>
                          <a:effectLst/>
                          <a:latin typeface="Arial" panose="020B0604020202020204" pitchFamily="34" charset="0"/>
                        </a:rPr>
                        <a:t>Reva.Jordan@va.gov</a:t>
                      </a:r>
                    </a:p>
                  </a:txBody>
                  <a:tcPr marL="17433" marR="17433" marT="17433" marB="17433">
                    <a:lnL w="7620" cap="flat" cmpd="sng" algn="ctr">
                      <a:solidFill>
                        <a:srgbClr val="D0D0D0"/>
                      </a:solidFill>
                      <a:prstDash val="solid"/>
                      <a:round/>
                      <a:headEnd type="none" w="med" len="med"/>
                      <a:tailEnd type="none" w="med" len="med"/>
                    </a:lnL>
                    <a:lnR w="7620" cap="flat" cmpd="sng" algn="ctr">
                      <a:solidFill>
                        <a:srgbClr val="D0D0D0"/>
                      </a:solidFill>
                      <a:prstDash val="solid"/>
                      <a:round/>
                      <a:headEnd type="none" w="med" len="med"/>
                      <a:tailEnd type="none" w="med" len="med"/>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2696608349"/>
                  </a:ext>
                </a:extLst>
              </a:tr>
              <a:tr h="1067747">
                <a:tc>
                  <a:txBody>
                    <a:bodyPr/>
                    <a:lstStyle/>
                    <a:p>
                      <a:pPr algn="l" fontAlgn="t"/>
                      <a:r>
                        <a:rPr lang="en-US" sz="1400" b="1" dirty="0">
                          <a:solidFill>
                            <a:srgbClr val="333333"/>
                          </a:solidFill>
                          <a:effectLst/>
                          <a:latin typeface="Arial" panose="020B0604020202020204" pitchFamily="34" charset="0"/>
                        </a:rPr>
                        <a:t>Chillicothe VA Medical Center</a:t>
                      </a:r>
                      <a:br>
                        <a:rPr lang="en-US" sz="1400" b="1" dirty="0">
                          <a:solidFill>
                            <a:srgbClr val="333333"/>
                          </a:solidFill>
                          <a:effectLst/>
                          <a:latin typeface="Arial" panose="020B0604020202020204" pitchFamily="34" charset="0"/>
                        </a:rPr>
                      </a:br>
                      <a:r>
                        <a:rPr lang="en-US" sz="1400" dirty="0">
                          <a:solidFill>
                            <a:srgbClr val="333333"/>
                          </a:solidFill>
                          <a:effectLst/>
                          <a:latin typeface="Arial" panose="020B0604020202020204" pitchFamily="34" charset="0"/>
                        </a:rPr>
                        <a:t>17273 State Route 104</a:t>
                      </a:r>
                      <a:br>
                        <a:rPr lang="en-US" sz="1400" dirty="0">
                          <a:solidFill>
                            <a:srgbClr val="333333"/>
                          </a:solidFill>
                          <a:effectLst/>
                          <a:latin typeface="Arial" panose="020B0604020202020204" pitchFamily="34" charset="0"/>
                        </a:rPr>
                      </a:br>
                      <a:r>
                        <a:rPr lang="en-US" sz="1400" dirty="0">
                          <a:solidFill>
                            <a:srgbClr val="333333"/>
                          </a:solidFill>
                          <a:effectLst/>
                          <a:latin typeface="Arial" panose="020B0604020202020204" pitchFamily="34" charset="0"/>
                        </a:rPr>
                        <a:t>Chillicothe, OH 45601</a:t>
                      </a:r>
                    </a:p>
                  </a:txBody>
                  <a:tcPr marL="17433" marR="17433" marT="17433" marB="17433">
                    <a:lnL w="7620" cap="flat" cmpd="sng" algn="ctr">
                      <a:solidFill>
                        <a:srgbClr val="D0D0D0"/>
                      </a:solidFill>
                      <a:prstDash val="solid"/>
                      <a:round/>
                      <a:headEnd type="none" w="med" len="med"/>
                      <a:tailEnd type="none" w="med" len="med"/>
                    </a:lnL>
                    <a:lnR w="7620" cap="flat" cmpd="sng" algn="ctr">
                      <a:solidFill>
                        <a:srgbClr val="D0D0D0"/>
                      </a:solidFill>
                      <a:prstDash val="solid"/>
                      <a:round/>
                      <a:headEnd type="none" w="med" len="med"/>
                      <a:tailEnd type="none" w="med" len="med"/>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tc>
                  <a:txBody>
                    <a:bodyPr/>
                    <a:lstStyle/>
                    <a:p>
                      <a:pPr algn="l" fontAlgn="t"/>
                      <a:r>
                        <a:rPr lang="fi-FI" sz="1400" dirty="0">
                          <a:solidFill>
                            <a:srgbClr val="2E2E2E"/>
                          </a:solidFill>
                          <a:effectLst/>
                          <a:latin typeface="Arial" panose="020B0604020202020204" pitchFamily="34" charset="0"/>
                        </a:rPr>
                        <a:t>Kathy Keeney</a:t>
                      </a:r>
                      <a:br>
                        <a:rPr lang="fi-FI" sz="1400" dirty="0">
                          <a:solidFill>
                            <a:srgbClr val="2E2E2E"/>
                          </a:solidFill>
                          <a:effectLst/>
                          <a:latin typeface="Arial" panose="020B0604020202020204" pitchFamily="34" charset="0"/>
                        </a:rPr>
                      </a:br>
                      <a:r>
                        <a:rPr lang="fi-FI" sz="1400" dirty="0">
                          <a:solidFill>
                            <a:srgbClr val="2E2E2E"/>
                          </a:solidFill>
                          <a:effectLst/>
                          <a:latin typeface="Arial" panose="020B0604020202020204" pitchFamily="34" charset="0"/>
                        </a:rPr>
                        <a:t>(740) 773-1141 x6449</a:t>
                      </a:r>
                      <a:br>
                        <a:rPr lang="fi-FI" sz="1400" dirty="0">
                          <a:solidFill>
                            <a:srgbClr val="2E2E2E"/>
                          </a:solidFill>
                          <a:effectLst/>
                          <a:latin typeface="Arial" panose="020B0604020202020204" pitchFamily="34" charset="0"/>
                        </a:rPr>
                      </a:br>
                      <a:r>
                        <a:rPr lang="fi-FI" sz="1400" dirty="0">
                          <a:solidFill>
                            <a:srgbClr val="2E2E2E"/>
                          </a:solidFill>
                          <a:effectLst/>
                          <a:latin typeface="Arial" panose="020B0604020202020204" pitchFamily="34" charset="0"/>
                        </a:rPr>
                        <a:t>Kathy.Keeney@va.gov</a:t>
                      </a:r>
                      <a:br>
                        <a:rPr lang="fi-FI" sz="1400" dirty="0">
                          <a:solidFill>
                            <a:srgbClr val="2E2E2E"/>
                          </a:solidFill>
                          <a:effectLst/>
                          <a:latin typeface="Arial" panose="020B0604020202020204" pitchFamily="34" charset="0"/>
                        </a:rPr>
                      </a:br>
                      <a:r>
                        <a:rPr lang="fi-FI" sz="1400" dirty="0">
                          <a:solidFill>
                            <a:srgbClr val="2E2E2E"/>
                          </a:solidFill>
                          <a:effectLst/>
                          <a:latin typeface="Arial" panose="020B0604020202020204" pitchFamily="34" charset="0"/>
                        </a:rPr>
                        <a:t>Fax: (614) 257-5637</a:t>
                      </a:r>
                    </a:p>
                  </a:txBody>
                  <a:tcPr marL="17433" marR="17433" marT="17433" marB="17433">
                    <a:lnL w="7620" cap="flat" cmpd="sng" algn="ctr">
                      <a:solidFill>
                        <a:srgbClr val="D0D0D0"/>
                      </a:solidFill>
                      <a:prstDash val="solid"/>
                      <a:round/>
                      <a:headEnd type="none" w="med" len="med"/>
                      <a:tailEnd type="none" w="med" len="med"/>
                    </a:lnL>
                    <a:lnR w="7620" cap="flat" cmpd="sng" algn="ctr">
                      <a:solidFill>
                        <a:srgbClr val="D0D0D0"/>
                      </a:solidFill>
                      <a:prstDash val="solid"/>
                      <a:round/>
                      <a:headEnd type="none" w="med" len="med"/>
                      <a:tailEnd type="none" w="med" len="med"/>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737997657"/>
                  </a:ext>
                </a:extLst>
              </a:tr>
              <a:tr h="921034">
                <a:tc>
                  <a:txBody>
                    <a:bodyPr/>
                    <a:lstStyle/>
                    <a:p>
                      <a:pPr algn="l" fontAlgn="t"/>
                      <a:r>
                        <a:rPr lang="it-IT" sz="1400" b="1">
                          <a:solidFill>
                            <a:srgbClr val="333333"/>
                          </a:solidFill>
                          <a:effectLst/>
                          <a:latin typeface="Arial" panose="020B0604020202020204" pitchFamily="34" charset="0"/>
                        </a:rPr>
                        <a:t>Cincinnati VA Medical Center</a:t>
                      </a:r>
                      <a:br>
                        <a:rPr lang="it-IT" sz="1400" b="1">
                          <a:solidFill>
                            <a:srgbClr val="333333"/>
                          </a:solidFill>
                          <a:effectLst/>
                          <a:latin typeface="Arial" panose="020B0604020202020204" pitchFamily="34" charset="0"/>
                        </a:rPr>
                      </a:br>
                      <a:r>
                        <a:rPr lang="it-IT" sz="1400">
                          <a:solidFill>
                            <a:srgbClr val="333333"/>
                          </a:solidFill>
                          <a:effectLst/>
                          <a:latin typeface="Arial" panose="020B0604020202020204" pitchFamily="34" charset="0"/>
                        </a:rPr>
                        <a:t>3200 Vine Street</a:t>
                      </a:r>
                      <a:br>
                        <a:rPr lang="it-IT" sz="1400">
                          <a:solidFill>
                            <a:srgbClr val="333333"/>
                          </a:solidFill>
                          <a:effectLst/>
                          <a:latin typeface="Arial" panose="020B0604020202020204" pitchFamily="34" charset="0"/>
                        </a:rPr>
                      </a:br>
                      <a:r>
                        <a:rPr lang="it-IT" sz="1400">
                          <a:solidFill>
                            <a:srgbClr val="333333"/>
                          </a:solidFill>
                          <a:effectLst/>
                          <a:latin typeface="Arial" panose="020B0604020202020204" pitchFamily="34" charset="0"/>
                        </a:rPr>
                        <a:t>Cincinnati, OH 45220</a:t>
                      </a:r>
                    </a:p>
                  </a:txBody>
                  <a:tcPr marL="17433" marR="17433" marT="17433" marB="17433">
                    <a:lnL w="7620" cap="flat" cmpd="sng" algn="ctr">
                      <a:solidFill>
                        <a:srgbClr val="D0D0D0"/>
                      </a:solidFill>
                      <a:prstDash val="solid"/>
                      <a:round/>
                      <a:headEnd type="none" w="med" len="med"/>
                      <a:tailEnd type="none" w="med" len="med"/>
                    </a:lnL>
                    <a:lnR w="7620" cap="flat" cmpd="sng" algn="ctr">
                      <a:solidFill>
                        <a:srgbClr val="D0D0D0"/>
                      </a:solidFill>
                      <a:prstDash val="solid"/>
                      <a:round/>
                      <a:headEnd type="none" w="med" len="med"/>
                      <a:tailEnd type="none" w="med" len="med"/>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tc>
                  <a:txBody>
                    <a:bodyPr/>
                    <a:lstStyle/>
                    <a:p>
                      <a:pPr algn="l" fontAlgn="t"/>
                      <a:r>
                        <a:rPr lang="en-US" sz="1400" dirty="0">
                          <a:solidFill>
                            <a:srgbClr val="2E2E2E"/>
                          </a:solidFill>
                          <a:effectLst/>
                          <a:latin typeface="Arial" panose="020B0604020202020204" pitchFamily="34" charset="0"/>
                        </a:rPr>
                        <a:t>Janie Thompson</a:t>
                      </a:r>
                      <a:br>
                        <a:rPr lang="en-US" sz="1400" dirty="0">
                          <a:solidFill>
                            <a:srgbClr val="2E2E2E"/>
                          </a:solidFill>
                          <a:effectLst/>
                          <a:latin typeface="Arial" panose="020B0604020202020204" pitchFamily="34" charset="0"/>
                        </a:rPr>
                      </a:br>
                      <a:r>
                        <a:rPr lang="en-US" sz="1400" dirty="0">
                          <a:solidFill>
                            <a:srgbClr val="2E2E2E"/>
                          </a:solidFill>
                          <a:effectLst/>
                          <a:latin typeface="Arial" panose="020B0604020202020204" pitchFamily="34" charset="0"/>
                        </a:rPr>
                        <a:t>(513) 475-6973</a:t>
                      </a:r>
                      <a:br>
                        <a:rPr lang="en-US" sz="1400" dirty="0">
                          <a:solidFill>
                            <a:srgbClr val="2E2E2E"/>
                          </a:solidFill>
                          <a:effectLst/>
                          <a:latin typeface="Arial" panose="020B0604020202020204" pitchFamily="34" charset="0"/>
                        </a:rPr>
                      </a:br>
                      <a:r>
                        <a:rPr lang="en-US" sz="1400" dirty="0">
                          <a:solidFill>
                            <a:srgbClr val="2E2E2E"/>
                          </a:solidFill>
                          <a:effectLst/>
                          <a:latin typeface="Arial" panose="020B0604020202020204" pitchFamily="34" charset="0"/>
                        </a:rPr>
                        <a:t>Janie.Thompson3@va.gov</a:t>
                      </a:r>
                      <a:br>
                        <a:rPr lang="en-US" sz="1400" dirty="0">
                          <a:solidFill>
                            <a:srgbClr val="2E2E2E"/>
                          </a:solidFill>
                          <a:effectLst/>
                          <a:latin typeface="Arial" panose="020B0604020202020204" pitchFamily="34" charset="0"/>
                        </a:rPr>
                      </a:br>
                      <a:r>
                        <a:rPr lang="en-US" sz="1400" dirty="0">
                          <a:solidFill>
                            <a:srgbClr val="2E2E2E"/>
                          </a:solidFill>
                          <a:effectLst/>
                          <a:latin typeface="Arial" panose="020B0604020202020204" pitchFamily="34" charset="0"/>
                        </a:rPr>
                        <a:t>Fax: (740) 772-7061</a:t>
                      </a:r>
                    </a:p>
                  </a:txBody>
                  <a:tcPr marL="17433" marR="17433" marT="17433" marB="17433">
                    <a:lnL w="7620" cap="flat" cmpd="sng" algn="ctr">
                      <a:solidFill>
                        <a:srgbClr val="D0D0D0"/>
                      </a:solidFill>
                      <a:prstDash val="solid"/>
                      <a:round/>
                      <a:headEnd type="none" w="med" len="med"/>
                      <a:tailEnd type="none" w="med" len="med"/>
                    </a:lnL>
                    <a:lnR w="7620" cap="flat" cmpd="sng" algn="ctr">
                      <a:solidFill>
                        <a:srgbClr val="D0D0D0"/>
                      </a:solidFill>
                      <a:prstDash val="solid"/>
                      <a:round/>
                      <a:headEnd type="none" w="med" len="med"/>
                      <a:tailEnd type="none" w="med" len="med"/>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1302385761"/>
                  </a:ext>
                </a:extLst>
              </a:tr>
              <a:tr h="1067747">
                <a:tc>
                  <a:txBody>
                    <a:bodyPr/>
                    <a:lstStyle/>
                    <a:p>
                      <a:pPr algn="l" fontAlgn="t"/>
                      <a:r>
                        <a:rPr lang="en-US" sz="1400" b="1" dirty="0">
                          <a:solidFill>
                            <a:srgbClr val="333333"/>
                          </a:solidFill>
                          <a:effectLst/>
                          <a:latin typeface="Arial" panose="020B0604020202020204" pitchFamily="34" charset="0"/>
                        </a:rPr>
                        <a:t>Dayton VA Medical Center</a:t>
                      </a:r>
                      <a:br>
                        <a:rPr lang="en-US" sz="1400" b="1" dirty="0">
                          <a:solidFill>
                            <a:srgbClr val="333333"/>
                          </a:solidFill>
                          <a:effectLst/>
                          <a:latin typeface="Arial" panose="020B0604020202020204" pitchFamily="34" charset="0"/>
                        </a:rPr>
                      </a:br>
                      <a:r>
                        <a:rPr lang="en-US" sz="1400" dirty="0">
                          <a:solidFill>
                            <a:srgbClr val="333333"/>
                          </a:solidFill>
                          <a:effectLst/>
                          <a:latin typeface="Arial" panose="020B0604020202020204" pitchFamily="34" charset="0"/>
                        </a:rPr>
                        <a:t>4100 W. Third Street</a:t>
                      </a:r>
                      <a:br>
                        <a:rPr lang="en-US" sz="1400" dirty="0">
                          <a:solidFill>
                            <a:srgbClr val="333333"/>
                          </a:solidFill>
                          <a:effectLst/>
                          <a:latin typeface="Arial" panose="020B0604020202020204" pitchFamily="34" charset="0"/>
                        </a:rPr>
                      </a:br>
                      <a:r>
                        <a:rPr lang="en-US" sz="1400" dirty="0">
                          <a:solidFill>
                            <a:srgbClr val="333333"/>
                          </a:solidFill>
                          <a:effectLst/>
                          <a:latin typeface="Arial" panose="020B0604020202020204" pitchFamily="34" charset="0"/>
                        </a:rPr>
                        <a:t>Dayton, OH 45428</a:t>
                      </a:r>
                    </a:p>
                  </a:txBody>
                  <a:tcPr marL="17433" marR="17433" marT="17433" marB="17433">
                    <a:lnL w="7620" cap="flat" cmpd="sng" algn="ctr">
                      <a:solidFill>
                        <a:srgbClr val="D0D0D0"/>
                      </a:solidFill>
                      <a:prstDash val="solid"/>
                      <a:round/>
                      <a:headEnd type="none" w="med" len="med"/>
                      <a:tailEnd type="none" w="med" len="med"/>
                    </a:lnL>
                    <a:lnR w="7620" cap="flat" cmpd="sng" algn="ctr">
                      <a:solidFill>
                        <a:srgbClr val="D0D0D0"/>
                      </a:solidFill>
                      <a:prstDash val="solid"/>
                      <a:round/>
                      <a:headEnd type="none" w="med" len="med"/>
                      <a:tailEnd type="none" w="med" len="med"/>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tc>
                  <a:txBody>
                    <a:bodyPr/>
                    <a:lstStyle/>
                    <a:p>
                      <a:pPr algn="l" fontAlgn="t"/>
                      <a:r>
                        <a:rPr lang="en-US" sz="1400" dirty="0">
                          <a:solidFill>
                            <a:srgbClr val="2E2E2E"/>
                          </a:solidFill>
                          <a:effectLst/>
                          <a:latin typeface="Arial" panose="020B0604020202020204" pitchFamily="34" charset="0"/>
                        </a:rPr>
                        <a:t>Sheryl Yarbrough</a:t>
                      </a:r>
                      <a:br>
                        <a:rPr lang="en-US" sz="1400" dirty="0">
                          <a:solidFill>
                            <a:srgbClr val="2E2E2E"/>
                          </a:solidFill>
                          <a:effectLst/>
                          <a:latin typeface="Arial" panose="020B0604020202020204" pitchFamily="34" charset="0"/>
                        </a:rPr>
                      </a:br>
                      <a:r>
                        <a:rPr lang="en-US" sz="1400" dirty="0">
                          <a:solidFill>
                            <a:srgbClr val="2E2E2E"/>
                          </a:solidFill>
                          <a:effectLst/>
                          <a:latin typeface="Arial" panose="020B0604020202020204" pitchFamily="34" charset="0"/>
                        </a:rPr>
                        <a:t>(937) 268-6511 x1073</a:t>
                      </a:r>
                      <a:br>
                        <a:rPr lang="en-US" sz="1400" dirty="0">
                          <a:solidFill>
                            <a:srgbClr val="2E2E2E"/>
                          </a:solidFill>
                          <a:effectLst/>
                          <a:latin typeface="Arial" panose="020B0604020202020204" pitchFamily="34" charset="0"/>
                        </a:rPr>
                      </a:br>
                      <a:r>
                        <a:rPr lang="en-US" sz="1400" dirty="0">
                          <a:solidFill>
                            <a:srgbClr val="2E2E2E"/>
                          </a:solidFill>
                          <a:effectLst/>
                          <a:latin typeface="Arial" panose="020B0604020202020204" pitchFamily="34" charset="0"/>
                        </a:rPr>
                        <a:t>Sheryl.Yarbrough@va.gov</a:t>
                      </a:r>
                      <a:br>
                        <a:rPr lang="en-US" sz="1400" dirty="0">
                          <a:solidFill>
                            <a:srgbClr val="2E2E2E"/>
                          </a:solidFill>
                          <a:effectLst/>
                          <a:latin typeface="Arial" panose="020B0604020202020204" pitchFamily="34" charset="0"/>
                        </a:rPr>
                      </a:br>
                      <a:r>
                        <a:rPr lang="en-US" sz="1400" dirty="0">
                          <a:solidFill>
                            <a:srgbClr val="2E2E2E"/>
                          </a:solidFill>
                          <a:effectLst/>
                          <a:latin typeface="Arial" panose="020B0604020202020204" pitchFamily="34" charset="0"/>
                        </a:rPr>
                        <a:t>Fax: (937) 267-3978</a:t>
                      </a:r>
                    </a:p>
                  </a:txBody>
                  <a:tcPr marL="17433" marR="17433" marT="17433" marB="17433">
                    <a:lnL w="7620" cap="flat" cmpd="sng" algn="ctr">
                      <a:solidFill>
                        <a:srgbClr val="D0D0D0"/>
                      </a:solidFill>
                      <a:prstDash val="solid"/>
                      <a:round/>
                      <a:headEnd type="none" w="med" len="med"/>
                      <a:tailEnd type="none" w="med" len="med"/>
                    </a:lnL>
                    <a:lnR w="7620" cap="flat" cmpd="sng" algn="ctr">
                      <a:solidFill>
                        <a:srgbClr val="D0D0D0"/>
                      </a:solidFill>
                      <a:prstDash val="solid"/>
                      <a:round/>
                      <a:headEnd type="none" w="med" len="med"/>
                      <a:tailEnd type="none" w="med" len="med"/>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1589696636"/>
                  </a:ext>
                </a:extLst>
              </a:tr>
              <a:tr h="1067747">
                <a:tc>
                  <a:txBody>
                    <a:bodyPr/>
                    <a:lstStyle/>
                    <a:p>
                      <a:pPr algn="l" fontAlgn="t"/>
                      <a:r>
                        <a:rPr lang="en-US" sz="1400" b="1">
                          <a:solidFill>
                            <a:srgbClr val="2E2E2E"/>
                          </a:solidFill>
                          <a:effectLst/>
                          <a:latin typeface="Arial" panose="020B0604020202020204" pitchFamily="34" charset="0"/>
                        </a:rPr>
                        <a:t>Louis Stokes Cleveland VA Medical Center</a:t>
                      </a:r>
                      <a:br>
                        <a:rPr lang="en-US" sz="1400">
                          <a:solidFill>
                            <a:srgbClr val="2E2E2E"/>
                          </a:solidFill>
                          <a:effectLst/>
                          <a:latin typeface="Arial" panose="020B0604020202020204" pitchFamily="34" charset="0"/>
                        </a:rPr>
                      </a:br>
                      <a:r>
                        <a:rPr lang="en-US" sz="1400">
                          <a:solidFill>
                            <a:srgbClr val="2E2E2E"/>
                          </a:solidFill>
                          <a:effectLst/>
                          <a:latin typeface="Arial" panose="020B0604020202020204" pitchFamily="34" charset="0"/>
                        </a:rPr>
                        <a:t>8787 Brookpark Road</a:t>
                      </a:r>
                      <a:br>
                        <a:rPr lang="en-US" sz="1400">
                          <a:solidFill>
                            <a:srgbClr val="2E2E2E"/>
                          </a:solidFill>
                          <a:effectLst/>
                          <a:latin typeface="Arial" panose="020B0604020202020204" pitchFamily="34" charset="0"/>
                        </a:rPr>
                      </a:br>
                      <a:r>
                        <a:rPr lang="en-US" sz="1400">
                          <a:solidFill>
                            <a:srgbClr val="2E2E2E"/>
                          </a:solidFill>
                          <a:effectLst/>
                          <a:latin typeface="Arial" panose="020B0604020202020204" pitchFamily="34" charset="0"/>
                        </a:rPr>
                        <a:t>Parma, OH 44129</a:t>
                      </a:r>
                    </a:p>
                  </a:txBody>
                  <a:tcPr marL="17433" marR="17433" marT="17433" marB="17433">
                    <a:lnL w="7620" cap="flat" cmpd="sng" algn="ctr">
                      <a:solidFill>
                        <a:srgbClr val="D0D0D0"/>
                      </a:solidFill>
                      <a:prstDash val="solid"/>
                      <a:round/>
                      <a:headEnd type="none" w="med" len="med"/>
                      <a:tailEnd type="none" w="med" len="med"/>
                    </a:lnL>
                    <a:lnR w="7620" cap="flat" cmpd="sng" algn="ctr">
                      <a:solidFill>
                        <a:srgbClr val="D0D0D0"/>
                      </a:solidFill>
                      <a:prstDash val="solid"/>
                      <a:round/>
                      <a:headEnd type="none" w="med" len="med"/>
                      <a:tailEnd type="none" w="med" len="med"/>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tc>
                  <a:txBody>
                    <a:bodyPr/>
                    <a:lstStyle/>
                    <a:p>
                      <a:pPr algn="l" fontAlgn="t"/>
                      <a:r>
                        <a:rPr lang="en-US" sz="1400" dirty="0">
                          <a:solidFill>
                            <a:srgbClr val="2E2E2E"/>
                          </a:solidFill>
                          <a:effectLst/>
                          <a:latin typeface="Arial" panose="020B0604020202020204" pitchFamily="34" charset="0"/>
                        </a:rPr>
                        <a:t>Nadine Lawrence</a:t>
                      </a:r>
                      <a:br>
                        <a:rPr lang="en-US" sz="1400" dirty="0">
                          <a:solidFill>
                            <a:srgbClr val="2E2E2E"/>
                          </a:solidFill>
                          <a:effectLst/>
                          <a:latin typeface="Arial" panose="020B0604020202020204" pitchFamily="34" charset="0"/>
                        </a:rPr>
                      </a:br>
                      <a:r>
                        <a:rPr lang="en-US" sz="1400" dirty="0">
                          <a:solidFill>
                            <a:srgbClr val="2E2E2E"/>
                          </a:solidFill>
                          <a:effectLst/>
                          <a:latin typeface="Arial" panose="020B0604020202020204" pitchFamily="34" charset="0"/>
                        </a:rPr>
                        <a:t>(216) 739-7000 x838 2504</a:t>
                      </a:r>
                      <a:br>
                        <a:rPr lang="en-US" sz="1400" dirty="0">
                          <a:solidFill>
                            <a:srgbClr val="2E2E2E"/>
                          </a:solidFill>
                          <a:effectLst/>
                          <a:latin typeface="Arial" panose="020B0604020202020204" pitchFamily="34" charset="0"/>
                        </a:rPr>
                      </a:br>
                      <a:r>
                        <a:rPr lang="en-US" sz="1400" dirty="0">
                          <a:solidFill>
                            <a:srgbClr val="2E2E2E"/>
                          </a:solidFill>
                          <a:effectLst/>
                          <a:latin typeface="Arial" panose="020B0604020202020204" pitchFamily="34" charset="0"/>
                        </a:rPr>
                        <a:t>Nadine.Sanders@va.gov</a:t>
                      </a:r>
                      <a:br>
                        <a:rPr lang="en-US" sz="1400" dirty="0">
                          <a:solidFill>
                            <a:srgbClr val="2E2E2E"/>
                          </a:solidFill>
                          <a:effectLst/>
                          <a:latin typeface="Arial" panose="020B0604020202020204" pitchFamily="34" charset="0"/>
                        </a:rPr>
                      </a:br>
                      <a:r>
                        <a:rPr lang="en-US" sz="1400" dirty="0">
                          <a:solidFill>
                            <a:srgbClr val="2E2E2E"/>
                          </a:solidFill>
                          <a:effectLst/>
                          <a:latin typeface="Arial" panose="020B0604020202020204" pitchFamily="34" charset="0"/>
                        </a:rPr>
                        <a:t>Fax: (216) 739-7094</a:t>
                      </a:r>
                    </a:p>
                  </a:txBody>
                  <a:tcPr marL="17433" marR="17433" marT="17433" marB="17433">
                    <a:lnL w="7620" cap="flat" cmpd="sng" algn="ctr">
                      <a:solidFill>
                        <a:srgbClr val="D0D0D0"/>
                      </a:solidFill>
                      <a:prstDash val="solid"/>
                      <a:round/>
                      <a:headEnd type="none" w="med" len="med"/>
                      <a:tailEnd type="none" w="med" len="med"/>
                    </a:lnL>
                    <a:lnR w="7620" cap="flat" cmpd="sng" algn="ctr">
                      <a:solidFill>
                        <a:srgbClr val="D0D0D0"/>
                      </a:solidFill>
                      <a:prstDash val="solid"/>
                      <a:round/>
                      <a:headEnd type="none" w="med" len="med"/>
                      <a:tailEnd type="none" w="med" len="med"/>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2274919919"/>
                  </a:ext>
                </a:extLst>
              </a:tr>
            </a:tbl>
          </a:graphicData>
        </a:graphic>
      </p:graphicFrame>
      <p:sp>
        <p:nvSpPr>
          <p:cNvPr id="7" name="TextBox 6">
            <a:extLst>
              <a:ext uri="{FF2B5EF4-FFF2-40B4-BE49-F238E27FC236}">
                <a16:creationId xmlns:a16="http://schemas.microsoft.com/office/drawing/2014/main" id="{6BD15A70-C3F5-47DC-BFE8-9F4CB5AAB5FD}"/>
              </a:ext>
            </a:extLst>
          </p:cNvPr>
          <p:cNvSpPr txBox="1"/>
          <p:nvPr/>
        </p:nvSpPr>
        <p:spPr>
          <a:xfrm>
            <a:off x="307910" y="1782147"/>
            <a:ext cx="2313992" cy="923330"/>
          </a:xfrm>
          <a:prstGeom prst="rect">
            <a:avLst/>
          </a:prstGeom>
          <a:noFill/>
        </p:spPr>
        <p:txBody>
          <a:bodyPr wrap="square" rtlCol="0">
            <a:spAutoFit/>
          </a:bodyPr>
          <a:lstStyle/>
          <a:p>
            <a:r>
              <a:rPr lang="en-US" dirty="0"/>
              <a:t>Contacts to Schedule </a:t>
            </a:r>
          </a:p>
          <a:p>
            <a:r>
              <a:rPr lang="en-US" dirty="0"/>
              <a:t>Veterans Gulf War </a:t>
            </a:r>
          </a:p>
          <a:p>
            <a:r>
              <a:rPr lang="en-US" dirty="0"/>
              <a:t>Health Exam. </a:t>
            </a:r>
          </a:p>
        </p:txBody>
      </p:sp>
    </p:spTree>
    <p:extLst>
      <p:ext uri="{BB962C8B-B14F-4D97-AF65-F5344CB8AC3E}">
        <p14:creationId xmlns:p14="http://schemas.microsoft.com/office/powerpoint/2010/main" val="1347629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en-US"/>
          </a:p>
        </p:txBody>
      </p:sp>
      <p:sp>
        <p:nvSpPr>
          <p:cNvPr id="26" name="Flowchart: Document 25">
            <a:extLst>
              <a:ext uri="{FF2B5EF4-FFF2-40B4-BE49-F238E27FC236}">
                <a16:creationId xmlns:a16="http://schemas.microsoft.com/office/drawing/2014/main" id="{D12DDE76-C203-4047-9998-63900085B5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847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a:extLst>
              <a:ext uri="{FF2B5EF4-FFF2-40B4-BE49-F238E27FC236}">
                <a16:creationId xmlns:a16="http://schemas.microsoft.com/office/drawing/2014/main" id="{18DF77EF-E843-4F4C-A0E5-BF9AE6D9A3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7933" y="1089258"/>
            <a:ext cx="7347537" cy="4680459"/>
          </a:xfrm>
          <a:prstGeom prst="rect">
            <a:avLst/>
          </a:prstGeom>
        </p:spPr>
      </p:pic>
      <p:sp>
        <p:nvSpPr>
          <p:cNvPr id="2" name="Title 1">
            <a:extLst>
              <a:ext uri="{FF2B5EF4-FFF2-40B4-BE49-F238E27FC236}">
                <a16:creationId xmlns:a16="http://schemas.microsoft.com/office/drawing/2014/main" id="{65775330-BBA3-4344-A584-7C42637E36DF}"/>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3200" kern="1200">
                <a:solidFill>
                  <a:srgbClr val="FFFFFF"/>
                </a:solidFill>
                <a:latin typeface="+mj-lt"/>
                <a:ea typeface="+mj-ea"/>
                <a:cs typeface="+mj-cs"/>
              </a:rPr>
              <a:t>Questions ?????</a:t>
            </a:r>
          </a:p>
        </p:txBody>
      </p:sp>
    </p:spTree>
    <p:extLst>
      <p:ext uri="{BB962C8B-B14F-4D97-AF65-F5344CB8AC3E}">
        <p14:creationId xmlns:p14="http://schemas.microsoft.com/office/powerpoint/2010/main" val="97804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5563" r="4717" b="-2"/>
          <a:stretch/>
        </p:blipFill>
        <p:spPr>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p:spPr>
      </p:pic>
      <p:sp>
        <p:nvSpPr>
          <p:cNvPr id="16" name="Freeform 75">
            <a:extLst>
              <a:ext uri="{FF2B5EF4-FFF2-40B4-BE49-F238E27FC236}">
                <a16:creationId xmlns:a16="http://schemas.microsoft.com/office/drawing/2014/main" id="{869A01FF-E930-4B34-9942-5ACABF37FE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F6935F1-CB8F-417E-B71E-27BF763BAA97}"/>
              </a:ext>
            </a:extLst>
          </p:cNvPr>
          <p:cNvSpPr>
            <a:spLocks noGrp="1"/>
          </p:cNvSpPr>
          <p:nvPr>
            <p:ph type="title"/>
          </p:nvPr>
        </p:nvSpPr>
        <p:spPr>
          <a:xfrm>
            <a:off x="838200" y="365125"/>
            <a:ext cx="10515600" cy="1325563"/>
          </a:xfrm>
        </p:spPr>
        <p:txBody>
          <a:bodyPr>
            <a:normAutofit/>
          </a:bodyPr>
          <a:lstStyle/>
          <a:p>
            <a:r>
              <a:rPr lang="en-US">
                <a:latin typeface="Times New Roman" panose="02020603050405020304" pitchFamily="18" charset="0"/>
                <a:cs typeface="Times New Roman" panose="02020603050405020304" pitchFamily="18" charset="0"/>
              </a:rPr>
              <a:t>Gulf War Veterans who are they?</a:t>
            </a:r>
            <a:endParaRPr lang="en-US" dirty="0">
              <a:latin typeface="Times New Roman" panose="02020603050405020304" pitchFamily="18" charset="0"/>
              <a:cs typeface="Times New Roman" panose="02020603050405020304" pitchFamily="18" charset="0"/>
            </a:endParaRPr>
          </a:p>
        </p:txBody>
      </p:sp>
      <p:sp>
        <p:nvSpPr>
          <p:cNvPr id="17" name="Content Placeholder 9"/>
          <p:cNvSpPr>
            <a:spLocks noGrp="1"/>
          </p:cNvSpPr>
          <p:nvPr>
            <p:ph idx="1"/>
          </p:nvPr>
        </p:nvSpPr>
        <p:spPr>
          <a:xfrm>
            <a:off x="661626" y="1792851"/>
            <a:ext cx="6588625" cy="4962985"/>
          </a:xfrm>
        </p:spPr>
        <p:txBody>
          <a:bodyPr anchor="ctr">
            <a:normAutofit/>
          </a:bodyPr>
          <a:lstStyle/>
          <a:p>
            <a:r>
              <a:rPr lang="en-US" sz="2400" dirty="0">
                <a:solidFill>
                  <a:schemeClr val="bg1"/>
                </a:solidFill>
                <a:latin typeface="Times New Roman" panose="02020603050405020304" pitchFamily="18" charset="0"/>
                <a:cs typeface="Times New Roman" panose="02020603050405020304" pitchFamily="18" charset="0"/>
              </a:rPr>
              <a:t>Veterans discharged under conditions other than dishonorable who served in the </a:t>
            </a:r>
            <a:r>
              <a:rPr lang="en-US" sz="2400" dirty="0">
                <a:solidFill>
                  <a:schemeClr val="bg1"/>
                </a:solidFill>
                <a:latin typeface="Times New Roman" panose="02020603050405020304" pitchFamily="18" charset="0"/>
                <a:cs typeface="Times New Roman" panose="02020603050405020304" pitchFamily="18" charset="0"/>
                <a:hlinkClick r:id="rId3"/>
              </a:rPr>
              <a:t>Southwest Asia theater of military operations</a:t>
            </a:r>
            <a:r>
              <a:rPr lang="en-US" sz="2400" dirty="0">
                <a:solidFill>
                  <a:schemeClr val="bg1"/>
                </a:solidFill>
                <a:latin typeface="Times New Roman" panose="02020603050405020304" pitchFamily="18" charset="0"/>
                <a:cs typeface="Times New Roman" panose="02020603050405020304" pitchFamily="18" charset="0"/>
              </a:rPr>
              <a:t>,</a:t>
            </a:r>
          </a:p>
          <a:p>
            <a:pPr marL="0" indent="0">
              <a:buNone/>
            </a:pP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which includes the areas specified by regulation, but not Afghanistan, may be entitled to disability compensation for certain undiagnosed illnesses, certain diagnosable chronic disability patterns, and certain presumptive diseases.</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1300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 y="1418253"/>
            <a:ext cx="4378373" cy="4329568"/>
          </a:xfrm>
          <a:prstGeom prst="rect">
            <a:avLst/>
          </a:prstGeom>
        </p:spPr>
      </p:pic>
      <p:sp>
        <p:nvSpPr>
          <p:cNvPr id="2" name="Title 1">
            <a:extLst>
              <a:ext uri="{FF2B5EF4-FFF2-40B4-BE49-F238E27FC236}">
                <a16:creationId xmlns:a16="http://schemas.microsoft.com/office/drawing/2014/main" id="{D7F5675F-9FBF-4E38-B6FF-6F31486F80DB}"/>
              </a:ext>
            </a:extLst>
          </p:cNvPr>
          <p:cNvSpPr>
            <a:spLocks noGrp="1"/>
          </p:cNvSpPr>
          <p:nvPr>
            <p:ph type="title"/>
          </p:nvPr>
        </p:nvSpPr>
        <p:spPr>
          <a:xfrm>
            <a:off x="4384039" y="365125"/>
            <a:ext cx="7164493" cy="1325563"/>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Southwest Asia theater of Military Operation </a:t>
            </a:r>
          </a:p>
        </p:txBody>
      </p:sp>
      <p:sp>
        <p:nvSpPr>
          <p:cNvPr id="29" name="Content Placeholder 28"/>
          <p:cNvSpPr>
            <a:spLocks noGrp="1"/>
          </p:cNvSpPr>
          <p:nvPr>
            <p:ph idx="1"/>
          </p:nvPr>
        </p:nvSpPr>
        <p:spPr>
          <a:xfrm>
            <a:off x="4387515" y="2022601"/>
            <a:ext cx="7161017" cy="4546150"/>
          </a:xfrm>
        </p:spPr>
        <p:txBody>
          <a:bodyPr>
            <a:normAutofit fontScale="92500" lnSpcReduction="10000"/>
          </a:bodyPr>
          <a:lstStyle/>
          <a:p>
            <a:r>
              <a:rPr lang="en-US" sz="2400" dirty="0">
                <a:solidFill>
                  <a:schemeClr val="bg1"/>
                </a:solidFill>
                <a:latin typeface="Times New Roman" panose="02020603050405020304" pitchFamily="18" charset="0"/>
                <a:cs typeface="Times New Roman" panose="02020603050405020304" pitchFamily="18" charset="0"/>
              </a:rPr>
              <a:t>For VA benefit purposes, Gulf War service is active military duty in any of the following areas in the </a:t>
            </a:r>
            <a:r>
              <a:rPr lang="en-US" sz="2400" b="1" dirty="0">
                <a:solidFill>
                  <a:schemeClr val="bg1"/>
                </a:solidFill>
                <a:latin typeface="Times New Roman" panose="02020603050405020304" pitchFamily="18" charset="0"/>
                <a:cs typeface="Times New Roman" panose="02020603050405020304" pitchFamily="18" charset="0"/>
              </a:rPr>
              <a:t>Southwest Asia theater of military operations</a:t>
            </a:r>
            <a:r>
              <a:rPr lang="en-US" sz="2400" dirty="0">
                <a:solidFill>
                  <a:schemeClr val="bg1"/>
                </a:solidFill>
                <a:latin typeface="Times New Roman" panose="02020603050405020304" pitchFamily="18" charset="0"/>
                <a:cs typeface="Times New Roman" panose="02020603050405020304" pitchFamily="18" charset="0"/>
              </a:rPr>
              <a:t> at any time August 2, 1990, to present. This includes Veterans who served in Operation Iraqi Freedom (2003-2010) and Operation New Dawn (2010-2011).</a:t>
            </a:r>
          </a:p>
          <a:p>
            <a:endParaRPr lang="en-US" sz="2400" b="1" dirty="0">
              <a:solidFill>
                <a:schemeClr val="bg1"/>
              </a:solidFill>
              <a:latin typeface="Times New Roman" panose="02020603050405020304" pitchFamily="18" charset="0"/>
              <a:cs typeface="Times New Roman" panose="02020603050405020304" pitchFamily="18" charset="0"/>
            </a:endParaRPr>
          </a:p>
          <a:p>
            <a:r>
              <a:rPr lang="en-US" sz="2400" b="1" dirty="0">
                <a:solidFill>
                  <a:srgbClr val="FFFF00"/>
                </a:solidFill>
                <a:latin typeface="Times New Roman" panose="02020603050405020304" pitchFamily="18" charset="0"/>
                <a:cs typeface="Times New Roman" panose="02020603050405020304" pitchFamily="18" charset="0"/>
              </a:rPr>
              <a:t>Note:</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Service in Afghanistan on or after September 19, 2001, is considered qualifying service for disability benefits associated with infectious disease.</a:t>
            </a:r>
          </a:p>
          <a:p>
            <a:endParaRPr lang="en-US" sz="2400" dirty="0">
              <a:solidFill>
                <a:schemeClr val="bg1"/>
              </a:solidFill>
            </a:endParaRPr>
          </a:p>
          <a:p>
            <a:r>
              <a:rPr lang="en-US" sz="2400" dirty="0">
                <a:solidFill>
                  <a:schemeClr val="bg1"/>
                </a:solidFill>
              </a:rPr>
              <a:t>VA offers Eligible Veterans a free Gulf War Registry health exam to find Possible long-term health problems related to Gulf War Service</a:t>
            </a:r>
          </a:p>
        </p:txBody>
      </p:sp>
    </p:spTree>
    <p:extLst>
      <p:ext uri="{BB962C8B-B14F-4D97-AF65-F5344CB8AC3E}">
        <p14:creationId xmlns:p14="http://schemas.microsoft.com/office/powerpoint/2010/main" val="300336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C413D172-8B6A-47F5-9813-DE455773F3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D99B3738-A3BC-4AA4-9908-83CDEDB9E767}"/>
              </a:ext>
            </a:extLst>
          </p:cNvPr>
          <p:cNvPicPr>
            <a:picLocks noChangeAspect="1"/>
          </p:cNvPicPr>
          <p:nvPr/>
        </p:nvPicPr>
        <p:blipFill rotWithShape="1">
          <a:blip r:embed="rId2">
            <a:extLst>
              <a:ext uri="{28A0092B-C50C-407E-A947-70E740481C1C}">
                <a14:useLocalDpi xmlns:a14="http://schemas.microsoft.com/office/drawing/2010/main" val="0"/>
              </a:ext>
            </a:extLst>
          </a:blip>
          <a:srcRect r="2556"/>
          <a:stretch/>
        </p:blipFill>
        <p:spPr>
          <a:xfrm>
            <a:off x="7737635" y="-1"/>
            <a:ext cx="3555205" cy="6858001"/>
          </a:xfrm>
          <a:prstGeom prst="rect">
            <a:avLst/>
          </a:prstGeom>
        </p:spPr>
      </p:pic>
      <p:sp>
        <p:nvSpPr>
          <p:cNvPr id="2" name="Title 1">
            <a:extLst>
              <a:ext uri="{FF2B5EF4-FFF2-40B4-BE49-F238E27FC236}">
                <a16:creationId xmlns:a16="http://schemas.microsoft.com/office/drawing/2014/main" id="{5BB0152E-3DCF-430C-B76E-A08A81A1F10B}"/>
              </a:ext>
            </a:extLst>
          </p:cNvPr>
          <p:cNvSpPr>
            <a:spLocks noGrp="1"/>
          </p:cNvSpPr>
          <p:nvPr>
            <p:ph type="title"/>
          </p:nvPr>
        </p:nvSpPr>
        <p:spPr>
          <a:xfrm>
            <a:off x="838200" y="365125"/>
            <a:ext cx="6505575" cy="1325563"/>
          </a:xfrm>
        </p:spPr>
        <p:txBody>
          <a:bodyPr>
            <a:normAutofit/>
          </a:bodyPr>
          <a:lstStyle/>
          <a:p>
            <a:r>
              <a:rPr lang="en-US" dirty="0">
                <a:latin typeface="Times New Roman" panose="02020603050405020304" pitchFamily="18" charset="0"/>
                <a:cs typeface="Times New Roman" panose="02020603050405020304" pitchFamily="18" charset="0"/>
              </a:rPr>
              <a:t>Eligibility Requirements </a:t>
            </a:r>
          </a:p>
        </p:txBody>
      </p:sp>
      <p:sp>
        <p:nvSpPr>
          <p:cNvPr id="3" name="Content Placeholder 2">
            <a:extLst>
              <a:ext uri="{FF2B5EF4-FFF2-40B4-BE49-F238E27FC236}">
                <a16:creationId xmlns:a16="http://schemas.microsoft.com/office/drawing/2014/main" id="{EABA1B91-C1D3-4380-8301-097B0BF626DF}"/>
              </a:ext>
            </a:extLst>
          </p:cNvPr>
          <p:cNvSpPr>
            <a:spLocks noGrp="1"/>
          </p:cNvSpPr>
          <p:nvPr>
            <p:ph idx="1"/>
          </p:nvPr>
        </p:nvSpPr>
        <p:spPr>
          <a:xfrm>
            <a:off x="457200" y="1690687"/>
            <a:ext cx="7623110" cy="4710113"/>
          </a:xfrm>
        </p:spPr>
        <p:txBody>
          <a:bodyPr>
            <a:normAutofit fontScale="92500" lnSpcReduction="10000"/>
          </a:bodyPr>
          <a:lstStyle/>
          <a:p>
            <a:r>
              <a:rPr lang="en-US" sz="2600" dirty="0">
                <a:latin typeface="Times New Roman" panose="02020603050405020304" pitchFamily="18" charset="0"/>
                <a:cs typeface="Times New Roman" panose="02020603050405020304" pitchFamily="18" charset="0"/>
              </a:rPr>
              <a:t>Qualifying undiagnosed illnesses or diagnosable chronic disability patterns, that appeared either during a qualifying period of active service or prior to December 31, 2026, must meet the following conditions:</a:t>
            </a:r>
          </a:p>
          <a:p>
            <a:pPr fontAlgn="base"/>
            <a:r>
              <a:rPr lang="en-US" sz="2600" dirty="0">
                <a:latin typeface="Times New Roman" panose="02020603050405020304" pitchFamily="18" charset="0"/>
                <a:cs typeface="Times New Roman" panose="02020603050405020304" pitchFamily="18" charset="0"/>
              </a:rPr>
              <a:t>Must be no other cause for your disability or illness than service in the Southwest Asia theater of military operations.</a:t>
            </a:r>
          </a:p>
          <a:p>
            <a:pPr fontAlgn="base"/>
            <a:r>
              <a:rPr lang="en-US" sz="2600" dirty="0">
                <a:latin typeface="Times New Roman" panose="02020603050405020304" pitchFamily="18" charset="0"/>
                <a:cs typeface="Times New Roman" panose="02020603050405020304" pitchFamily="18" charset="0"/>
              </a:rPr>
              <a:t>Your disability existed for 6 months or more, </a:t>
            </a:r>
            <a:r>
              <a:rPr lang="en-US" sz="2600" b="1" dirty="0">
                <a:latin typeface="Times New Roman" panose="02020603050405020304" pitchFamily="18" charset="0"/>
                <a:cs typeface="Times New Roman" panose="02020603050405020304" pitchFamily="18" charset="0"/>
              </a:rPr>
              <a:t>AND</a:t>
            </a:r>
            <a:endParaRPr lang="en-US" sz="2600" dirty="0">
              <a:latin typeface="Times New Roman" panose="02020603050405020304" pitchFamily="18" charset="0"/>
              <a:cs typeface="Times New Roman" panose="02020603050405020304" pitchFamily="18" charset="0"/>
            </a:endParaRPr>
          </a:p>
          <a:p>
            <a:pPr fontAlgn="base"/>
            <a:r>
              <a:rPr lang="en-US" sz="2600" dirty="0">
                <a:latin typeface="Times New Roman" panose="02020603050405020304" pitchFamily="18" charset="0"/>
                <a:cs typeface="Times New Roman" panose="02020603050405020304" pitchFamily="18" charset="0"/>
              </a:rPr>
              <a:t>If your disability or illness did not appear during active duty in the Southwest Asia theater of military operations, then it must have appeared prior to December 31, 2026, to a degree that is at least 10-percent disabling (for VA rating purposes).</a:t>
            </a:r>
          </a:p>
          <a:p>
            <a:endParaRPr lang="en-US" sz="2000" dirty="0"/>
          </a:p>
        </p:txBody>
      </p:sp>
    </p:spTree>
    <p:extLst>
      <p:ext uri="{BB962C8B-B14F-4D97-AF65-F5344CB8AC3E}">
        <p14:creationId xmlns:p14="http://schemas.microsoft.com/office/powerpoint/2010/main" val="358320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3AC4F-32B7-4FF2-BF56-45489C516C6A}"/>
              </a:ext>
            </a:extLst>
          </p:cNvPr>
          <p:cNvPicPr>
            <a:picLocks noChangeAspect="1"/>
          </p:cNvPicPr>
          <p:nvPr/>
        </p:nvPicPr>
        <p:blipFill rotWithShape="1">
          <a:blip r:embed="rId3">
            <a:extLst>
              <a:ext uri="{28A0092B-C50C-407E-A947-70E740481C1C}">
                <a14:useLocalDpi xmlns:a14="http://schemas.microsoft.com/office/drawing/2010/main" val="0"/>
              </a:ext>
            </a:extLst>
          </a:blip>
          <a:srcRect t="3437" r="-1" b="8610"/>
          <a:stretch/>
        </p:blipFill>
        <p:spPr>
          <a:xfrm>
            <a:off x="20" y="10"/>
            <a:ext cx="4635571" cy="6857990"/>
          </a:xfrm>
          <a:prstGeom prst="rect">
            <a:avLst/>
          </a:prstGeom>
          <a:effectLst/>
        </p:spPr>
      </p:pic>
      <p:cxnSp>
        <p:nvCxnSpPr>
          <p:cNvPr id="28" name="Straight Connector 27">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543D3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0D8FD-00FB-4CE1-B6D7-151CC59AF084}"/>
              </a:ext>
            </a:extLst>
          </p:cNvPr>
          <p:cNvSpPr>
            <a:spLocks noGrp="1"/>
          </p:cNvSpPr>
          <p:nvPr>
            <p:ph type="title"/>
          </p:nvPr>
        </p:nvSpPr>
        <p:spPr>
          <a:xfrm>
            <a:off x="4965430" y="629268"/>
            <a:ext cx="6586491" cy="1286160"/>
          </a:xfrm>
        </p:spPr>
        <p:txBody>
          <a:bodyPr anchor="b">
            <a:noAutofit/>
          </a:bodyPr>
          <a:lstStyle/>
          <a:p>
            <a:r>
              <a:rPr lang="en-US" dirty="0">
                <a:latin typeface="Times New Roman" panose="02020603050405020304" pitchFamily="18" charset="0"/>
                <a:cs typeface="Times New Roman" panose="02020603050405020304" pitchFamily="18" charset="0"/>
              </a:rPr>
              <a:t>Gulf War Presumptive Illnesses</a:t>
            </a:r>
          </a:p>
        </p:txBody>
      </p:sp>
      <p:sp>
        <p:nvSpPr>
          <p:cNvPr id="3" name="Content Placeholder 2">
            <a:extLst>
              <a:ext uri="{FF2B5EF4-FFF2-40B4-BE49-F238E27FC236}">
                <a16:creationId xmlns:a16="http://schemas.microsoft.com/office/drawing/2014/main" id="{D33EB6DF-87F1-4807-B96B-DC77BC776B00}"/>
              </a:ext>
            </a:extLst>
          </p:cNvPr>
          <p:cNvSpPr>
            <a:spLocks noGrp="1"/>
          </p:cNvSpPr>
          <p:nvPr>
            <p:ph idx="1"/>
          </p:nvPr>
        </p:nvSpPr>
        <p:spPr>
          <a:xfrm>
            <a:off x="4965430" y="2435290"/>
            <a:ext cx="7056680" cy="4496743"/>
          </a:xfrm>
        </p:spPr>
        <p:txBody>
          <a:bodyPr>
            <a:normAutofit lnSpcReduction="10000"/>
          </a:bodyPr>
          <a:lstStyle/>
          <a:p>
            <a:pPr fontAlgn="base"/>
            <a:r>
              <a:rPr lang="en-US" sz="2400" b="1" dirty="0">
                <a:latin typeface="Times New Roman" panose="02020603050405020304" pitchFamily="18" charset="0"/>
                <a:cs typeface="Times New Roman" panose="02020603050405020304" pitchFamily="18" charset="0"/>
              </a:rPr>
              <a:t>Undiagnosed illnesses</a:t>
            </a:r>
            <a:r>
              <a:rPr lang="en-US" sz="2400" dirty="0">
                <a:latin typeface="Times New Roman" panose="02020603050405020304" pitchFamily="18" charset="0"/>
                <a:cs typeface="Times New Roman" panose="02020603050405020304" pitchFamily="18" charset="0"/>
              </a:rPr>
              <a:t>. Signs and Symptoms include Fatigue, skin symptoms, headaches, muscle pain, joint pain, neurological or neuropsychological symptoms, upper and lower respiratory, sleep disturbance, gastrointestinal, cardiovascular, weight loss and mental disorders.</a:t>
            </a:r>
          </a:p>
          <a:p>
            <a:pPr fontAlgn="base"/>
            <a:r>
              <a:rPr lang="en-US" sz="2400" b="1" dirty="0">
                <a:latin typeface="Times New Roman" panose="02020603050405020304" pitchFamily="18" charset="0"/>
                <a:cs typeface="Times New Roman" panose="02020603050405020304" pitchFamily="18" charset="0"/>
              </a:rPr>
              <a:t>Functional gastrointestinal disorders</a:t>
            </a:r>
            <a:r>
              <a:rPr lang="en-US" sz="2400" dirty="0">
                <a:latin typeface="Times New Roman" panose="02020603050405020304" pitchFamily="18" charset="0"/>
                <a:cs typeface="Times New Roman" panose="02020603050405020304" pitchFamily="18" charset="0"/>
              </a:rPr>
              <a:t>. A group of conditions characterized by chronic or recurrent symptoms that are unexplained. These disorders may include but are not limited to irritable bowel syndrome, functional dyspepsia, functional vomiting, functional constipation, functional bloating, functional abdominal pain syndrome, and functional dysphagia.</a:t>
            </a:r>
          </a:p>
          <a:p>
            <a:endParaRPr lang="en-US" sz="1600" dirty="0"/>
          </a:p>
        </p:txBody>
      </p:sp>
    </p:spTree>
    <p:extLst>
      <p:ext uri="{BB962C8B-B14F-4D97-AF65-F5344CB8AC3E}">
        <p14:creationId xmlns:p14="http://schemas.microsoft.com/office/powerpoint/2010/main" val="363223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C0FFED-0A46-4FF4-8AE4-D960EE237C4B}"/>
              </a:ext>
            </a:extLst>
          </p:cNvPr>
          <p:cNvPicPr>
            <a:picLocks noChangeAspect="1"/>
          </p:cNvPicPr>
          <p:nvPr/>
        </p:nvPicPr>
        <p:blipFill rotWithShape="1">
          <a:blip r:embed="rId2">
            <a:extLst>
              <a:ext uri="{28A0092B-C50C-407E-A947-70E740481C1C}">
                <a14:useLocalDpi xmlns:a14="http://schemas.microsoft.com/office/drawing/2010/main" val="0"/>
              </a:ext>
            </a:extLst>
          </a:blip>
          <a:srcRect l="16625" r="1578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5F1E0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DCAD808-7A71-455F-91FA-5B0AD79E644D}"/>
              </a:ext>
            </a:extLst>
          </p:cNvPr>
          <p:cNvSpPr>
            <a:spLocks noGrp="1"/>
          </p:cNvSpPr>
          <p:nvPr>
            <p:ph type="title"/>
          </p:nvPr>
        </p:nvSpPr>
        <p:spPr>
          <a:xfrm>
            <a:off x="4965430" y="629268"/>
            <a:ext cx="6586491" cy="1286160"/>
          </a:xfrm>
        </p:spPr>
        <p:txBody>
          <a:bodyPr anchor="b">
            <a:noAutofit/>
          </a:bodyPr>
          <a:lstStyle/>
          <a:p>
            <a:r>
              <a:rPr lang="en-US" dirty="0">
                <a:latin typeface="Times New Roman" panose="02020603050405020304" pitchFamily="18" charset="0"/>
                <a:cs typeface="Times New Roman" panose="02020603050405020304" pitchFamily="18" charset="0"/>
              </a:rPr>
              <a:t>Gulf War Presumptive Illnesses Cont.</a:t>
            </a:r>
            <a:endParaRPr lang="en-US" dirty="0"/>
          </a:p>
        </p:txBody>
      </p:sp>
      <p:sp>
        <p:nvSpPr>
          <p:cNvPr id="3" name="Content Placeholder 2">
            <a:extLst>
              <a:ext uri="{FF2B5EF4-FFF2-40B4-BE49-F238E27FC236}">
                <a16:creationId xmlns:a16="http://schemas.microsoft.com/office/drawing/2014/main" id="{D39AF5F2-9EB0-4BD7-9B27-DBE064B736A5}"/>
              </a:ext>
            </a:extLst>
          </p:cNvPr>
          <p:cNvSpPr>
            <a:spLocks noGrp="1"/>
          </p:cNvSpPr>
          <p:nvPr>
            <p:ph idx="1"/>
          </p:nvPr>
        </p:nvSpPr>
        <p:spPr>
          <a:xfrm>
            <a:off x="4965431" y="2438400"/>
            <a:ext cx="6586489" cy="3785419"/>
          </a:xfrm>
        </p:spPr>
        <p:txBody>
          <a:bodyPr>
            <a:normAutofit/>
          </a:bodyPr>
          <a:lstStyle/>
          <a:p>
            <a:r>
              <a:rPr lang="en-US" sz="2400" b="1" dirty="0">
                <a:latin typeface="Times New Roman" panose="02020603050405020304" pitchFamily="18" charset="0"/>
                <a:cs typeface="Times New Roman" panose="02020603050405020304" pitchFamily="18" charset="0"/>
              </a:rPr>
              <a:t>Chronic Fatigue Syndrome</a:t>
            </a:r>
            <a:r>
              <a:rPr lang="en-US" sz="2400" dirty="0">
                <a:latin typeface="Times New Roman" panose="02020603050405020304" pitchFamily="18" charset="0"/>
                <a:cs typeface="Times New Roman" panose="02020603050405020304" pitchFamily="18" charset="0"/>
              </a:rPr>
              <a:t>: A condition of long-term and severe fatigue that is not relieved by rest and is not directly caused by other conditions.</a:t>
            </a:r>
          </a:p>
          <a:p>
            <a:r>
              <a:rPr lang="en-US" sz="2400" b="1" dirty="0">
                <a:latin typeface="Times New Roman" panose="02020603050405020304" pitchFamily="18" charset="0"/>
                <a:cs typeface="Times New Roman" panose="02020603050405020304" pitchFamily="18" charset="0"/>
              </a:rPr>
              <a:t>Fibromyalgia</a:t>
            </a:r>
            <a:r>
              <a:rPr lang="en-US" sz="2400" dirty="0">
                <a:latin typeface="Times New Roman" panose="02020603050405020304" pitchFamily="18" charset="0"/>
                <a:cs typeface="Times New Roman" panose="02020603050405020304" pitchFamily="18" charset="0"/>
              </a:rPr>
              <a:t>: A condition characterized by widespread muscle pain. Other symptoms may include insomnia, morning stiffness, headache, and memory problems</a:t>
            </a:r>
            <a:endParaRPr lang="en-US" sz="2400" dirty="0"/>
          </a:p>
        </p:txBody>
      </p:sp>
    </p:spTree>
    <p:extLst>
      <p:ext uri="{BB962C8B-B14F-4D97-AF65-F5344CB8AC3E}">
        <p14:creationId xmlns:p14="http://schemas.microsoft.com/office/powerpoint/2010/main" val="57248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AD7D36-9E15-41CA-8552-A8AF67D15E40}"/>
              </a:ext>
            </a:extLst>
          </p:cNvPr>
          <p:cNvPicPr>
            <a:picLocks noChangeAspect="1"/>
          </p:cNvPicPr>
          <p:nvPr/>
        </p:nvPicPr>
        <p:blipFill rotWithShape="1">
          <a:blip r:embed="rId2">
            <a:extLst>
              <a:ext uri="{28A0092B-C50C-407E-A947-70E740481C1C}">
                <a14:useLocalDpi xmlns:a14="http://schemas.microsoft.com/office/drawing/2010/main" val="0"/>
              </a:ext>
            </a:extLst>
          </a:blip>
          <a:srcRect l="10929" r="10087" b="3"/>
          <a:stretch/>
        </p:blipFill>
        <p:spPr>
          <a:xfrm>
            <a:off x="799188" y="1904281"/>
            <a:ext cx="3374810" cy="4272681"/>
          </a:xfrm>
          <a:prstGeom prst="rect">
            <a:avLst/>
          </a:prstGeom>
        </p:spPr>
      </p:pic>
      <p:sp>
        <p:nvSpPr>
          <p:cNvPr id="2" name="Title 1">
            <a:extLst>
              <a:ext uri="{FF2B5EF4-FFF2-40B4-BE49-F238E27FC236}">
                <a16:creationId xmlns:a16="http://schemas.microsoft.com/office/drawing/2014/main" id="{817B7E20-28AB-4240-81D3-67528359A0B9}"/>
              </a:ext>
            </a:extLst>
          </p:cNvPr>
          <p:cNvSpPr>
            <a:spLocks noGrp="1"/>
          </p:cNvSpPr>
          <p:nvPr>
            <p:ph type="title"/>
          </p:nvPr>
        </p:nvSpPr>
        <p:spPr>
          <a:xfrm>
            <a:off x="838200" y="365125"/>
            <a:ext cx="10515600" cy="1325563"/>
          </a:xfrm>
        </p:spPr>
        <p:txBody>
          <a:bodyPr>
            <a:normAutofit/>
          </a:bodyPr>
          <a:lstStyle/>
          <a:p>
            <a:r>
              <a:rPr lang="en-US">
                <a:latin typeface="Times New Roman" panose="02020603050405020304" pitchFamily="18" charset="0"/>
                <a:cs typeface="Times New Roman" panose="02020603050405020304" pitchFamily="18" charset="0"/>
              </a:rPr>
              <a:t>Gulf War Presumptive Illnesses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0799E88-DF1F-4156-9099-CE8524DC5E67}"/>
              </a:ext>
            </a:extLst>
          </p:cNvPr>
          <p:cNvSpPr>
            <a:spLocks noGrp="1"/>
          </p:cNvSpPr>
          <p:nvPr>
            <p:ph idx="1"/>
          </p:nvPr>
        </p:nvSpPr>
        <p:spPr>
          <a:xfrm>
            <a:off x="4173997" y="1445342"/>
            <a:ext cx="7762363" cy="5216715"/>
          </a:xfrm>
        </p:spPr>
        <p:txBody>
          <a:bodyPr>
            <a:normAutofit lnSpcReduction="10000"/>
          </a:bodyPr>
          <a:lstStyle/>
          <a:p>
            <a:pPr fontAlgn="base"/>
            <a:r>
              <a:rPr lang="en-US" sz="2000" dirty="0">
                <a:latin typeface="Times New Roman" panose="02020603050405020304" pitchFamily="18" charset="0"/>
                <a:cs typeface="Times New Roman" panose="02020603050405020304" pitchFamily="18" charset="0"/>
              </a:rPr>
              <a:t>Certain presumptive diseases, which will be considered to have been incurred in or aggravated by service even if there is no evidence of such disease during active service. With three exceptions (see asterisks), one of the following must have become manifest to a degree of 10 percent or more within 1 year of the date of separation from a qualifying period of active service:</a:t>
            </a:r>
          </a:p>
          <a:p>
            <a:pPr fontAlgn="base"/>
            <a:r>
              <a:rPr lang="en-US" sz="1600" dirty="0" err="1">
                <a:latin typeface="Times New Roman" panose="02020603050405020304" pitchFamily="18" charset="0"/>
                <a:cs typeface="Times New Roman" panose="02020603050405020304" pitchFamily="18" charset="0"/>
              </a:rPr>
              <a:t>Burcellosis</a:t>
            </a:r>
            <a:endParaRPr lang="en-US" sz="1600" dirty="0">
              <a:latin typeface="Times New Roman" panose="02020603050405020304" pitchFamily="18" charset="0"/>
              <a:cs typeface="Times New Roman" panose="02020603050405020304" pitchFamily="18" charset="0"/>
            </a:endParaRPr>
          </a:p>
          <a:p>
            <a:pPr fontAlgn="base"/>
            <a:r>
              <a:rPr lang="en-US" sz="1600" dirty="0">
                <a:latin typeface="Times New Roman" panose="02020603050405020304" pitchFamily="18" charset="0"/>
                <a:cs typeface="Times New Roman" panose="02020603050405020304" pitchFamily="18" charset="0"/>
              </a:rPr>
              <a:t>Campylobacter </a:t>
            </a:r>
            <a:r>
              <a:rPr lang="en-US" sz="1600" dirty="0" err="1">
                <a:latin typeface="Times New Roman" panose="02020603050405020304" pitchFamily="18" charset="0"/>
                <a:cs typeface="Times New Roman" panose="02020603050405020304" pitchFamily="18" charset="0"/>
              </a:rPr>
              <a:t>jejuni</a:t>
            </a:r>
            <a:endParaRPr lang="en-US" sz="1600" dirty="0">
              <a:latin typeface="Times New Roman" panose="02020603050405020304" pitchFamily="18" charset="0"/>
              <a:cs typeface="Times New Roman" panose="02020603050405020304" pitchFamily="18" charset="0"/>
            </a:endParaRPr>
          </a:p>
          <a:p>
            <a:pPr fontAlgn="base"/>
            <a:r>
              <a:rPr lang="en-US" sz="1600" dirty="0" err="1">
                <a:latin typeface="Times New Roman" panose="02020603050405020304" pitchFamily="18" charset="0"/>
                <a:cs typeface="Times New Roman" panose="02020603050405020304" pitchFamily="18" charset="0"/>
              </a:rPr>
              <a:t>Coxiella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burnetii</a:t>
            </a:r>
            <a:r>
              <a:rPr lang="en-US" sz="1600" dirty="0">
                <a:latin typeface="Times New Roman" panose="02020603050405020304" pitchFamily="18" charset="0"/>
                <a:cs typeface="Times New Roman" panose="02020603050405020304" pitchFamily="18" charset="0"/>
              </a:rPr>
              <a:t> (Q fever)</a:t>
            </a:r>
          </a:p>
          <a:p>
            <a:pPr fontAlgn="base"/>
            <a:r>
              <a:rPr lang="en-US" sz="1600" dirty="0">
                <a:latin typeface="Times New Roman" panose="02020603050405020304" pitchFamily="18" charset="0"/>
                <a:cs typeface="Times New Roman" panose="02020603050405020304" pitchFamily="18" charset="0"/>
              </a:rPr>
              <a:t>Malaria* (if not 10 percent or more within one year of separation, may be 10 percent or more at a time when standard or accepted treatises indicate that the incubation period commenced during qualifying period of service)</a:t>
            </a:r>
          </a:p>
          <a:p>
            <a:pPr fontAlgn="base"/>
            <a:r>
              <a:rPr lang="en-US" sz="1600" dirty="0">
                <a:latin typeface="Times New Roman" panose="02020603050405020304" pitchFamily="18" charset="0"/>
                <a:cs typeface="Times New Roman" panose="02020603050405020304" pitchFamily="18" charset="0"/>
              </a:rPr>
              <a:t>West Nile Virus</a:t>
            </a:r>
          </a:p>
          <a:p>
            <a:pPr fontAlgn="base"/>
            <a:r>
              <a:rPr lang="en-US" sz="1600" dirty="0">
                <a:latin typeface="Times New Roman" panose="02020603050405020304" pitchFamily="18" charset="0"/>
                <a:cs typeface="Times New Roman" panose="02020603050405020304" pitchFamily="18" charset="0"/>
              </a:rPr>
              <a:t>Nontyphoid Salmonella</a:t>
            </a:r>
          </a:p>
          <a:p>
            <a:pPr fontAlgn="base"/>
            <a:r>
              <a:rPr lang="en-US" sz="1600" dirty="0">
                <a:latin typeface="Times New Roman" panose="02020603050405020304" pitchFamily="18" charset="0"/>
                <a:cs typeface="Times New Roman" panose="02020603050405020304" pitchFamily="18" charset="0"/>
              </a:rPr>
              <a:t>Shigella</a:t>
            </a:r>
          </a:p>
          <a:p>
            <a:pPr lvl="1" fontAlgn="base"/>
            <a:r>
              <a:rPr lang="en-US" sz="1600" dirty="0">
                <a:latin typeface="Times New Roman" panose="02020603050405020304" pitchFamily="18" charset="0"/>
                <a:cs typeface="Times New Roman" panose="02020603050405020304" pitchFamily="18" charset="0"/>
              </a:rPr>
              <a:t>Manifest to a degree of 10% or more anytime after separation for the two below</a:t>
            </a:r>
          </a:p>
          <a:p>
            <a:pPr fontAlgn="base"/>
            <a:r>
              <a:rPr lang="en-US" sz="1600" dirty="0">
                <a:latin typeface="Times New Roman" panose="02020603050405020304" pitchFamily="18" charset="0"/>
                <a:cs typeface="Times New Roman" panose="02020603050405020304" pitchFamily="18" charset="0"/>
              </a:rPr>
              <a:t>Visceral leishmaniasis* (no time limit)</a:t>
            </a:r>
          </a:p>
          <a:p>
            <a:pPr fontAlgn="base"/>
            <a:r>
              <a:rPr lang="en-US" sz="1600" dirty="0">
                <a:latin typeface="Times New Roman" panose="02020603050405020304" pitchFamily="18" charset="0"/>
                <a:cs typeface="Times New Roman" panose="02020603050405020304" pitchFamily="18" charset="0"/>
              </a:rPr>
              <a:t>Mycobacterium tuberculosis* (no time limit)</a:t>
            </a:r>
          </a:p>
          <a:p>
            <a:pPr fontAlgn="base"/>
            <a:endParaRPr lang="en-US" sz="1600" dirty="0">
              <a:latin typeface="Times New Roman" panose="02020603050405020304" pitchFamily="18" charset="0"/>
              <a:cs typeface="Times New Roman" panose="02020603050405020304" pitchFamily="18" charset="0"/>
            </a:endParaRPr>
          </a:p>
          <a:p>
            <a:pPr marL="0" indent="0">
              <a:buNone/>
            </a:pPr>
            <a:endParaRPr lang="en-US" sz="1300" dirty="0"/>
          </a:p>
        </p:txBody>
      </p:sp>
    </p:spTree>
    <p:extLst>
      <p:ext uri="{BB962C8B-B14F-4D97-AF65-F5344CB8AC3E}">
        <p14:creationId xmlns:p14="http://schemas.microsoft.com/office/powerpoint/2010/main" val="184017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0D8380-E16B-485A-80D0-0808596251A9}"/>
              </a:ext>
            </a:extLst>
          </p:cNvPr>
          <p:cNvPicPr>
            <a:picLocks noChangeAspect="1"/>
          </p:cNvPicPr>
          <p:nvPr/>
        </p:nvPicPr>
        <p:blipFill rotWithShape="1">
          <a:blip r:embed="rId2">
            <a:extLst>
              <a:ext uri="{28A0092B-C50C-407E-A947-70E740481C1C}">
                <a14:useLocalDpi xmlns:a14="http://schemas.microsoft.com/office/drawing/2010/main" val="0"/>
              </a:ext>
            </a:extLst>
          </a:blip>
          <a:srcRect l="10929" r="10087" b="3"/>
          <a:stretch/>
        </p:blipFill>
        <p:spPr>
          <a:xfrm>
            <a:off x="799188" y="1904281"/>
            <a:ext cx="3374810" cy="4272681"/>
          </a:xfrm>
          <a:prstGeom prst="rect">
            <a:avLst/>
          </a:prstGeom>
        </p:spPr>
      </p:pic>
      <p:sp>
        <p:nvSpPr>
          <p:cNvPr id="2" name="Title 1">
            <a:extLst>
              <a:ext uri="{FF2B5EF4-FFF2-40B4-BE49-F238E27FC236}">
                <a16:creationId xmlns:a16="http://schemas.microsoft.com/office/drawing/2014/main" id="{F526132F-8428-4DF0-87B9-E6727B8FAE47}"/>
              </a:ext>
            </a:extLst>
          </p:cNvPr>
          <p:cNvSpPr>
            <a:spLocks noGrp="1"/>
          </p:cNvSpPr>
          <p:nvPr>
            <p:ph type="title"/>
          </p:nvPr>
        </p:nvSpPr>
        <p:spPr>
          <a:xfrm>
            <a:off x="838200" y="365125"/>
            <a:ext cx="10515600" cy="1325563"/>
          </a:xfrm>
        </p:spPr>
        <p:txBody>
          <a:bodyPr>
            <a:normAutofit/>
          </a:bodyPr>
          <a:lstStyle/>
          <a:p>
            <a:r>
              <a:rPr lang="en-US"/>
              <a:t>Medically Unexplained Illnesses</a:t>
            </a:r>
          </a:p>
        </p:txBody>
      </p:sp>
      <p:sp>
        <p:nvSpPr>
          <p:cNvPr id="3" name="Content Placeholder 2">
            <a:extLst>
              <a:ext uri="{FF2B5EF4-FFF2-40B4-BE49-F238E27FC236}">
                <a16:creationId xmlns:a16="http://schemas.microsoft.com/office/drawing/2014/main" id="{A39CFD45-CFB5-47DC-9E1B-228F88B954F4}"/>
              </a:ext>
            </a:extLst>
          </p:cNvPr>
          <p:cNvSpPr>
            <a:spLocks noGrp="1"/>
          </p:cNvSpPr>
          <p:nvPr>
            <p:ph idx="1"/>
          </p:nvPr>
        </p:nvSpPr>
        <p:spPr>
          <a:xfrm>
            <a:off x="4636008" y="1825625"/>
            <a:ext cx="6717792" cy="4351338"/>
          </a:xfrm>
        </p:spPr>
        <p:txBody>
          <a:bodyPr>
            <a:normAutofit/>
          </a:bodyPr>
          <a:lstStyle/>
          <a:p>
            <a:r>
              <a:rPr lang="en-US" sz="2400" dirty="0"/>
              <a:t>A prominent condition affecting Gulf War Veterans is a cluster of medically unexplained chronic symptoms that can include fatigue, headaches, joint pain, indigestion, insomnia, dizziness, respiratory disorders, and memory problems.</a:t>
            </a:r>
          </a:p>
          <a:p>
            <a:r>
              <a:rPr lang="en-US" sz="2400" dirty="0"/>
              <a:t>VA refers to these illnesses as "chronic </a:t>
            </a:r>
            <a:r>
              <a:rPr lang="en-US" sz="2400" dirty="0" err="1"/>
              <a:t>multisymptom</a:t>
            </a:r>
            <a:r>
              <a:rPr lang="en-US" sz="2400" dirty="0"/>
              <a:t> illness" and "undiagnosed illnesses." We prefer not to use the term “Gulf War Syndrome” when referring to medically unexplained symptoms reported by Gulf War Veterans. Why? Because symptoms vary widely.</a:t>
            </a:r>
          </a:p>
          <a:p>
            <a:pPr marL="0" indent="0">
              <a:buNone/>
            </a:pPr>
            <a:endParaRPr lang="en-US" sz="2400" dirty="0"/>
          </a:p>
        </p:txBody>
      </p:sp>
    </p:spTree>
    <p:extLst>
      <p:ext uri="{BB962C8B-B14F-4D97-AF65-F5344CB8AC3E}">
        <p14:creationId xmlns:p14="http://schemas.microsoft.com/office/powerpoint/2010/main" val="257789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54AA7-8210-4D34-8D6C-E405DDADD32F}"/>
              </a:ext>
            </a:extLst>
          </p:cNvPr>
          <p:cNvPicPr>
            <a:picLocks noChangeAspect="1"/>
          </p:cNvPicPr>
          <p:nvPr/>
        </p:nvPicPr>
        <p:blipFill rotWithShape="1">
          <a:blip r:embed="rId2">
            <a:extLst>
              <a:ext uri="{28A0092B-C50C-407E-A947-70E740481C1C}">
                <a14:useLocalDpi xmlns:a14="http://schemas.microsoft.com/office/drawing/2010/main" val="0"/>
              </a:ext>
            </a:extLst>
          </a:blip>
          <a:srcRect l="16625" r="15781"/>
          <a:stretch/>
        </p:blipFill>
        <p:spPr>
          <a:xfrm>
            <a:off x="20" y="10"/>
            <a:ext cx="4635571" cy="6857990"/>
          </a:xfrm>
          <a:prstGeom prst="rect">
            <a:avLst/>
          </a:prstGeom>
          <a:effectLst/>
        </p:spPr>
      </p:pic>
      <p:sp>
        <p:nvSpPr>
          <p:cNvPr id="2" name="Title 1">
            <a:extLst>
              <a:ext uri="{FF2B5EF4-FFF2-40B4-BE49-F238E27FC236}">
                <a16:creationId xmlns:a16="http://schemas.microsoft.com/office/drawing/2014/main" id="{D2400AD6-E03B-4722-8FAC-92CE0F9A0E80}"/>
              </a:ext>
            </a:extLst>
          </p:cNvPr>
          <p:cNvSpPr>
            <a:spLocks noGrp="1"/>
          </p:cNvSpPr>
          <p:nvPr>
            <p:ph type="title"/>
          </p:nvPr>
        </p:nvSpPr>
        <p:spPr>
          <a:xfrm>
            <a:off x="4965430" y="629266"/>
            <a:ext cx="6586491" cy="1676603"/>
          </a:xfrm>
        </p:spPr>
        <p:txBody>
          <a:bodyPr>
            <a:normAutofit/>
          </a:bodyPr>
          <a:lstStyle/>
          <a:p>
            <a:r>
              <a:rPr lang="en-US" sz="3700"/>
              <a:t>Benefits Overview for Gulf War Veterans’ Illnesses</a:t>
            </a:r>
            <a:br>
              <a:rPr lang="en-US" sz="3700"/>
            </a:br>
            <a:endParaRPr lang="en-US" sz="3700"/>
          </a:p>
        </p:txBody>
      </p:sp>
      <p:sp>
        <p:nvSpPr>
          <p:cNvPr id="3" name="Content Placeholder 2">
            <a:extLst>
              <a:ext uri="{FF2B5EF4-FFF2-40B4-BE49-F238E27FC236}">
                <a16:creationId xmlns:a16="http://schemas.microsoft.com/office/drawing/2014/main" id="{385081C9-DE75-4910-8831-0AD8F4216A8B}"/>
              </a:ext>
            </a:extLst>
          </p:cNvPr>
          <p:cNvSpPr>
            <a:spLocks noGrp="1"/>
          </p:cNvSpPr>
          <p:nvPr>
            <p:ph idx="1"/>
          </p:nvPr>
        </p:nvSpPr>
        <p:spPr>
          <a:xfrm>
            <a:off x="4965431" y="2438400"/>
            <a:ext cx="6586489" cy="3785419"/>
          </a:xfrm>
        </p:spPr>
        <p:txBody>
          <a:bodyPr>
            <a:normAutofit/>
          </a:bodyPr>
          <a:lstStyle/>
          <a:p>
            <a:r>
              <a:rPr lang="en-US" sz="2400"/>
              <a:t>VA offers health registry exams, health care, disability compensation and other benefits to eligible Gulf War Veterans. Their dependents and survivors also may be eligible for benefits.</a:t>
            </a:r>
          </a:p>
          <a:p>
            <a:pPr marL="0" indent="0">
              <a:buNone/>
            </a:pPr>
            <a:endParaRPr lang="en-US" sz="2400"/>
          </a:p>
          <a:p>
            <a:r>
              <a:rPr lang="en-US" sz="2400"/>
              <a:t>Gulf War Registry Exam </a:t>
            </a:r>
          </a:p>
          <a:p>
            <a:r>
              <a:rPr lang="en-US" sz="2400"/>
              <a:t>Health Care </a:t>
            </a:r>
          </a:p>
          <a:p>
            <a:r>
              <a:rPr lang="en-US" sz="2400"/>
              <a:t>Disability Compensation for Veterans</a:t>
            </a:r>
          </a:p>
          <a:p>
            <a:r>
              <a:rPr lang="en-US" sz="2400"/>
              <a:t>Survivors Benefits</a:t>
            </a:r>
          </a:p>
          <a:p>
            <a:endParaRPr lang="en-US" sz="2400"/>
          </a:p>
        </p:txBody>
      </p:sp>
    </p:spTree>
    <p:extLst>
      <p:ext uri="{BB962C8B-B14F-4D97-AF65-F5344CB8AC3E}">
        <p14:creationId xmlns:p14="http://schemas.microsoft.com/office/powerpoint/2010/main" val="74448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428</TotalTime>
  <Words>1547</Words>
  <Application>Microsoft Office PowerPoint</Application>
  <PresentationFormat>Widescreen</PresentationFormat>
  <Paragraphs>107</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Gulf War  Presumptive Illnesses</vt:lpstr>
      <vt:lpstr>Gulf War Veterans who are they?</vt:lpstr>
      <vt:lpstr>Southwest Asia theater of Military Operation </vt:lpstr>
      <vt:lpstr>Eligibility Requirements </vt:lpstr>
      <vt:lpstr>Gulf War Presumptive Illnesses</vt:lpstr>
      <vt:lpstr>Gulf War Presumptive Illnesses Cont.</vt:lpstr>
      <vt:lpstr>Gulf War Presumptive Illnesses</vt:lpstr>
      <vt:lpstr>Medically Unexplained Illnesses</vt:lpstr>
      <vt:lpstr>Benefits Overview for Gulf War Veterans’ Illnesses </vt:lpstr>
      <vt:lpstr>How to Apply!</vt:lpstr>
      <vt:lpstr>Evidence needed to File </vt:lpstr>
      <vt:lpstr>Evidence needed to File Cont.</vt:lpstr>
      <vt:lpstr>Gulf War Registry Health Exam for Veterans </vt:lpstr>
      <vt:lpstr>Additional Information </vt:lpstr>
      <vt:lpstr>Resources </vt:lpstr>
      <vt:lpstr>VA Environmental Health Coordinator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Gulf War  Presumptive Illnesses</dc:title>
  <dc:creator>William Genochio</dc:creator>
  <cp:lastModifiedBy>Genochio, William, VBACLE</cp:lastModifiedBy>
  <cp:revision>29</cp:revision>
  <dcterms:created xsi:type="dcterms:W3CDTF">2017-10-02T16:26:07Z</dcterms:created>
  <dcterms:modified xsi:type="dcterms:W3CDTF">2025-09-03T12:29:36Z</dcterms:modified>
</cp:coreProperties>
</file>