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4"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Genochio" initials="WG" lastIdx="1" clrIdx="0">
    <p:extLst>
      <p:ext uri="{19B8F6BF-5375-455C-9EA6-DF929625EA0E}">
        <p15:presenceInfo xmlns:p15="http://schemas.microsoft.com/office/powerpoint/2012/main" userId="William Genoch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notesViewPr>
    <p:cSldViewPr snapToGrid="0">
      <p:cViewPr varScale="1">
        <p:scale>
          <a:sx n="88" d="100"/>
          <a:sy n="88" d="100"/>
        </p:scale>
        <p:origin x="3821"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1T14:15:27.582"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19214-18BA-41FB-A508-297DE45CFDC3}" type="datetimeFigureOut">
              <a:rPr lang="en-US" smtClean="0"/>
              <a:t>10/15/2020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EFC0FD-99CC-46E1-8EDA-5A2B99A3733A}" type="slidenum">
              <a:rPr lang="en-US" smtClean="0"/>
              <a:t>‹#›</a:t>
            </a:fld>
            <a:endParaRPr lang="en-US"/>
          </a:p>
        </p:txBody>
      </p:sp>
    </p:spTree>
    <p:extLst>
      <p:ext uri="{BB962C8B-B14F-4D97-AF65-F5344CB8AC3E}">
        <p14:creationId xmlns:p14="http://schemas.microsoft.com/office/powerpoint/2010/main" val="3659278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Headaches if migraines are they prostrating what do you have to do during a migraine or headache, have you missed work due to headaches or migraines.</a:t>
            </a:r>
          </a:p>
        </p:txBody>
      </p:sp>
      <p:sp>
        <p:nvSpPr>
          <p:cNvPr id="4" name="Slide Number Placeholder 3"/>
          <p:cNvSpPr>
            <a:spLocks noGrp="1"/>
          </p:cNvSpPr>
          <p:nvPr>
            <p:ph type="sldNum" sz="quarter" idx="10"/>
          </p:nvPr>
        </p:nvSpPr>
        <p:spPr/>
        <p:txBody>
          <a:bodyPr/>
          <a:lstStyle/>
          <a:p>
            <a:fld id="{F5EFC0FD-99CC-46E1-8EDA-5A2B99A3733A}" type="slidenum">
              <a:rPr lang="en-US" smtClean="0"/>
              <a:t>3</a:t>
            </a:fld>
            <a:endParaRPr lang="en-US"/>
          </a:p>
        </p:txBody>
      </p:sp>
    </p:spTree>
    <p:extLst>
      <p:ext uri="{BB962C8B-B14F-4D97-AF65-F5344CB8AC3E}">
        <p14:creationId xmlns:p14="http://schemas.microsoft.com/office/powerpoint/2010/main" val="2432040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B61BEF0D-F0BB-DE4B-95CE-6DB70DBA9567}" type="datetimeFigureOut">
              <a:rPr lang="en-US" smtClean="0"/>
              <a:pPr/>
              <a:t>10/15/2020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9535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672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B61BEF0D-F0BB-DE4B-95CE-6DB70DBA9567}" type="datetimeFigureOut">
              <a:rPr lang="en-US" smtClean="0"/>
              <a:pPr/>
              <a:t>10/15/2020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8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096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B61BEF0D-F0BB-DE4B-95CE-6DB70DBA9567}" type="datetimeFigureOut">
              <a:rPr lang="en-US" smtClean="0"/>
              <a:pPr/>
              <a:t>10/15/2020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4596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B61BEF0D-F0BB-DE4B-95CE-6DB70DBA9567}" type="datetimeFigureOut">
              <a:rPr lang="en-US" smtClean="0"/>
              <a:pPr/>
              <a:t>10/15/2020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1573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B61BEF0D-F0BB-DE4B-95CE-6DB70DBA9567}" type="datetimeFigureOut">
              <a:rPr lang="en-US" smtClean="0"/>
              <a:pPr/>
              <a:t>10/15/2020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9678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0115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B61BEF0D-F0BB-DE4B-95CE-6DB70DBA9567}" type="datetimeFigureOut">
              <a:rPr lang="en-US" smtClean="0"/>
              <a:pPr/>
              <a:t>10/15/2020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7960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5144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B61BEF0D-F0BB-DE4B-95CE-6DB70DBA9567}" type="datetimeFigureOut">
              <a:rPr lang="en-US" smtClean="0"/>
              <a:pPr/>
              <a:t>10/15/2020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8220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B61BEF0D-F0BB-DE4B-95CE-6DB70DBA9567}" type="datetimeFigureOut">
              <a:rPr lang="en-US" smtClean="0"/>
              <a:pPr/>
              <a:t>10/15/2020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258536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hyperlink" Target="https://www.law.cornell.edu/definitions/index.php?width=840&amp;height=800&amp;iframe=true&amp;def_id=68151b14b96b1f9d6a5001f77141bd14&amp;term_occur=2&amp;term_src=Title:38:Chapter:I:Part:3:Subpart:A:Subjgrp:68:3.301" TargetMode="External"/><Relationship Id="rId3" Type="http://schemas.openxmlformats.org/officeDocument/2006/relationships/hyperlink" Target="https://www.law.cornell.edu/definitions/index.php?width=840&amp;height=800&amp;iframe=true&amp;def_id=c7dfec778c26fd4ccc4fa691f49d94c1&amp;term_occur=1&amp;term_src=Title:38:Chapter:I:Part:3:Subpart:A:Subjgrp:68:3.301" TargetMode="External"/><Relationship Id="rId7" Type="http://schemas.openxmlformats.org/officeDocument/2006/relationships/hyperlink" Target="https://www.law.cornell.edu/uscode/text/38/105" TargetMode="External"/><Relationship Id="rId2" Type="http://schemas.openxmlformats.org/officeDocument/2006/relationships/hyperlink" Target="https://www.merriam-webster.com/dictionary/inherent" TargetMode="External"/><Relationship Id="rId1" Type="http://schemas.openxmlformats.org/officeDocument/2006/relationships/slideLayout" Target="../slideLayouts/slideLayout5.xml"/><Relationship Id="rId6" Type="http://schemas.openxmlformats.org/officeDocument/2006/relationships/hyperlink" Target="https://www.law.cornell.edu/definitions/index.php?width=840&amp;height=800&amp;iframe=true&amp;def_id=92bf974ab8ab67aa1d2cc9184b146644&amp;term_occur=1&amp;term_src=Title:38:Chapter:I:Part:3:Subpart:A:Subjgrp:68:3.301" TargetMode="External"/><Relationship Id="rId5" Type="http://schemas.openxmlformats.org/officeDocument/2006/relationships/hyperlink" Target="https://www.law.cornell.edu/definitions/index.php?width=840&amp;height=800&amp;iframe=true&amp;def_id=e015766473f0d4dd57eceb10b1dc1817&amp;term_occur=1&amp;term_src=Title:38:Chapter:I:Part:3:Subpart:A:Subjgrp:68:3.301" TargetMode="External"/><Relationship Id="rId10" Type="http://schemas.openxmlformats.org/officeDocument/2006/relationships/hyperlink" Target="https://www.law.cornell.edu/uscode/text/38/1521" TargetMode="External"/><Relationship Id="rId4" Type="http://schemas.openxmlformats.org/officeDocument/2006/relationships/hyperlink" Target="https://www.law.cornell.edu/definitions/index.php?width=840&amp;height=800&amp;iframe=true&amp;def_id=68151b14b96b1f9d6a5001f77141bd14&amp;term_occur=1&amp;term_src=Title:38:Chapter:I:Part:3:Subpart:A:Subjgrp:68:3.301" TargetMode="External"/><Relationship Id="rId9" Type="http://schemas.openxmlformats.org/officeDocument/2006/relationships/hyperlink" Target="https://www.law.cornell.edu/definitions/index.php?width=840&amp;height=800&amp;iframe=true&amp;def_id=e015766473f0d4dd57eceb10b1dc1817&amp;term_occur=2&amp;term_src=Title:38:Chapter:I:Part:3:Subpart:A:Subjgrp:68:3.301"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 name="Rectangle 152">
            <a:extLst>
              <a:ext uri="{FF2B5EF4-FFF2-40B4-BE49-F238E27FC236}">
                <a16:creationId xmlns:a16="http://schemas.microsoft.com/office/drawing/2014/main" id="{78AC28A1-8971-45B2-B21A-071B52AD12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5" name="Group 154">
            <a:extLst>
              <a:ext uri="{FF2B5EF4-FFF2-40B4-BE49-F238E27FC236}">
                <a16:creationId xmlns:a16="http://schemas.microsoft.com/office/drawing/2014/main" id="{0CEFD4A9-4915-45D4-A29C-B1CAD18B56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56" name="Freeform 5">
              <a:extLst>
                <a:ext uri="{FF2B5EF4-FFF2-40B4-BE49-F238E27FC236}">
                  <a16:creationId xmlns:a16="http://schemas.microsoft.com/office/drawing/2014/main" id="{A5CF36E2-B193-4D62-B53E-AC7B474E57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6">
              <a:extLst>
                <a:ext uri="{FF2B5EF4-FFF2-40B4-BE49-F238E27FC236}">
                  <a16:creationId xmlns:a16="http://schemas.microsoft.com/office/drawing/2014/main" id="{66DA88D2-4BEF-49B2-BF3E-E4EB4E280D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7">
              <a:extLst>
                <a:ext uri="{FF2B5EF4-FFF2-40B4-BE49-F238E27FC236}">
                  <a16:creationId xmlns:a16="http://schemas.microsoft.com/office/drawing/2014/main" id="{8B30D23E-C580-4DEA-9456-6FCDD8DA18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8">
              <a:extLst>
                <a:ext uri="{FF2B5EF4-FFF2-40B4-BE49-F238E27FC236}">
                  <a16:creationId xmlns:a16="http://schemas.microsoft.com/office/drawing/2014/main" id="{DD9948CB-5950-4241-B28B-8AF0C339CD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9">
              <a:extLst>
                <a:ext uri="{FF2B5EF4-FFF2-40B4-BE49-F238E27FC236}">
                  <a16:creationId xmlns:a16="http://schemas.microsoft.com/office/drawing/2014/main" id="{AE9C682F-0AA7-4D2C-9CAD-8DFAD39C7E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10">
              <a:extLst>
                <a:ext uri="{FF2B5EF4-FFF2-40B4-BE49-F238E27FC236}">
                  <a16:creationId xmlns:a16="http://schemas.microsoft.com/office/drawing/2014/main" id="{87F2834D-298D-4870-8552-B40DC2A031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11">
              <a:extLst>
                <a:ext uri="{FF2B5EF4-FFF2-40B4-BE49-F238E27FC236}">
                  <a16:creationId xmlns:a16="http://schemas.microsoft.com/office/drawing/2014/main" id="{2C6A1A69-052C-4B3B-9281-D0075ED9509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Freeform 12">
              <a:extLst>
                <a:ext uri="{FF2B5EF4-FFF2-40B4-BE49-F238E27FC236}">
                  <a16:creationId xmlns:a16="http://schemas.microsoft.com/office/drawing/2014/main" id="{0723C072-5D99-41B7-8E18-FE01B94BC6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Freeform 13">
              <a:extLst>
                <a:ext uri="{FF2B5EF4-FFF2-40B4-BE49-F238E27FC236}">
                  <a16:creationId xmlns:a16="http://schemas.microsoft.com/office/drawing/2014/main" id="{621A3364-D7B1-4E6D-9060-FDC5B1A751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Freeform 14">
              <a:extLst>
                <a:ext uri="{FF2B5EF4-FFF2-40B4-BE49-F238E27FC236}">
                  <a16:creationId xmlns:a16="http://schemas.microsoft.com/office/drawing/2014/main" id="{6CB1F4B2-A092-4B02-9D76-FE8EA3B90E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15">
              <a:extLst>
                <a:ext uri="{FF2B5EF4-FFF2-40B4-BE49-F238E27FC236}">
                  <a16:creationId xmlns:a16="http://schemas.microsoft.com/office/drawing/2014/main" id="{1A423547-C17C-4980-B19F-FF8C559FD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Freeform 16">
              <a:extLst>
                <a:ext uri="{FF2B5EF4-FFF2-40B4-BE49-F238E27FC236}">
                  <a16:creationId xmlns:a16="http://schemas.microsoft.com/office/drawing/2014/main" id="{3C90E433-9C3B-4BC5-A7E7-C611979013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17">
              <a:extLst>
                <a:ext uri="{FF2B5EF4-FFF2-40B4-BE49-F238E27FC236}">
                  <a16:creationId xmlns:a16="http://schemas.microsoft.com/office/drawing/2014/main" id="{84029C58-75E0-43AB-910F-1C63612711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Freeform 18">
              <a:extLst>
                <a:ext uri="{FF2B5EF4-FFF2-40B4-BE49-F238E27FC236}">
                  <a16:creationId xmlns:a16="http://schemas.microsoft.com/office/drawing/2014/main" id="{9BC7889F-2797-46F5-83E8-EB0B06A661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Freeform 19">
              <a:extLst>
                <a:ext uri="{FF2B5EF4-FFF2-40B4-BE49-F238E27FC236}">
                  <a16:creationId xmlns:a16="http://schemas.microsoft.com/office/drawing/2014/main" id="{9C0E3C34-4408-4CB3-8D2F-A9A96522A7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Freeform 20">
              <a:extLst>
                <a:ext uri="{FF2B5EF4-FFF2-40B4-BE49-F238E27FC236}">
                  <a16:creationId xmlns:a16="http://schemas.microsoft.com/office/drawing/2014/main" id="{878AA4BB-9868-43E4-B7E3-5C6835BF1D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Freeform 21">
              <a:extLst>
                <a:ext uri="{FF2B5EF4-FFF2-40B4-BE49-F238E27FC236}">
                  <a16:creationId xmlns:a16="http://schemas.microsoft.com/office/drawing/2014/main" id="{466CC185-19B1-4FE8-827B-8F5F47F299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Freeform 22">
              <a:extLst>
                <a:ext uri="{FF2B5EF4-FFF2-40B4-BE49-F238E27FC236}">
                  <a16:creationId xmlns:a16="http://schemas.microsoft.com/office/drawing/2014/main" id="{428AAEA6-44B3-4887-A05B-D1E7FFF4D0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Freeform 23">
              <a:extLst>
                <a:ext uri="{FF2B5EF4-FFF2-40B4-BE49-F238E27FC236}">
                  <a16:creationId xmlns:a16="http://schemas.microsoft.com/office/drawing/2014/main" id="{CCBD5698-31D0-4260-ACE3-584E6BF539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2" name="Picture 11" descr="A person sitting in front of a computer&#10;&#10;Description automatically generated">
            <a:extLst>
              <a:ext uri="{FF2B5EF4-FFF2-40B4-BE49-F238E27FC236}">
                <a16:creationId xmlns:a16="http://schemas.microsoft.com/office/drawing/2014/main" id="{02AF1A63-D036-4AA0-8E48-71EA3C574038}"/>
              </a:ext>
            </a:extLst>
          </p:cNvPr>
          <p:cNvPicPr>
            <a:picLocks noChangeAspect="1"/>
          </p:cNvPicPr>
          <p:nvPr/>
        </p:nvPicPr>
        <p:blipFill rotWithShape="1">
          <a:blip r:embed="rId2"/>
          <a:srcRect l="16552" r="808" b="3"/>
          <a:stretch/>
        </p:blipFill>
        <p:spPr>
          <a:xfrm>
            <a:off x="20" y="10"/>
            <a:ext cx="6054528" cy="4120995"/>
          </a:xfrm>
          <a:prstGeom prst="rect">
            <a:avLst/>
          </a:prstGeom>
          <a:ln w="12700">
            <a:noFill/>
          </a:ln>
        </p:spPr>
      </p:pic>
      <p:pic>
        <p:nvPicPr>
          <p:cNvPr id="6" name="Picture 5" descr="Logo&#10;&#10;Description automatically generated">
            <a:extLst>
              <a:ext uri="{FF2B5EF4-FFF2-40B4-BE49-F238E27FC236}">
                <a16:creationId xmlns:a16="http://schemas.microsoft.com/office/drawing/2014/main" id="{67BA81EC-1DA5-4285-B1DF-9DB773D9FC21}"/>
              </a:ext>
            </a:extLst>
          </p:cNvPr>
          <p:cNvPicPr>
            <a:picLocks noChangeAspect="1"/>
          </p:cNvPicPr>
          <p:nvPr/>
        </p:nvPicPr>
        <p:blipFill rotWithShape="1">
          <a:blip r:embed="rId3"/>
          <a:srcRect t="15974" r="-2" b="15960"/>
          <a:stretch/>
        </p:blipFill>
        <p:spPr>
          <a:xfrm>
            <a:off x="6137148" y="10"/>
            <a:ext cx="6054548" cy="4120995"/>
          </a:xfrm>
          <a:prstGeom prst="rect">
            <a:avLst/>
          </a:prstGeom>
          <a:ln w="12700">
            <a:noFill/>
          </a:ln>
        </p:spPr>
      </p:pic>
      <p:grpSp>
        <p:nvGrpSpPr>
          <p:cNvPr id="176" name="Group 175">
            <a:extLst>
              <a:ext uri="{FF2B5EF4-FFF2-40B4-BE49-F238E27FC236}">
                <a16:creationId xmlns:a16="http://schemas.microsoft.com/office/drawing/2014/main" id="{F3A69C04-C895-4DB3-A92A-D57650B627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177" name="Isosceles Triangle 39">
              <a:extLst>
                <a:ext uri="{FF2B5EF4-FFF2-40B4-BE49-F238E27FC236}">
                  <a16:creationId xmlns:a16="http://schemas.microsoft.com/office/drawing/2014/main" id="{B8E0CA25-0429-4D6B-9EAD-8DEC7BB958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35941052-2814-4B40-9158-C97FCE13D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BE876BC-6EED-4780-A562-21488D0E5374}"/>
              </a:ext>
            </a:extLst>
          </p:cNvPr>
          <p:cNvSpPr>
            <a:spLocks noGrp="1"/>
          </p:cNvSpPr>
          <p:nvPr>
            <p:ph type="ctrTitle"/>
          </p:nvPr>
        </p:nvSpPr>
        <p:spPr>
          <a:xfrm>
            <a:off x="1683982" y="4293388"/>
            <a:ext cx="8833655" cy="727748"/>
          </a:xfrm>
        </p:spPr>
        <p:txBody>
          <a:bodyPr>
            <a:normAutofit/>
          </a:bodyPr>
          <a:lstStyle/>
          <a:p>
            <a:r>
              <a:rPr lang="en-US" sz="2800"/>
              <a:t>How to interview a veteran to maximize their claim with the VA</a:t>
            </a:r>
            <a:endParaRPr lang="en-US" sz="2800" dirty="0"/>
          </a:p>
        </p:txBody>
      </p:sp>
      <p:sp>
        <p:nvSpPr>
          <p:cNvPr id="3" name="Subtitle 2">
            <a:extLst>
              <a:ext uri="{FF2B5EF4-FFF2-40B4-BE49-F238E27FC236}">
                <a16:creationId xmlns:a16="http://schemas.microsoft.com/office/drawing/2014/main" id="{E57D4E48-0DE0-4337-B7AB-13040813996F}"/>
              </a:ext>
            </a:extLst>
          </p:cNvPr>
          <p:cNvSpPr>
            <a:spLocks noGrp="1"/>
          </p:cNvSpPr>
          <p:nvPr>
            <p:ph type="subTitle" idx="1"/>
          </p:nvPr>
        </p:nvSpPr>
        <p:spPr>
          <a:xfrm>
            <a:off x="1683983" y="5021137"/>
            <a:ext cx="8833654" cy="522636"/>
          </a:xfrm>
        </p:spPr>
        <p:txBody>
          <a:bodyPr>
            <a:normAutofit/>
          </a:bodyPr>
          <a:lstStyle/>
          <a:p>
            <a:pPr>
              <a:lnSpc>
                <a:spcPct val="90000"/>
              </a:lnSpc>
            </a:pPr>
            <a:r>
              <a:rPr lang="en-US" sz="1200"/>
              <a:t>MICHELLE JONES</a:t>
            </a:r>
          </a:p>
          <a:p>
            <a:pPr>
              <a:lnSpc>
                <a:spcPct val="90000"/>
              </a:lnSpc>
            </a:pPr>
            <a:r>
              <a:rPr lang="en-US" sz="1200"/>
              <a:t>AMERICAN LEGION DEPT. SERVICE OFFICER</a:t>
            </a:r>
          </a:p>
          <a:p>
            <a:pPr>
              <a:lnSpc>
                <a:spcPct val="90000"/>
              </a:lnSpc>
            </a:pPr>
            <a:endParaRPr lang="en-US" sz="1200"/>
          </a:p>
        </p:txBody>
      </p:sp>
    </p:spTree>
    <p:extLst>
      <p:ext uri="{BB962C8B-B14F-4D97-AF65-F5344CB8AC3E}">
        <p14:creationId xmlns:p14="http://schemas.microsoft.com/office/powerpoint/2010/main" val="4199813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83319-5C9B-4F2E-8171-B0B8B1B57428}"/>
              </a:ext>
            </a:extLst>
          </p:cNvPr>
          <p:cNvSpPr>
            <a:spLocks noGrp="1"/>
          </p:cNvSpPr>
          <p:nvPr>
            <p:ph type="title"/>
          </p:nvPr>
        </p:nvSpPr>
        <p:spPr/>
        <p:txBody>
          <a:bodyPr/>
          <a:lstStyle/>
          <a:p>
            <a:r>
              <a:rPr lang="en-US" dirty="0"/>
              <a:t>Secondary Conditions</a:t>
            </a:r>
          </a:p>
        </p:txBody>
      </p:sp>
      <p:sp>
        <p:nvSpPr>
          <p:cNvPr id="3" name="Text Placeholder 2">
            <a:extLst>
              <a:ext uri="{FF2B5EF4-FFF2-40B4-BE49-F238E27FC236}">
                <a16:creationId xmlns:a16="http://schemas.microsoft.com/office/drawing/2014/main" id="{3A9A738B-6F02-4C4E-B6EA-9540BB6CF41E}"/>
              </a:ext>
            </a:extLst>
          </p:cNvPr>
          <p:cNvSpPr>
            <a:spLocks noGrp="1"/>
          </p:cNvSpPr>
          <p:nvPr>
            <p:ph type="body" idx="1"/>
          </p:nvPr>
        </p:nvSpPr>
        <p:spPr/>
        <p:txBody>
          <a:bodyPr/>
          <a:lstStyle/>
          <a:p>
            <a:r>
              <a:rPr lang="en-US" dirty="0"/>
              <a:t>Secondary conditions </a:t>
            </a:r>
          </a:p>
        </p:txBody>
      </p:sp>
      <p:sp>
        <p:nvSpPr>
          <p:cNvPr id="4" name="Content Placeholder 3">
            <a:extLst>
              <a:ext uri="{FF2B5EF4-FFF2-40B4-BE49-F238E27FC236}">
                <a16:creationId xmlns:a16="http://schemas.microsoft.com/office/drawing/2014/main" id="{FDF56A44-9EE1-4CC0-A6B3-8E0CF5917358}"/>
              </a:ext>
            </a:extLst>
          </p:cNvPr>
          <p:cNvSpPr>
            <a:spLocks noGrp="1"/>
          </p:cNvSpPr>
          <p:nvPr>
            <p:ph sz="half" idx="2"/>
          </p:nvPr>
        </p:nvSpPr>
        <p:spPr/>
        <p:txBody>
          <a:bodyPr>
            <a:normAutofit lnSpcReduction="10000"/>
          </a:bodyPr>
          <a:lstStyle/>
          <a:p>
            <a:r>
              <a:rPr lang="en-US" dirty="0"/>
              <a:t>These are a direct result of a service connected disability. The veteran is SC for a back condition and is now having issues with his left hip. </a:t>
            </a:r>
          </a:p>
        </p:txBody>
      </p:sp>
      <p:sp>
        <p:nvSpPr>
          <p:cNvPr id="5" name="Text Placeholder 4">
            <a:extLst>
              <a:ext uri="{FF2B5EF4-FFF2-40B4-BE49-F238E27FC236}">
                <a16:creationId xmlns:a16="http://schemas.microsoft.com/office/drawing/2014/main" id="{FC578E8B-7DA0-46A8-B64D-CC166A1EA21A}"/>
              </a:ext>
            </a:extLst>
          </p:cNvPr>
          <p:cNvSpPr>
            <a:spLocks noGrp="1"/>
          </p:cNvSpPr>
          <p:nvPr>
            <p:ph type="body" sz="quarter" idx="3"/>
          </p:nvPr>
        </p:nvSpPr>
        <p:spPr/>
        <p:txBody>
          <a:bodyPr/>
          <a:lstStyle/>
          <a:p>
            <a:r>
              <a:rPr lang="en-US" dirty="0"/>
              <a:t>How to connect</a:t>
            </a:r>
          </a:p>
        </p:txBody>
      </p:sp>
      <p:sp>
        <p:nvSpPr>
          <p:cNvPr id="6" name="Content Placeholder 5">
            <a:extLst>
              <a:ext uri="{FF2B5EF4-FFF2-40B4-BE49-F238E27FC236}">
                <a16:creationId xmlns:a16="http://schemas.microsoft.com/office/drawing/2014/main" id="{A9187691-2FAC-438F-B053-B94F9EB0A066}"/>
              </a:ext>
            </a:extLst>
          </p:cNvPr>
          <p:cNvSpPr>
            <a:spLocks noGrp="1"/>
          </p:cNvSpPr>
          <p:nvPr>
            <p:ph sz="quarter" idx="4"/>
          </p:nvPr>
        </p:nvSpPr>
        <p:spPr/>
        <p:txBody>
          <a:bodyPr>
            <a:normAutofit lnSpcReduction="10000"/>
          </a:bodyPr>
          <a:lstStyle/>
          <a:p>
            <a:r>
              <a:rPr lang="en-US" dirty="0"/>
              <a:t>The veteran would have to obtain medical opinion that the left hip is caused by the service connected back. Due to adjusted gait, restricted posture, </a:t>
            </a:r>
            <a:r>
              <a:rPr lang="en-US" dirty="0" err="1"/>
              <a:t>ect</a:t>
            </a:r>
            <a:r>
              <a:rPr lang="en-US" dirty="0"/>
              <a:t>. The doctor should also state that it is as likely as not that the veterans left hip is due to his SC back condition</a:t>
            </a:r>
          </a:p>
        </p:txBody>
      </p:sp>
      <p:pic>
        <p:nvPicPr>
          <p:cNvPr id="7" name="Picture 6">
            <a:extLst>
              <a:ext uri="{FF2B5EF4-FFF2-40B4-BE49-F238E27FC236}">
                <a16:creationId xmlns:a16="http://schemas.microsoft.com/office/drawing/2014/main" id="{EF287CC4-E66A-4B7A-8488-594B4D9200BE}"/>
              </a:ext>
            </a:extLst>
          </p:cNvPr>
          <p:cNvPicPr>
            <a:picLocks noChangeAspect="1"/>
          </p:cNvPicPr>
          <p:nvPr/>
        </p:nvPicPr>
        <p:blipFill>
          <a:blip r:embed="rId2"/>
          <a:stretch>
            <a:fillRect/>
          </a:stretch>
        </p:blipFill>
        <p:spPr>
          <a:xfrm>
            <a:off x="10557361" y="0"/>
            <a:ext cx="1567770" cy="1567770"/>
          </a:xfrm>
          <a:prstGeom prst="rect">
            <a:avLst/>
          </a:prstGeom>
        </p:spPr>
      </p:pic>
    </p:spTree>
    <p:extLst>
      <p:ext uri="{BB962C8B-B14F-4D97-AF65-F5344CB8AC3E}">
        <p14:creationId xmlns:p14="http://schemas.microsoft.com/office/powerpoint/2010/main" val="3489575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C0E2-25F2-495C-87C7-29D6BB44AFF1}"/>
              </a:ext>
            </a:extLst>
          </p:cNvPr>
          <p:cNvSpPr>
            <a:spLocks noGrp="1"/>
          </p:cNvSpPr>
          <p:nvPr>
            <p:ph type="title"/>
          </p:nvPr>
        </p:nvSpPr>
        <p:spPr/>
        <p:txBody>
          <a:bodyPr/>
          <a:lstStyle/>
          <a:p>
            <a:r>
              <a:rPr lang="en-US" dirty="0"/>
              <a:t>What can not be service connected </a:t>
            </a:r>
          </a:p>
        </p:txBody>
      </p:sp>
      <p:sp>
        <p:nvSpPr>
          <p:cNvPr id="3" name="Text Placeholder 2">
            <a:extLst>
              <a:ext uri="{FF2B5EF4-FFF2-40B4-BE49-F238E27FC236}">
                <a16:creationId xmlns:a16="http://schemas.microsoft.com/office/drawing/2014/main" id="{30914C66-18F2-4905-A7C0-E20954600558}"/>
              </a:ext>
            </a:extLst>
          </p:cNvPr>
          <p:cNvSpPr>
            <a:spLocks noGrp="1"/>
          </p:cNvSpPr>
          <p:nvPr>
            <p:ph type="body" idx="1"/>
          </p:nvPr>
        </p:nvSpPr>
        <p:spPr>
          <a:xfrm>
            <a:off x="5125137" y="433963"/>
            <a:ext cx="6265088" cy="685800"/>
          </a:xfrm>
        </p:spPr>
        <p:txBody>
          <a:bodyPr/>
          <a:lstStyle/>
          <a:p>
            <a:r>
              <a:rPr lang="en-US" dirty="0"/>
              <a:t>Disease that are considered congenital </a:t>
            </a:r>
          </a:p>
        </p:txBody>
      </p:sp>
      <p:sp>
        <p:nvSpPr>
          <p:cNvPr id="4" name="Content Placeholder 3">
            <a:extLst>
              <a:ext uri="{FF2B5EF4-FFF2-40B4-BE49-F238E27FC236}">
                <a16:creationId xmlns:a16="http://schemas.microsoft.com/office/drawing/2014/main" id="{77E34D98-C9C8-4DF4-AD82-F24BEFD519DA}"/>
              </a:ext>
            </a:extLst>
          </p:cNvPr>
          <p:cNvSpPr>
            <a:spLocks noGrp="1"/>
          </p:cNvSpPr>
          <p:nvPr>
            <p:ph sz="half" idx="2"/>
          </p:nvPr>
        </p:nvSpPr>
        <p:spPr>
          <a:xfrm>
            <a:off x="5125137" y="1204636"/>
            <a:ext cx="6264350" cy="1696853"/>
          </a:xfrm>
        </p:spPr>
        <p:txBody>
          <a:bodyPr>
            <a:normAutofit fontScale="25000" lnSpcReduction="20000"/>
          </a:bodyPr>
          <a:lstStyle/>
          <a:p>
            <a:pPr fontAlgn="base"/>
            <a:r>
              <a:rPr lang="en-US" sz="5600" b="1" dirty="0"/>
              <a:t>Definition of </a:t>
            </a:r>
            <a:r>
              <a:rPr lang="en-US" sz="5600" b="1" cap="small" dirty="0"/>
              <a:t>congenital</a:t>
            </a:r>
            <a:endParaRPr lang="en-US" sz="5600" b="1" dirty="0"/>
          </a:p>
          <a:p>
            <a:r>
              <a:rPr lang="en-US" sz="5600" b="1" dirty="0"/>
              <a:t>1a</a:t>
            </a:r>
            <a:r>
              <a:rPr lang="en-US" sz="5600" dirty="0"/>
              <a:t> </a:t>
            </a:r>
            <a:r>
              <a:rPr lang="en-US" sz="5600" b="1" dirty="0"/>
              <a:t>: </a:t>
            </a:r>
            <a:r>
              <a:rPr lang="en-US" sz="5600" dirty="0"/>
              <a:t>existing at or dating from birth </a:t>
            </a:r>
            <a:r>
              <a:rPr lang="en-US" sz="5600" i="1" dirty="0"/>
              <a:t>congenital</a:t>
            </a:r>
            <a:r>
              <a:rPr lang="en-US" sz="5600" dirty="0"/>
              <a:t> deafness</a:t>
            </a:r>
          </a:p>
          <a:p>
            <a:r>
              <a:rPr lang="en-US" sz="5600" b="1" dirty="0"/>
              <a:t>b</a:t>
            </a:r>
            <a:r>
              <a:rPr lang="en-US" sz="5600" dirty="0"/>
              <a:t> </a:t>
            </a:r>
            <a:r>
              <a:rPr lang="en-US" sz="5600" b="1" dirty="0"/>
              <a:t>: </a:t>
            </a:r>
            <a:r>
              <a:rPr lang="en-US" sz="5600" dirty="0"/>
              <a:t>constituting an essential characteristic </a:t>
            </a:r>
            <a:r>
              <a:rPr lang="en-US" sz="5600" b="1" dirty="0"/>
              <a:t>: </a:t>
            </a:r>
            <a:r>
              <a:rPr lang="en-US" sz="5600" cap="small" dirty="0">
                <a:hlinkClick r:id="rId2"/>
              </a:rPr>
              <a:t>inherent</a:t>
            </a:r>
            <a:r>
              <a:rPr lang="en-US" sz="5600" dirty="0"/>
              <a:t> </a:t>
            </a:r>
            <a:r>
              <a:rPr lang="en-US" sz="5600" i="1" dirty="0"/>
              <a:t>congenital</a:t>
            </a:r>
            <a:r>
              <a:rPr lang="en-US" sz="5600" dirty="0"/>
              <a:t> fear of snakes</a:t>
            </a:r>
          </a:p>
          <a:p>
            <a:r>
              <a:rPr lang="en-US" sz="5600" b="1" dirty="0"/>
              <a:t>c</a:t>
            </a:r>
            <a:r>
              <a:rPr lang="en-US" sz="5600" dirty="0"/>
              <a:t> </a:t>
            </a:r>
            <a:r>
              <a:rPr lang="en-US" sz="5600" b="1" dirty="0"/>
              <a:t>: </a:t>
            </a:r>
            <a:r>
              <a:rPr lang="en-US" sz="5600" dirty="0"/>
              <a:t>acquired during development in the uterus and not through heredity </a:t>
            </a:r>
            <a:r>
              <a:rPr lang="en-US" sz="5600" i="1" dirty="0"/>
              <a:t>congenital</a:t>
            </a:r>
            <a:r>
              <a:rPr lang="en-US" sz="5600" dirty="0"/>
              <a:t> syphilis</a:t>
            </a:r>
          </a:p>
          <a:p>
            <a:r>
              <a:rPr lang="en-US" sz="5600" dirty="0"/>
              <a:t>38 CFR 3.303</a:t>
            </a:r>
          </a:p>
          <a:p>
            <a:pPr marL="0" indent="0">
              <a:buNone/>
            </a:pPr>
            <a:endParaRPr lang="en-US" dirty="0"/>
          </a:p>
        </p:txBody>
      </p:sp>
      <p:sp>
        <p:nvSpPr>
          <p:cNvPr id="5" name="Text Placeholder 4">
            <a:extLst>
              <a:ext uri="{FF2B5EF4-FFF2-40B4-BE49-F238E27FC236}">
                <a16:creationId xmlns:a16="http://schemas.microsoft.com/office/drawing/2014/main" id="{D85791B6-5736-4672-ACC5-F9384037B228}"/>
              </a:ext>
            </a:extLst>
          </p:cNvPr>
          <p:cNvSpPr>
            <a:spLocks noGrp="1"/>
          </p:cNvSpPr>
          <p:nvPr>
            <p:ph type="body" sz="quarter" idx="3"/>
          </p:nvPr>
        </p:nvSpPr>
        <p:spPr>
          <a:xfrm>
            <a:off x="5125137" y="3251263"/>
            <a:ext cx="6264414" cy="685800"/>
          </a:xfrm>
        </p:spPr>
        <p:txBody>
          <a:bodyPr/>
          <a:lstStyle/>
          <a:p>
            <a:r>
              <a:rPr lang="en-US" dirty="0"/>
              <a:t>Willful misconduct </a:t>
            </a:r>
          </a:p>
        </p:txBody>
      </p:sp>
      <p:sp>
        <p:nvSpPr>
          <p:cNvPr id="6" name="Content Placeholder 5">
            <a:extLst>
              <a:ext uri="{FF2B5EF4-FFF2-40B4-BE49-F238E27FC236}">
                <a16:creationId xmlns:a16="http://schemas.microsoft.com/office/drawing/2014/main" id="{0AAF9539-14C7-4E32-9B14-B1330168DF26}"/>
              </a:ext>
            </a:extLst>
          </p:cNvPr>
          <p:cNvSpPr>
            <a:spLocks noGrp="1"/>
          </p:cNvSpPr>
          <p:nvPr>
            <p:ph sz="quarter" idx="4"/>
          </p:nvPr>
        </p:nvSpPr>
        <p:spPr>
          <a:xfrm>
            <a:off x="5125137" y="3735960"/>
            <a:ext cx="6265588" cy="2978875"/>
          </a:xfrm>
        </p:spPr>
        <p:txBody>
          <a:bodyPr>
            <a:normAutofit fontScale="25000" lnSpcReduction="20000"/>
          </a:bodyPr>
          <a:lstStyle/>
          <a:p>
            <a:r>
              <a:rPr lang="en-US" sz="5600" b="1" dirty="0"/>
              <a:t>3.301 Line of duty and misconduct.</a:t>
            </a:r>
          </a:p>
          <a:p>
            <a:r>
              <a:rPr lang="en-US" sz="5600" b="1" dirty="0"/>
              <a:t>(a)</a:t>
            </a:r>
            <a:r>
              <a:rPr lang="en-US" sz="5600" b="1" i="1" dirty="0"/>
              <a:t>Line of duty.</a:t>
            </a:r>
            <a:r>
              <a:rPr lang="en-US" sz="5600" dirty="0"/>
              <a:t> Direct service connection may be granted only when a disability or cause of death was incurred or </a:t>
            </a:r>
            <a:r>
              <a:rPr lang="en-US" sz="5600" dirty="0" err="1"/>
              <a:t>aggravated</a:t>
            </a:r>
            <a:r>
              <a:rPr lang="en-US" sz="5600" dirty="0" err="1">
                <a:hlinkClick r:id="rId3" tooltip="in line of duty"/>
              </a:rPr>
              <a:t>in</a:t>
            </a:r>
            <a:r>
              <a:rPr lang="en-US" sz="5600" dirty="0">
                <a:hlinkClick r:id="rId3" tooltip="in line of duty"/>
              </a:rPr>
              <a:t> line of duty</a:t>
            </a:r>
            <a:r>
              <a:rPr lang="en-US" sz="5600" dirty="0"/>
              <a:t>, and not the result of the </a:t>
            </a:r>
            <a:r>
              <a:rPr lang="en-US" sz="5600" dirty="0">
                <a:hlinkClick r:id="rId4" tooltip="veteran"/>
              </a:rPr>
              <a:t>veteran</a:t>
            </a:r>
            <a:r>
              <a:rPr lang="en-US" sz="5600" dirty="0"/>
              <a:t>'s own </a:t>
            </a:r>
            <a:r>
              <a:rPr lang="en-US" sz="5600" dirty="0">
                <a:hlinkClick r:id="rId5" tooltip="willful misconduct"/>
              </a:rPr>
              <a:t>willful misconduct</a:t>
            </a:r>
            <a:r>
              <a:rPr lang="en-US" sz="5600" dirty="0"/>
              <a:t> or, for </a:t>
            </a:r>
            <a:r>
              <a:rPr lang="en-US" sz="5600" dirty="0">
                <a:hlinkClick r:id="rId6" tooltip="claims"/>
              </a:rPr>
              <a:t>claims</a:t>
            </a:r>
            <a:r>
              <a:rPr lang="en-US" sz="5600" dirty="0"/>
              <a:t> filed after October 31, 1990, the result of his or her abuse of alcohol or drugs.</a:t>
            </a:r>
          </a:p>
          <a:p>
            <a:r>
              <a:rPr lang="en-US" sz="5600" dirty="0"/>
              <a:t>(Authority: </a:t>
            </a:r>
            <a:r>
              <a:rPr lang="en-US" sz="5600" dirty="0">
                <a:hlinkClick r:id="rId7" tooltip="38 U.S.C. 105"/>
              </a:rPr>
              <a:t>38 U.S.C. 105</a:t>
            </a:r>
            <a:r>
              <a:rPr lang="en-US" sz="5600" dirty="0"/>
              <a:t>)</a:t>
            </a:r>
          </a:p>
          <a:p>
            <a:r>
              <a:rPr lang="en-US" sz="5600" b="1" dirty="0"/>
              <a:t>(b)</a:t>
            </a:r>
            <a:r>
              <a:rPr lang="en-US" sz="5600" b="1" i="1" dirty="0"/>
              <a:t>Willful misconduct.</a:t>
            </a:r>
            <a:r>
              <a:rPr lang="en-US" sz="5600" dirty="0"/>
              <a:t> Disability pension is not payable for any condition due to the </a:t>
            </a:r>
            <a:r>
              <a:rPr lang="en-US" sz="5600" dirty="0">
                <a:hlinkClick r:id="rId8" tooltip="veteran"/>
              </a:rPr>
              <a:t>veteran</a:t>
            </a:r>
            <a:r>
              <a:rPr lang="en-US" sz="5600" dirty="0"/>
              <a:t>'s own </a:t>
            </a:r>
            <a:r>
              <a:rPr lang="en-US" sz="5600" dirty="0">
                <a:hlinkClick r:id="rId9" tooltip="willful misconduct"/>
              </a:rPr>
              <a:t>willful misconduct</a:t>
            </a:r>
            <a:r>
              <a:rPr lang="en-US" sz="5600" dirty="0"/>
              <a:t>.</a:t>
            </a:r>
          </a:p>
          <a:p>
            <a:r>
              <a:rPr lang="en-US" sz="5600" dirty="0"/>
              <a:t>(Authority: </a:t>
            </a:r>
            <a:r>
              <a:rPr lang="en-US" sz="5600" dirty="0">
                <a:hlinkClick r:id="rId10" tooltip="38 U.S.C. 1521"/>
              </a:rPr>
              <a:t>38 U.S.C. 1521</a:t>
            </a:r>
            <a:r>
              <a:rPr lang="en-US" sz="5600" dirty="0"/>
              <a:t>)</a:t>
            </a:r>
          </a:p>
          <a:p>
            <a:endParaRPr lang="en-US" dirty="0"/>
          </a:p>
        </p:txBody>
      </p:sp>
    </p:spTree>
    <p:extLst>
      <p:ext uri="{BB962C8B-B14F-4D97-AF65-F5344CB8AC3E}">
        <p14:creationId xmlns:p14="http://schemas.microsoft.com/office/powerpoint/2010/main" val="3626693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F25D9EEC-24EA-4FED-9057-A7DF62184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E6BBC07-CF0C-4EE5-8031-F879DB97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8" name="Freeform 5">
              <a:extLst>
                <a:ext uri="{FF2B5EF4-FFF2-40B4-BE49-F238E27FC236}">
                  <a16:creationId xmlns:a16="http://schemas.microsoft.com/office/drawing/2014/main" id="{5FC103D5-034F-4011-9560-2E228DFE0C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6">
              <a:extLst>
                <a:ext uri="{FF2B5EF4-FFF2-40B4-BE49-F238E27FC236}">
                  <a16:creationId xmlns:a16="http://schemas.microsoft.com/office/drawing/2014/main" id="{11FE8C8C-C4F2-4450-90C0-C136E650FF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7">
              <a:extLst>
                <a:ext uri="{FF2B5EF4-FFF2-40B4-BE49-F238E27FC236}">
                  <a16:creationId xmlns:a16="http://schemas.microsoft.com/office/drawing/2014/main" id="{66B1E0A0-D6AB-4F4D-8774-61E1AC6BB6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8">
              <a:extLst>
                <a:ext uri="{FF2B5EF4-FFF2-40B4-BE49-F238E27FC236}">
                  <a16:creationId xmlns:a16="http://schemas.microsoft.com/office/drawing/2014/main" id="{6CF0FF91-67FE-4CC2-A118-115BB484E9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9">
              <a:extLst>
                <a:ext uri="{FF2B5EF4-FFF2-40B4-BE49-F238E27FC236}">
                  <a16:creationId xmlns:a16="http://schemas.microsoft.com/office/drawing/2014/main" id="{2EB9BBD9-6E53-4580-8BC8-11B6A15271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0">
              <a:extLst>
                <a:ext uri="{FF2B5EF4-FFF2-40B4-BE49-F238E27FC236}">
                  <a16:creationId xmlns:a16="http://schemas.microsoft.com/office/drawing/2014/main" id="{6B291C4A-C071-4454-B1F6-2184217440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1">
              <a:extLst>
                <a:ext uri="{FF2B5EF4-FFF2-40B4-BE49-F238E27FC236}">
                  <a16:creationId xmlns:a16="http://schemas.microsoft.com/office/drawing/2014/main" id="{D5422271-E1E2-4DE1-BB33-24B25A75CE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2">
              <a:extLst>
                <a:ext uri="{FF2B5EF4-FFF2-40B4-BE49-F238E27FC236}">
                  <a16:creationId xmlns:a16="http://schemas.microsoft.com/office/drawing/2014/main" id="{329EDDB5-2B0D-43CE-92ED-A6A778FF6C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3">
              <a:extLst>
                <a:ext uri="{FF2B5EF4-FFF2-40B4-BE49-F238E27FC236}">
                  <a16:creationId xmlns:a16="http://schemas.microsoft.com/office/drawing/2014/main" id="{10A1194D-A997-4FE9-9CB0-57581AE3D7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4">
              <a:extLst>
                <a:ext uri="{FF2B5EF4-FFF2-40B4-BE49-F238E27FC236}">
                  <a16:creationId xmlns:a16="http://schemas.microsoft.com/office/drawing/2014/main" id="{B521952F-D6C8-40F1-8316-AD9DF2123E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5">
              <a:extLst>
                <a:ext uri="{FF2B5EF4-FFF2-40B4-BE49-F238E27FC236}">
                  <a16:creationId xmlns:a16="http://schemas.microsoft.com/office/drawing/2014/main" id="{5E16DE89-464A-4358-9B60-0F1FD5F799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16">
              <a:extLst>
                <a:ext uri="{FF2B5EF4-FFF2-40B4-BE49-F238E27FC236}">
                  <a16:creationId xmlns:a16="http://schemas.microsoft.com/office/drawing/2014/main" id="{388E9B73-C067-4408-BC0D-612FD21E3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7">
              <a:extLst>
                <a:ext uri="{FF2B5EF4-FFF2-40B4-BE49-F238E27FC236}">
                  <a16:creationId xmlns:a16="http://schemas.microsoft.com/office/drawing/2014/main" id="{FE2A6E28-A041-456A-AE80-B5D826895B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18">
              <a:extLst>
                <a:ext uri="{FF2B5EF4-FFF2-40B4-BE49-F238E27FC236}">
                  <a16:creationId xmlns:a16="http://schemas.microsoft.com/office/drawing/2014/main" id="{CA16A224-CC99-413E-963F-1D42F67969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19">
              <a:extLst>
                <a:ext uri="{FF2B5EF4-FFF2-40B4-BE49-F238E27FC236}">
                  <a16:creationId xmlns:a16="http://schemas.microsoft.com/office/drawing/2014/main" id="{65AFF0E6-A7FE-4D59-A3A7-1547BD9A6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0">
              <a:extLst>
                <a:ext uri="{FF2B5EF4-FFF2-40B4-BE49-F238E27FC236}">
                  <a16:creationId xmlns:a16="http://schemas.microsoft.com/office/drawing/2014/main" id="{E8BB7079-6A4E-40A9-A365-21930624FF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4" name="Freeform 21">
              <a:extLst>
                <a:ext uri="{FF2B5EF4-FFF2-40B4-BE49-F238E27FC236}">
                  <a16:creationId xmlns:a16="http://schemas.microsoft.com/office/drawing/2014/main" id="{670069B7-6B28-4C65-8785-C2C0430EB7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Freeform 22">
              <a:extLst>
                <a:ext uri="{FF2B5EF4-FFF2-40B4-BE49-F238E27FC236}">
                  <a16:creationId xmlns:a16="http://schemas.microsoft.com/office/drawing/2014/main" id="{E874764B-497F-440C-B294-4E31DDB86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23">
              <a:extLst>
                <a:ext uri="{FF2B5EF4-FFF2-40B4-BE49-F238E27FC236}">
                  <a16:creationId xmlns:a16="http://schemas.microsoft.com/office/drawing/2014/main" id="{AA56C61D-2933-436F-9707-E5EC7E610E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10" name="Picture 9">
            <a:extLst>
              <a:ext uri="{FF2B5EF4-FFF2-40B4-BE49-F238E27FC236}">
                <a16:creationId xmlns:a16="http://schemas.microsoft.com/office/drawing/2014/main" id="{8D655B3D-86F4-454F-8CB3-B98C08922396}"/>
              </a:ext>
            </a:extLst>
          </p:cNvPr>
          <p:cNvPicPr>
            <a:picLocks noChangeAspect="1"/>
          </p:cNvPicPr>
          <p:nvPr/>
        </p:nvPicPr>
        <p:blipFill rotWithShape="1">
          <a:blip r:embed="rId2"/>
          <a:srcRect l="5973" r="5129"/>
          <a:stretch/>
        </p:blipFill>
        <p:spPr>
          <a:xfrm>
            <a:off x="20" y="227"/>
            <a:ext cx="6096591" cy="6858000"/>
          </a:xfrm>
          <a:prstGeom prst="rect">
            <a:avLst/>
          </a:prstGeom>
          <a:ln w="9525">
            <a:noFill/>
          </a:ln>
        </p:spPr>
      </p:pic>
      <p:grpSp>
        <p:nvGrpSpPr>
          <p:cNvPr id="68" name="Group 67">
            <a:extLst>
              <a:ext uri="{FF2B5EF4-FFF2-40B4-BE49-F238E27FC236}">
                <a16:creationId xmlns:a16="http://schemas.microsoft.com/office/drawing/2014/main" id="{C823590F-2DA6-407F-920B-C16D7DF273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12791" y="1186483"/>
            <a:ext cx="4473771" cy="4477933"/>
            <a:chOff x="807084" y="1186483"/>
            <a:chExt cx="4473771" cy="4477933"/>
          </a:xfrm>
        </p:grpSpPr>
        <p:sp>
          <p:nvSpPr>
            <p:cNvPr id="69" name="Rectangle 68">
              <a:extLst>
                <a:ext uri="{FF2B5EF4-FFF2-40B4-BE49-F238E27FC236}">
                  <a16:creationId xmlns:a16="http://schemas.microsoft.com/office/drawing/2014/main" id="{BA6740CE-4890-4FA2-A0EE-33F574913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607" y="1186483"/>
              <a:ext cx="4472724"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39">
              <a:extLst>
                <a:ext uri="{FF2B5EF4-FFF2-40B4-BE49-F238E27FC236}">
                  <a16:creationId xmlns:a16="http://schemas.microsoft.com/office/drawing/2014/main" id="{55A58F2C-2C22-43AC-8FD0-21AA09DC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840353"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ABC59081-7EE3-45DC-A228-2D08ED227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4473771"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6">
            <a:extLst>
              <a:ext uri="{FF2B5EF4-FFF2-40B4-BE49-F238E27FC236}">
                <a16:creationId xmlns:a16="http://schemas.microsoft.com/office/drawing/2014/main" id="{8E2CB37B-42D4-4C98-B252-BD38ED89C69D}"/>
              </a:ext>
            </a:extLst>
          </p:cNvPr>
          <p:cNvSpPr>
            <a:spLocks noGrp="1"/>
          </p:cNvSpPr>
          <p:nvPr>
            <p:ph type="ctrTitle"/>
          </p:nvPr>
        </p:nvSpPr>
        <p:spPr>
          <a:xfrm>
            <a:off x="7001122" y="2074730"/>
            <a:ext cx="4299456" cy="2053921"/>
          </a:xfrm>
        </p:spPr>
        <p:txBody>
          <a:bodyPr>
            <a:normAutofit/>
          </a:bodyPr>
          <a:lstStyle/>
          <a:p>
            <a:r>
              <a:rPr lang="en-US" sz="5000" dirty="0"/>
              <a:t>Questions?????</a:t>
            </a:r>
          </a:p>
        </p:txBody>
      </p:sp>
    </p:spTree>
    <p:extLst>
      <p:ext uri="{BB962C8B-B14F-4D97-AF65-F5344CB8AC3E}">
        <p14:creationId xmlns:p14="http://schemas.microsoft.com/office/powerpoint/2010/main" val="3751885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451FA-10AA-46EC-9323-59364D201CCA}"/>
              </a:ext>
            </a:extLst>
          </p:cNvPr>
          <p:cNvSpPr>
            <a:spLocks noGrp="1"/>
          </p:cNvSpPr>
          <p:nvPr>
            <p:ph type="title"/>
          </p:nvPr>
        </p:nvSpPr>
        <p:spPr>
          <a:xfrm>
            <a:off x="888631" y="2349925"/>
            <a:ext cx="3498979" cy="2456442"/>
          </a:xfrm>
        </p:spPr>
        <p:txBody>
          <a:bodyPr/>
          <a:lstStyle/>
          <a:p>
            <a:r>
              <a:rPr lang="en-US"/>
              <a:t>Interviewing the veteran </a:t>
            </a:r>
            <a:endParaRPr lang="en-US" dirty="0"/>
          </a:p>
        </p:txBody>
      </p:sp>
      <p:sp>
        <p:nvSpPr>
          <p:cNvPr id="4" name="Content Placeholder 3">
            <a:extLst>
              <a:ext uri="{FF2B5EF4-FFF2-40B4-BE49-F238E27FC236}">
                <a16:creationId xmlns:a16="http://schemas.microsoft.com/office/drawing/2014/main" id="{E91C1BF4-AFF1-49A9-BCCD-268BB726FC32}"/>
              </a:ext>
            </a:extLst>
          </p:cNvPr>
          <p:cNvSpPr>
            <a:spLocks noGrp="1"/>
          </p:cNvSpPr>
          <p:nvPr>
            <p:ph idx="1"/>
          </p:nvPr>
        </p:nvSpPr>
        <p:spPr>
          <a:xfrm>
            <a:off x="5118447" y="803186"/>
            <a:ext cx="6281873" cy="5248622"/>
          </a:xfrm>
        </p:spPr>
        <p:txBody>
          <a:bodyPr>
            <a:normAutofit/>
          </a:bodyPr>
          <a:lstStyle/>
          <a:p>
            <a:r>
              <a:rPr lang="en-US"/>
              <a:t>Start each interview by greeting the veteran and introducing yourself. </a:t>
            </a:r>
          </a:p>
          <a:p>
            <a:r>
              <a:rPr lang="en-US"/>
              <a:t>When talking with the veteran ask if he has filed a claim with the VA he may even tell you directly (I have or Have not yet filed or what's the point they will deny me anyway.)</a:t>
            </a:r>
          </a:p>
          <a:p>
            <a:r>
              <a:rPr lang="en-US"/>
              <a:t>Encourage the veteran that you can help him file a claim with the VA and the American Legion has trained Post Service Officers and Department Service Officers here to assist them in the process </a:t>
            </a:r>
          </a:p>
          <a:p>
            <a:r>
              <a:rPr lang="en-US"/>
              <a:t>If you don’t apply you are denied. </a:t>
            </a:r>
          </a:p>
          <a:p>
            <a:endParaRPr lang="en-US" dirty="0"/>
          </a:p>
        </p:txBody>
      </p:sp>
      <p:pic>
        <p:nvPicPr>
          <p:cNvPr id="7" name="Picture 6">
            <a:extLst>
              <a:ext uri="{FF2B5EF4-FFF2-40B4-BE49-F238E27FC236}">
                <a16:creationId xmlns:a16="http://schemas.microsoft.com/office/drawing/2014/main" id="{9969726D-6EAB-4E1C-857A-1360791130E2}"/>
              </a:ext>
            </a:extLst>
          </p:cNvPr>
          <p:cNvPicPr>
            <a:picLocks noChangeAspect="1"/>
          </p:cNvPicPr>
          <p:nvPr/>
        </p:nvPicPr>
        <p:blipFill>
          <a:blip r:embed="rId2"/>
          <a:stretch>
            <a:fillRect/>
          </a:stretch>
        </p:blipFill>
        <p:spPr>
          <a:xfrm>
            <a:off x="10557361" y="0"/>
            <a:ext cx="1567770" cy="1567770"/>
          </a:xfrm>
          <a:prstGeom prst="rect">
            <a:avLst/>
          </a:prstGeom>
        </p:spPr>
      </p:pic>
      <p:pic>
        <p:nvPicPr>
          <p:cNvPr id="36" name="Picture 35">
            <a:extLst>
              <a:ext uri="{FF2B5EF4-FFF2-40B4-BE49-F238E27FC236}">
                <a16:creationId xmlns:a16="http://schemas.microsoft.com/office/drawing/2014/main" id="{F001C675-4B0D-4917-86C7-C0C4DF856A6E}"/>
              </a:ext>
            </a:extLst>
          </p:cNvPr>
          <p:cNvPicPr>
            <a:picLocks noChangeAspect="1"/>
          </p:cNvPicPr>
          <p:nvPr/>
        </p:nvPicPr>
        <p:blipFill>
          <a:blip r:embed="rId2"/>
          <a:stretch>
            <a:fillRect/>
          </a:stretch>
        </p:blipFill>
        <p:spPr>
          <a:xfrm>
            <a:off x="10624230" y="19301"/>
            <a:ext cx="1567770" cy="1567770"/>
          </a:xfrm>
          <a:prstGeom prst="rect">
            <a:avLst/>
          </a:prstGeom>
        </p:spPr>
      </p:pic>
    </p:spTree>
    <p:extLst>
      <p:ext uri="{BB962C8B-B14F-4D97-AF65-F5344CB8AC3E}">
        <p14:creationId xmlns:p14="http://schemas.microsoft.com/office/powerpoint/2010/main" val="2948031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1B9B6-054D-484B-A6EE-E8726FAD6954}"/>
              </a:ext>
            </a:extLst>
          </p:cNvPr>
          <p:cNvSpPr>
            <a:spLocks noGrp="1"/>
          </p:cNvSpPr>
          <p:nvPr>
            <p:ph type="title"/>
          </p:nvPr>
        </p:nvSpPr>
        <p:spPr/>
        <p:txBody>
          <a:bodyPr/>
          <a:lstStyle/>
          <a:p>
            <a:r>
              <a:rPr lang="en-US" dirty="0"/>
              <a:t>Where to start</a:t>
            </a:r>
            <a:br>
              <a:rPr lang="en-US" dirty="0"/>
            </a:br>
            <a:r>
              <a:rPr lang="en-US" dirty="0"/>
              <a:t>The Head </a:t>
            </a:r>
          </a:p>
        </p:txBody>
      </p:sp>
      <p:sp>
        <p:nvSpPr>
          <p:cNvPr id="4" name="Content Placeholder 3">
            <a:extLst>
              <a:ext uri="{FF2B5EF4-FFF2-40B4-BE49-F238E27FC236}">
                <a16:creationId xmlns:a16="http://schemas.microsoft.com/office/drawing/2014/main" id="{102B5B26-9CE7-4353-996B-F4385D55D6CE}"/>
              </a:ext>
            </a:extLst>
          </p:cNvPr>
          <p:cNvSpPr>
            <a:spLocks noGrp="1"/>
          </p:cNvSpPr>
          <p:nvPr>
            <p:ph idx="1"/>
          </p:nvPr>
        </p:nvSpPr>
        <p:spPr/>
        <p:txBody>
          <a:bodyPr>
            <a:noAutofit/>
          </a:bodyPr>
          <a:lstStyle/>
          <a:p>
            <a:pPr marL="0" indent="0">
              <a:buNone/>
            </a:pPr>
            <a:r>
              <a:rPr lang="en-US" sz="2800" dirty="0"/>
              <a:t>Start at the top and work your way to down:</a:t>
            </a:r>
          </a:p>
          <a:p>
            <a:pPr marL="0" indent="0">
              <a:buNone/>
            </a:pPr>
            <a:r>
              <a:rPr lang="en-US" sz="2800" dirty="0"/>
              <a:t>Head: Headaches, Migraines TBI, Concussions, Lacerations to include painful scars.</a:t>
            </a:r>
          </a:p>
          <a:p>
            <a:pPr marL="0" indent="0">
              <a:buNone/>
            </a:pPr>
            <a:r>
              <a:rPr lang="en-US" sz="2800" dirty="0"/>
              <a:t>Eyes: </a:t>
            </a:r>
          </a:p>
          <a:p>
            <a:pPr marL="0" indent="0">
              <a:buNone/>
            </a:pPr>
            <a:r>
              <a:rPr lang="en-US" sz="2800" dirty="0"/>
              <a:t>Ears: Hearing loss and or Tinnitus (what was your Job)</a:t>
            </a:r>
          </a:p>
          <a:p>
            <a:pPr marL="0" indent="0">
              <a:buNone/>
            </a:pPr>
            <a:r>
              <a:rPr lang="en-US" sz="2800" dirty="0"/>
              <a:t>Mouth and nose: Loss of taste smell, trauma to the teeth</a:t>
            </a:r>
          </a:p>
        </p:txBody>
      </p:sp>
      <p:pic>
        <p:nvPicPr>
          <p:cNvPr id="8" name="Picture 7">
            <a:extLst>
              <a:ext uri="{FF2B5EF4-FFF2-40B4-BE49-F238E27FC236}">
                <a16:creationId xmlns:a16="http://schemas.microsoft.com/office/drawing/2014/main" id="{1F95F6E2-BA4E-4F46-97CA-BC150E795406}"/>
              </a:ext>
            </a:extLst>
          </p:cNvPr>
          <p:cNvPicPr>
            <a:picLocks noChangeAspect="1"/>
          </p:cNvPicPr>
          <p:nvPr/>
        </p:nvPicPr>
        <p:blipFill>
          <a:blip r:embed="rId3"/>
          <a:stretch>
            <a:fillRect/>
          </a:stretch>
        </p:blipFill>
        <p:spPr>
          <a:xfrm>
            <a:off x="10557361" y="0"/>
            <a:ext cx="1567770" cy="1567770"/>
          </a:xfrm>
          <a:prstGeom prst="rect">
            <a:avLst/>
          </a:prstGeom>
        </p:spPr>
      </p:pic>
    </p:spTree>
    <p:extLst>
      <p:ext uri="{BB962C8B-B14F-4D97-AF65-F5344CB8AC3E}">
        <p14:creationId xmlns:p14="http://schemas.microsoft.com/office/powerpoint/2010/main" val="4049812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1608-1186-4B81-A601-1AE62B7E5896}"/>
              </a:ext>
            </a:extLst>
          </p:cNvPr>
          <p:cNvSpPr>
            <a:spLocks noGrp="1"/>
          </p:cNvSpPr>
          <p:nvPr>
            <p:ph type="title"/>
          </p:nvPr>
        </p:nvSpPr>
        <p:spPr/>
        <p:txBody>
          <a:bodyPr/>
          <a:lstStyle/>
          <a:p>
            <a:r>
              <a:rPr lang="en-US" dirty="0"/>
              <a:t>Neck, shoulder and back </a:t>
            </a:r>
          </a:p>
        </p:txBody>
      </p:sp>
      <p:sp>
        <p:nvSpPr>
          <p:cNvPr id="3" name="Text Placeholder 2">
            <a:extLst>
              <a:ext uri="{FF2B5EF4-FFF2-40B4-BE49-F238E27FC236}">
                <a16:creationId xmlns:a16="http://schemas.microsoft.com/office/drawing/2014/main" id="{9A4AE315-43A1-4954-B32A-C1F0CFBDC7D3}"/>
              </a:ext>
            </a:extLst>
          </p:cNvPr>
          <p:cNvSpPr>
            <a:spLocks noGrp="1"/>
          </p:cNvSpPr>
          <p:nvPr>
            <p:ph type="body" idx="1"/>
          </p:nvPr>
        </p:nvSpPr>
        <p:spPr/>
        <p:txBody>
          <a:bodyPr/>
          <a:lstStyle/>
          <a:p>
            <a:r>
              <a:rPr lang="en-US" dirty="0"/>
              <a:t>Neck and Shoulder</a:t>
            </a:r>
          </a:p>
        </p:txBody>
      </p:sp>
      <p:sp>
        <p:nvSpPr>
          <p:cNvPr id="4" name="Content Placeholder 3">
            <a:extLst>
              <a:ext uri="{FF2B5EF4-FFF2-40B4-BE49-F238E27FC236}">
                <a16:creationId xmlns:a16="http://schemas.microsoft.com/office/drawing/2014/main" id="{82AED76A-A577-44FF-89F1-91A59A235339}"/>
              </a:ext>
            </a:extLst>
          </p:cNvPr>
          <p:cNvSpPr>
            <a:spLocks noGrp="1"/>
          </p:cNvSpPr>
          <p:nvPr>
            <p:ph sz="half" idx="2"/>
          </p:nvPr>
        </p:nvSpPr>
        <p:spPr/>
        <p:txBody>
          <a:bodyPr/>
          <a:lstStyle/>
          <a:p>
            <a:r>
              <a:rPr lang="en-US" dirty="0"/>
              <a:t>Neck: Whiplash, trauma to the neck during work, of PT </a:t>
            </a:r>
          </a:p>
          <a:p>
            <a:r>
              <a:rPr lang="en-US" dirty="0"/>
              <a:t>Shoulders: Surgeries while in service, injury to the shoulder (sprain, dislocation, arthritis, tendonitis).</a:t>
            </a:r>
          </a:p>
          <a:p>
            <a:pPr marL="0" indent="0">
              <a:buNone/>
            </a:pPr>
            <a:endParaRPr lang="en-US" dirty="0"/>
          </a:p>
        </p:txBody>
      </p:sp>
      <p:sp>
        <p:nvSpPr>
          <p:cNvPr id="5" name="Text Placeholder 4">
            <a:extLst>
              <a:ext uri="{FF2B5EF4-FFF2-40B4-BE49-F238E27FC236}">
                <a16:creationId xmlns:a16="http://schemas.microsoft.com/office/drawing/2014/main" id="{3CF5BFB4-2863-42E3-8619-C96182534D9C}"/>
              </a:ext>
            </a:extLst>
          </p:cNvPr>
          <p:cNvSpPr>
            <a:spLocks noGrp="1"/>
          </p:cNvSpPr>
          <p:nvPr>
            <p:ph type="body" sz="quarter" idx="3"/>
          </p:nvPr>
        </p:nvSpPr>
        <p:spPr/>
        <p:txBody>
          <a:bodyPr/>
          <a:lstStyle/>
          <a:p>
            <a:r>
              <a:rPr lang="en-US" dirty="0"/>
              <a:t>Back 		</a:t>
            </a:r>
          </a:p>
        </p:txBody>
      </p:sp>
      <p:sp>
        <p:nvSpPr>
          <p:cNvPr id="6" name="Content Placeholder 5">
            <a:extLst>
              <a:ext uri="{FF2B5EF4-FFF2-40B4-BE49-F238E27FC236}">
                <a16:creationId xmlns:a16="http://schemas.microsoft.com/office/drawing/2014/main" id="{2FC218DF-34F4-4DA1-9478-B704EE51341F}"/>
              </a:ext>
            </a:extLst>
          </p:cNvPr>
          <p:cNvSpPr>
            <a:spLocks noGrp="1"/>
          </p:cNvSpPr>
          <p:nvPr>
            <p:ph sz="quarter" idx="4"/>
          </p:nvPr>
        </p:nvSpPr>
        <p:spPr/>
        <p:txBody>
          <a:bodyPr/>
          <a:lstStyle/>
          <a:p>
            <a:r>
              <a:rPr lang="en-US" dirty="0"/>
              <a:t>Back: this includes the upper and lower back this is claimed as one issue, but separate from the neck which can be rated </a:t>
            </a:r>
            <a:r>
              <a:rPr lang="en-US" dirty="0" err="1"/>
              <a:t>seperatly</a:t>
            </a:r>
            <a:r>
              <a:rPr lang="en-US" dirty="0"/>
              <a:t>. </a:t>
            </a:r>
          </a:p>
          <a:p>
            <a:r>
              <a:rPr lang="en-US" dirty="0"/>
              <a:t>Strains, bulging disk, arthritis, Sciatic, DDD, </a:t>
            </a:r>
            <a:r>
              <a:rPr lang="en-US" dirty="0" err="1"/>
              <a:t>ect</a:t>
            </a:r>
            <a:r>
              <a:rPr lang="en-US" dirty="0"/>
              <a:t>)</a:t>
            </a:r>
          </a:p>
        </p:txBody>
      </p:sp>
      <p:pic>
        <p:nvPicPr>
          <p:cNvPr id="8" name="Picture 7" descr="A picture containing text, map&#10;&#10;Description generated with very high confidence">
            <a:extLst>
              <a:ext uri="{FF2B5EF4-FFF2-40B4-BE49-F238E27FC236}">
                <a16:creationId xmlns:a16="http://schemas.microsoft.com/office/drawing/2014/main" id="{FFF0D3F1-733C-4B2D-9F30-4DC91BBDAC61}"/>
              </a:ext>
            </a:extLst>
          </p:cNvPr>
          <p:cNvPicPr>
            <a:picLocks noChangeAspect="1"/>
          </p:cNvPicPr>
          <p:nvPr/>
        </p:nvPicPr>
        <p:blipFill>
          <a:blip r:embed="rId2"/>
          <a:stretch>
            <a:fillRect/>
          </a:stretch>
        </p:blipFill>
        <p:spPr>
          <a:xfrm>
            <a:off x="8250860" y="2745736"/>
            <a:ext cx="1696854" cy="1696854"/>
          </a:xfrm>
          <a:prstGeom prst="rect">
            <a:avLst/>
          </a:prstGeom>
        </p:spPr>
      </p:pic>
      <p:pic>
        <p:nvPicPr>
          <p:cNvPr id="9" name="Picture 8">
            <a:extLst>
              <a:ext uri="{FF2B5EF4-FFF2-40B4-BE49-F238E27FC236}">
                <a16:creationId xmlns:a16="http://schemas.microsoft.com/office/drawing/2014/main" id="{F621A0BE-B81F-4433-A3A5-129C6BF78E5E}"/>
              </a:ext>
            </a:extLst>
          </p:cNvPr>
          <p:cNvPicPr>
            <a:picLocks noChangeAspect="1"/>
          </p:cNvPicPr>
          <p:nvPr/>
        </p:nvPicPr>
        <p:blipFill>
          <a:blip r:embed="rId3"/>
          <a:stretch>
            <a:fillRect/>
          </a:stretch>
        </p:blipFill>
        <p:spPr>
          <a:xfrm>
            <a:off x="10557361" y="0"/>
            <a:ext cx="1567770" cy="1567770"/>
          </a:xfrm>
          <a:prstGeom prst="rect">
            <a:avLst/>
          </a:prstGeom>
        </p:spPr>
      </p:pic>
    </p:spTree>
    <p:extLst>
      <p:ext uri="{BB962C8B-B14F-4D97-AF65-F5344CB8AC3E}">
        <p14:creationId xmlns:p14="http://schemas.microsoft.com/office/powerpoint/2010/main" val="570037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EAF5A-44BF-4B59-87CE-D3A691DC1B7F}"/>
              </a:ext>
            </a:extLst>
          </p:cNvPr>
          <p:cNvSpPr>
            <a:spLocks noGrp="1"/>
          </p:cNvSpPr>
          <p:nvPr>
            <p:ph type="title"/>
          </p:nvPr>
        </p:nvSpPr>
        <p:spPr/>
        <p:txBody>
          <a:bodyPr/>
          <a:lstStyle/>
          <a:p>
            <a:r>
              <a:rPr lang="en-US" dirty="0"/>
              <a:t>Hips</a:t>
            </a:r>
          </a:p>
        </p:txBody>
      </p:sp>
      <p:sp>
        <p:nvSpPr>
          <p:cNvPr id="3" name="Text Placeholder 2">
            <a:extLst>
              <a:ext uri="{FF2B5EF4-FFF2-40B4-BE49-F238E27FC236}">
                <a16:creationId xmlns:a16="http://schemas.microsoft.com/office/drawing/2014/main" id="{828CDB5E-7BEC-47EC-A181-4C70263C18AA}"/>
              </a:ext>
            </a:extLst>
          </p:cNvPr>
          <p:cNvSpPr>
            <a:spLocks noGrp="1"/>
          </p:cNvSpPr>
          <p:nvPr>
            <p:ph type="body" idx="1"/>
          </p:nvPr>
        </p:nvSpPr>
        <p:spPr/>
        <p:txBody>
          <a:bodyPr/>
          <a:lstStyle/>
          <a:p>
            <a:r>
              <a:rPr lang="en-US" dirty="0"/>
              <a:t>Hips</a:t>
            </a:r>
          </a:p>
        </p:txBody>
      </p:sp>
      <p:sp>
        <p:nvSpPr>
          <p:cNvPr id="4" name="Content Placeholder 3">
            <a:extLst>
              <a:ext uri="{FF2B5EF4-FFF2-40B4-BE49-F238E27FC236}">
                <a16:creationId xmlns:a16="http://schemas.microsoft.com/office/drawing/2014/main" id="{DBA30392-5FDA-4ACD-94F6-4FA6774C2C4E}"/>
              </a:ext>
            </a:extLst>
          </p:cNvPr>
          <p:cNvSpPr>
            <a:spLocks noGrp="1"/>
          </p:cNvSpPr>
          <p:nvPr>
            <p:ph sz="half" idx="2"/>
          </p:nvPr>
        </p:nvSpPr>
        <p:spPr/>
        <p:txBody>
          <a:bodyPr/>
          <a:lstStyle/>
          <a:p>
            <a:r>
              <a:rPr lang="en-US" dirty="0"/>
              <a:t>DJD, trauma to the hip</a:t>
            </a:r>
          </a:p>
          <a:p>
            <a:r>
              <a:rPr lang="en-US" dirty="0"/>
              <a:t>If the veteran make jumps while in the service</a:t>
            </a:r>
          </a:p>
          <a:p>
            <a:r>
              <a:rPr lang="en-US" dirty="0"/>
              <a:t>Dislocations of the hip</a:t>
            </a:r>
          </a:p>
        </p:txBody>
      </p:sp>
      <p:sp>
        <p:nvSpPr>
          <p:cNvPr id="5" name="Text Placeholder 4">
            <a:extLst>
              <a:ext uri="{FF2B5EF4-FFF2-40B4-BE49-F238E27FC236}">
                <a16:creationId xmlns:a16="http://schemas.microsoft.com/office/drawing/2014/main" id="{C44F2A4E-397B-4754-BA80-E66F85FA78D3}"/>
              </a:ext>
            </a:extLst>
          </p:cNvPr>
          <p:cNvSpPr>
            <a:spLocks noGrp="1"/>
          </p:cNvSpPr>
          <p:nvPr>
            <p:ph type="body" sz="quarter" idx="3"/>
          </p:nvPr>
        </p:nvSpPr>
        <p:spPr/>
        <p:txBody>
          <a:bodyPr/>
          <a:lstStyle/>
          <a:p>
            <a:endParaRPr lang="en-US"/>
          </a:p>
        </p:txBody>
      </p:sp>
      <p:pic>
        <p:nvPicPr>
          <p:cNvPr id="8" name="Content Placeholder 7" descr="A picture containing outdoor, sky, water&#10;&#10;Description generated with very high confidence">
            <a:extLst>
              <a:ext uri="{FF2B5EF4-FFF2-40B4-BE49-F238E27FC236}">
                <a16:creationId xmlns:a16="http://schemas.microsoft.com/office/drawing/2014/main" id="{8465D7D0-166C-4268-B443-9E4269C45100}"/>
              </a:ext>
            </a:extLst>
          </p:cNvPr>
          <p:cNvPicPr>
            <a:picLocks noGrp="1" noChangeAspect="1"/>
          </p:cNvPicPr>
          <p:nvPr>
            <p:ph sz="quarter" idx="4"/>
          </p:nvPr>
        </p:nvPicPr>
        <p:blipFill>
          <a:blip r:embed="rId2"/>
          <a:stretch>
            <a:fillRect/>
          </a:stretch>
        </p:blipFill>
        <p:spPr>
          <a:xfrm>
            <a:off x="5390166" y="2916344"/>
            <a:ext cx="5734627" cy="3816135"/>
          </a:xfrm>
        </p:spPr>
      </p:pic>
      <p:pic>
        <p:nvPicPr>
          <p:cNvPr id="9" name="Picture 8">
            <a:extLst>
              <a:ext uri="{FF2B5EF4-FFF2-40B4-BE49-F238E27FC236}">
                <a16:creationId xmlns:a16="http://schemas.microsoft.com/office/drawing/2014/main" id="{432C42AC-5966-49CB-859B-1B028FF17DB5}"/>
              </a:ext>
            </a:extLst>
          </p:cNvPr>
          <p:cNvPicPr>
            <a:picLocks noChangeAspect="1"/>
          </p:cNvPicPr>
          <p:nvPr/>
        </p:nvPicPr>
        <p:blipFill>
          <a:blip r:embed="rId3"/>
          <a:stretch>
            <a:fillRect/>
          </a:stretch>
        </p:blipFill>
        <p:spPr>
          <a:xfrm>
            <a:off x="10557361" y="0"/>
            <a:ext cx="1567770" cy="1567770"/>
          </a:xfrm>
          <a:prstGeom prst="rect">
            <a:avLst/>
          </a:prstGeom>
        </p:spPr>
      </p:pic>
    </p:spTree>
    <p:extLst>
      <p:ext uri="{BB962C8B-B14F-4D97-AF65-F5344CB8AC3E}">
        <p14:creationId xmlns:p14="http://schemas.microsoft.com/office/powerpoint/2010/main" val="281741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45D8E-095B-4585-868C-CE264145A340}"/>
              </a:ext>
            </a:extLst>
          </p:cNvPr>
          <p:cNvSpPr>
            <a:spLocks noGrp="1"/>
          </p:cNvSpPr>
          <p:nvPr>
            <p:ph type="title"/>
          </p:nvPr>
        </p:nvSpPr>
        <p:spPr/>
        <p:txBody>
          <a:bodyPr/>
          <a:lstStyle/>
          <a:p>
            <a:r>
              <a:rPr lang="en-US" dirty="0"/>
              <a:t>Legs and ankles </a:t>
            </a:r>
          </a:p>
        </p:txBody>
      </p:sp>
      <p:sp>
        <p:nvSpPr>
          <p:cNvPr id="3" name="Text Placeholder 2">
            <a:extLst>
              <a:ext uri="{FF2B5EF4-FFF2-40B4-BE49-F238E27FC236}">
                <a16:creationId xmlns:a16="http://schemas.microsoft.com/office/drawing/2014/main" id="{038CFC9B-407F-4781-9BED-24474AB595CD}"/>
              </a:ext>
            </a:extLst>
          </p:cNvPr>
          <p:cNvSpPr>
            <a:spLocks noGrp="1"/>
          </p:cNvSpPr>
          <p:nvPr>
            <p:ph type="body" idx="1"/>
          </p:nvPr>
        </p:nvSpPr>
        <p:spPr/>
        <p:txBody>
          <a:bodyPr/>
          <a:lstStyle/>
          <a:p>
            <a:r>
              <a:rPr lang="en-US" dirty="0"/>
              <a:t>Legs	</a:t>
            </a:r>
          </a:p>
        </p:txBody>
      </p:sp>
      <p:sp>
        <p:nvSpPr>
          <p:cNvPr id="4" name="Content Placeholder 3">
            <a:extLst>
              <a:ext uri="{FF2B5EF4-FFF2-40B4-BE49-F238E27FC236}">
                <a16:creationId xmlns:a16="http://schemas.microsoft.com/office/drawing/2014/main" id="{5C30A5E8-396A-4661-B430-37B823C3CBF1}"/>
              </a:ext>
            </a:extLst>
          </p:cNvPr>
          <p:cNvSpPr>
            <a:spLocks noGrp="1"/>
          </p:cNvSpPr>
          <p:nvPr>
            <p:ph sz="half" idx="2"/>
          </p:nvPr>
        </p:nvSpPr>
        <p:spPr/>
        <p:txBody>
          <a:bodyPr>
            <a:normAutofit lnSpcReduction="10000"/>
          </a:bodyPr>
          <a:lstStyle/>
          <a:p>
            <a:r>
              <a:rPr lang="en-US" dirty="0"/>
              <a:t>Trauma to the legs to include knee injuries.</a:t>
            </a:r>
          </a:p>
          <a:p>
            <a:r>
              <a:rPr lang="en-US" dirty="0"/>
              <a:t>Bursitis, arthritis, surgery, torn ligaments or tendons</a:t>
            </a:r>
          </a:p>
          <a:p>
            <a:r>
              <a:rPr lang="en-US" dirty="0"/>
              <a:t>Painful motion, limited motion  </a:t>
            </a:r>
          </a:p>
        </p:txBody>
      </p:sp>
      <p:sp>
        <p:nvSpPr>
          <p:cNvPr id="5" name="Text Placeholder 4">
            <a:extLst>
              <a:ext uri="{FF2B5EF4-FFF2-40B4-BE49-F238E27FC236}">
                <a16:creationId xmlns:a16="http://schemas.microsoft.com/office/drawing/2014/main" id="{AE543528-CF97-4CB0-8DB4-38524D72935C}"/>
              </a:ext>
            </a:extLst>
          </p:cNvPr>
          <p:cNvSpPr>
            <a:spLocks noGrp="1"/>
          </p:cNvSpPr>
          <p:nvPr>
            <p:ph type="body" sz="quarter" idx="3"/>
          </p:nvPr>
        </p:nvSpPr>
        <p:spPr/>
        <p:txBody>
          <a:bodyPr/>
          <a:lstStyle/>
          <a:p>
            <a:r>
              <a:rPr lang="en-US" dirty="0"/>
              <a:t>Ankles	</a:t>
            </a:r>
          </a:p>
        </p:txBody>
      </p:sp>
      <p:sp>
        <p:nvSpPr>
          <p:cNvPr id="6" name="Content Placeholder 5">
            <a:extLst>
              <a:ext uri="{FF2B5EF4-FFF2-40B4-BE49-F238E27FC236}">
                <a16:creationId xmlns:a16="http://schemas.microsoft.com/office/drawing/2014/main" id="{00B38E18-4631-498B-8557-9B6F595732F0}"/>
              </a:ext>
            </a:extLst>
          </p:cNvPr>
          <p:cNvSpPr>
            <a:spLocks noGrp="1"/>
          </p:cNvSpPr>
          <p:nvPr>
            <p:ph sz="quarter" idx="4"/>
          </p:nvPr>
        </p:nvSpPr>
        <p:spPr/>
        <p:txBody>
          <a:bodyPr>
            <a:normAutofit lnSpcReduction="10000"/>
          </a:bodyPr>
          <a:lstStyle/>
          <a:p>
            <a:r>
              <a:rPr lang="en-US" dirty="0"/>
              <a:t>Broken, twisted, dislocated </a:t>
            </a:r>
          </a:p>
          <a:p>
            <a:r>
              <a:rPr lang="en-US" dirty="0"/>
              <a:t>Arthritis</a:t>
            </a:r>
          </a:p>
          <a:p>
            <a:r>
              <a:rPr lang="en-US" dirty="0"/>
              <a:t>Painful motion, limited motion </a:t>
            </a:r>
          </a:p>
          <a:p>
            <a:r>
              <a:rPr lang="en-US" dirty="0"/>
              <a:t>Dislocation, surgery</a:t>
            </a:r>
          </a:p>
        </p:txBody>
      </p:sp>
      <p:pic>
        <p:nvPicPr>
          <p:cNvPr id="8" name="Picture 7">
            <a:extLst>
              <a:ext uri="{FF2B5EF4-FFF2-40B4-BE49-F238E27FC236}">
                <a16:creationId xmlns:a16="http://schemas.microsoft.com/office/drawing/2014/main" id="{7915BE01-9763-49B2-98DF-A9B1FBFD44CB}"/>
              </a:ext>
            </a:extLst>
          </p:cNvPr>
          <p:cNvPicPr>
            <a:picLocks noChangeAspect="1"/>
          </p:cNvPicPr>
          <p:nvPr/>
        </p:nvPicPr>
        <p:blipFill>
          <a:blip r:embed="rId2"/>
          <a:stretch>
            <a:fillRect/>
          </a:stretch>
        </p:blipFill>
        <p:spPr>
          <a:xfrm>
            <a:off x="8821109" y="2783916"/>
            <a:ext cx="3135541" cy="3135541"/>
          </a:xfrm>
          <a:prstGeom prst="rect">
            <a:avLst/>
          </a:prstGeom>
        </p:spPr>
      </p:pic>
      <p:pic>
        <p:nvPicPr>
          <p:cNvPr id="12" name="Picture 11">
            <a:extLst>
              <a:ext uri="{FF2B5EF4-FFF2-40B4-BE49-F238E27FC236}">
                <a16:creationId xmlns:a16="http://schemas.microsoft.com/office/drawing/2014/main" id="{C7669C4C-B7F1-4D26-8DED-4B0D863F42EA}"/>
              </a:ext>
            </a:extLst>
          </p:cNvPr>
          <p:cNvPicPr>
            <a:picLocks noChangeAspect="1"/>
          </p:cNvPicPr>
          <p:nvPr/>
        </p:nvPicPr>
        <p:blipFill>
          <a:blip r:embed="rId3"/>
          <a:stretch>
            <a:fillRect/>
          </a:stretch>
        </p:blipFill>
        <p:spPr>
          <a:xfrm>
            <a:off x="10557361" y="0"/>
            <a:ext cx="1567770" cy="1567770"/>
          </a:xfrm>
          <a:prstGeom prst="rect">
            <a:avLst/>
          </a:prstGeom>
        </p:spPr>
      </p:pic>
    </p:spTree>
    <p:extLst>
      <p:ext uri="{BB962C8B-B14F-4D97-AF65-F5344CB8AC3E}">
        <p14:creationId xmlns:p14="http://schemas.microsoft.com/office/powerpoint/2010/main" val="481175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B46D094-9D10-45BD-BE9D-E4AFE2FE30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6" name="Freeform 5">
              <a:extLst>
                <a:ext uri="{FF2B5EF4-FFF2-40B4-BE49-F238E27FC236}">
                  <a16:creationId xmlns:a16="http://schemas.microsoft.com/office/drawing/2014/main" id="{55076C24-1C31-4A38-A3E7-9F78F38C2E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6">
              <a:extLst>
                <a:ext uri="{FF2B5EF4-FFF2-40B4-BE49-F238E27FC236}">
                  <a16:creationId xmlns:a16="http://schemas.microsoft.com/office/drawing/2014/main" id="{90A2F46D-431F-494E-B76D-74CEC1426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7">
              <a:extLst>
                <a:ext uri="{FF2B5EF4-FFF2-40B4-BE49-F238E27FC236}">
                  <a16:creationId xmlns:a16="http://schemas.microsoft.com/office/drawing/2014/main" id="{57B72B1F-4125-4F46-8D06-808E368B2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8">
              <a:extLst>
                <a:ext uri="{FF2B5EF4-FFF2-40B4-BE49-F238E27FC236}">
                  <a16:creationId xmlns:a16="http://schemas.microsoft.com/office/drawing/2014/main" id="{7C16EC32-C009-4130-ADB8-9DFD03CEC6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9">
              <a:extLst>
                <a:ext uri="{FF2B5EF4-FFF2-40B4-BE49-F238E27FC236}">
                  <a16:creationId xmlns:a16="http://schemas.microsoft.com/office/drawing/2014/main" id="{CA06AC4F-231A-406A-83AF-BF4F1603D3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0">
              <a:extLst>
                <a:ext uri="{FF2B5EF4-FFF2-40B4-BE49-F238E27FC236}">
                  <a16:creationId xmlns:a16="http://schemas.microsoft.com/office/drawing/2014/main" id="{244FAADB-573E-4112-BE8C-B88C470E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1">
              <a:extLst>
                <a:ext uri="{FF2B5EF4-FFF2-40B4-BE49-F238E27FC236}">
                  <a16:creationId xmlns:a16="http://schemas.microsoft.com/office/drawing/2014/main" id="{CF38BC08-F82D-4258-8E44-11B2C9E4E1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2">
              <a:extLst>
                <a:ext uri="{FF2B5EF4-FFF2-40B4-BE49-F238E27FC236}">
                  <a16:creationId xmlns:a16="http://schemas.microsoft.com/office/drawing/2014/main" id="{EF763D22-10EE-4D7D-95EE-5F4DB723D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3">
              <a:extLst>
                <a:ext uri="{FF2B5EF4-FFF2-40B4-BE49-F238E27FC236}">
                  <a16:creationId xmlns:a16="http://schemas.microsoft.com/office/drawing/2014/main" id="{81EA7FDE-0B97-4DDD-AF65-F352834E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4">
              <a:extLst>
                <a:ext uri="{FF2B5EF4-FFF2-40B4-BE49-F238E27FC236}">
                  <a16:creationId xmlns:a16="http://schemas.microsoft.com/office/drawing/2014/main" id="{CC18534F-EC75-4CF4-BBAC-0EF150873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6" name="Freeform 15">
              <a:extLst>
                <a:ext uri="{FF2B5EF4-FFF2-40B4-BE49-F238E27FC236}">
                  <a16:creationId xmlns:a16="http://schemas.microsoft.com/office/drawing/2014/main" id="{71BB5232-2C83-41EB-B62B-E54AC93F2E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16">
              <a:extLst>
                <a:ext uri="{FF2B5EF4-FFF2-40B4-BE49-F238E27FC236}">
                  <a16:creationId xmlns:a16="http://schemas.microsoft.com/office/drawing/2014/main" id="{2598F724-C32E-4B91-9B85-60C89DBB8C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8" name="Freeform 17">
              <a:extLst>
                <a:ext uri="{FF2B5EF4-FFF2-40B4-BE49-F238E27FC236}">
                  <a16:creationId xmlns:a16="http://schemas.microsoft.com/office/drawing/2014/main" id="{D5D4FBFD-ACE3-46D2-8E97-E8EABE735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8">
              <a:extLst>
                <a:ext uri="{FF2B5EF4-FFF2-40B4-BE49-F238E27FC236}">
                  <a16:creationId xmlns:a16="http://schemas.microsoft.com/office/drawing/2014/main" id="{54A3C901-AFD0-41D3-85E5-87D0E1C9D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9">
              <a:extLst>
                <a:ext uri="{FF2B5EF4-FFF2-40B4-BE49-F238E27FC236}">
                  <a16:creationId xmlns:a16="http://schemas.microsoft.com/office/drawing/2014/main" id="{485F3E8E-CD09-44EB-AC73-1834A8D50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0">
              <a:extLst>
                <a:ext uri="{FF2B5EF4-FFF2-40B4-BE49-F238E27FC236}">
                  <a16:creationId xmlns:a16="http://schemas.microsoft.com/office/drawing/2014/main" id="{3BDFC1A4-51E7-46A6-8A0D-50476BCF5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1">
              <a:extLst>
                <a:ext uri="{FF2B5EF4-FFF2-40B4-BE49-F238E27FC236}">
                  <a16:creationId xmlns:a16="http://schemas.microsoft.com/office/drawing/2014/main" id="{A561BC1B-C5E2-45AA-B72B-03AF3216C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3" name="Freeform 22">
              <a:extLst>
                <a:ext uri="{FF2B5EF4-FFF2-40B4-BE49-F238E27FC236}">
                  <a16:creationId xmlns:a16="http://schemas.microsoft.com/office/drawing/2014/main" id="{4C0779C6-0F80-48B1-AD32-CC10D00CE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4" name="Freeform 23">
              <a:extLst>
                <a:ext uri="{FF2B5EF4-FFF2-40B4-BE49-F238E27FC236}">
                  <a16:creationId xmlns:a16="http://schemas.microsoft.com/office/drawing/2014/main" id="{73702193-6A56-4A74-84AD-94F530FEDF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6" name="Group 35">
            <a:extLst>
              <a:ext uri="{FF2B5EF4-FFF2-40B4-BE49-F238E27FC236}">
                <a16:creationId xmlns:a16="http://schemas.microsoft.com/office/drawing/2014/main" id="{86AEFF79-03FD-4BC0-8A67-25CAFCFDCD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7" name="Rectangle 36">
              <a:extLst>
                <a:ext uri="{FF2B5EF4-FFF2-40B4-BE49-F238E27FC236}">
                  <a16:creationId xmlns:a16="http://schemas.microsoft.com/office/drawing/2014/main" id="{CB66FC33-38F1-4E8E-8474-AF1F5673BA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Isosceles Triangle 37">
              <a:extLst>
                <a:ext uri="{FF2B5EF4-FFF2-40B4-BE49-F238E27FC236}">
                  <a16:creationId xmlns:a16="http://schemas.microsoft.com/office/drawing/2014/main" id="{32E0DAC0-8D22-4A77-8AA9-169781B2E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8">
              <a:extLst>
                <a:ext uri="{FF2B5EF4-FFF2-40B4-BE49-F238E27FC236}">
                  <a16:creationId xmlns:a16="http://schemas.microsoft.com/office/drawing/2014/main" id="{828C2492-9737-4D83-8CBD-93EA6D071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41" name="Rectangle 40">
            <a:extLst>
              <a:ext uri="{FF2B5EF4-FFF2-40B4-BE49-F238E27FC236}">
                <a16:creationId xmlns:a16="http://schemas.microsoft.com/office/drawing/2014/main" id="{D6013793-0127-451F-B968-83F8B833F1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6F0DFAB-2722-44F5-8EE6-06BE3E2F93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4" name="Freeform 5">
              <a:extLst>
                <a:ext uri="{FF2B5EF4-FFF2-40B4-BE49-F238E27FC236}">
                  <a16:creationId xmlns:a16="http://schemas.microsoft.com/office/drawing/2014/main" id="{50E923C5-8965-4070-B9F6-BA6CFAD10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6">
              <a:extLst>
                <a:ext uri="{FF2B5EF4-FFF2-40B4-BE49-F238E27FC236}">
                  <a16:creationId xmlns:a16="http://schemas.microsoft.com/office/drawing/2014/main" id="{C198B6E6-5CE6-4846-99F0-D89B0A5B11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7">
              <a:extLst>
                <a:ext uri="{FF2B5EF4-FFF2-40B4-BE49-F238E27FC236}">
                  <a16:creationId xmlns:a16="http://schemas.microsoft.com/office/drawing/2014/main" id="{725DCBF4-8E2D-463C-9016-C2CD5DF950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8">
              <a:extLst>
                <a:ext uri="{FF2B5EF4-FFF2-40B4-BE49-F238E27FC236}">
                  <a16:creationId xmlns:a16="http://schemas.microsoft.com/office/drawing/2014/main" id="{91539C01-FF7F-407F-8A28-E3DC0991C9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9">
              <a:extLst>
                <a:ext uri="{FF2B5EF4-FFF2-40B4-BE49-F238E27FC236}">
                  <a16:creationId xmlns:a16="http://schemas.microsoft.com/office/drawing/2014/main" id="{5FE24956-4001-40FB-A4C6-FC494931B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0">
              <a:extLst>
                <a:ext uri="{FF2B5EF4-FFF2-40B4-BE49-F238E27FC236}">
                  <a16:creationId xmlns:a16="http://schemas.microsoft.com/office/drawing/2014/main" id="{E33BCAA4-1E0E-4DAB-A868-BF93FF6FBD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1">
              <a:extLst>
                <a:ext uri="{FF2B5EF4-FFF2-40B4-BE49-F238E27FC236}">
                  <a16:creationId xmlns:a16="http://schemas.microsoft.com/office/drawing/2014/main" id="{2A1039C7-0FAD-4E2E-AB7A-0B8CFAA8D5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2">
              <a:extLst>
                <a:ext uri="{FF2B5EF4-FFF2-40B4-BE49-F238E27FC236}">
                  <a16:creationId xmlns:a16="http://schemas.microsoft.com/office/drawing/2014/main" id="{8B79DAF1-6F35-4C8A-9A59-9376C57532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3">
              <a:extLst>
                <a:ext uri="{FF2B5EF4-FFF2-40B4-BE49-F238E27FC236}">
                  <a16:creationId xmlns:a16="http://schemas.microsoft.com/office/drawing/2014/main" id="{D9BC8B7B-DEEE-4105-BD56-0DB278457F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4">
              <a:extLst>
                <a:ext uri="{FF2B5EF4-FFF2-40B4-BE49-F238E27FC236}">
                  <a16:creationId xmlns:a16="http://schemas.microsoft.com/office/drawing/2014/main" id="{4B93893E-2775-4562-8398-5A5B4D4C90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5">
              <a:extLst>
                <a:ext uri="{FF2B5EF4-FFF2-40B4-BE49-F238E27FC236}">
                  <a16:creationId xmlns:a16="http://schemas.microsoft.com/office/drawing/2014/main" id="{C6BA2A94-5B33-4FBB-B587-D6540887C8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6">
              <a:extLst>
                <a:ext uri="{FF2B5EF4-FFF2-40B4-BE49-F238E27FC236}">
                  <a16:creationId xmlns:a16="http://schemas.microsoft.com/office/drawing/2014/main" id="{417DC48F-B11C-450E-84BB-3088E89046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7">
              <a:extLst>
                <a:ext uri="{FF2B5EF4-FFF2-40B4-BE49-F238E27FC236}">
                  <a16:creationId xmlns:a16="http://schemas.microsoft.com/office/drawing/2014/main" id="{FC63DEBD-7A5D-442B-AD34-651D5312BB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8">
              <a:extLst>
                <a:ext uri="{FF2B5EF4-FFF2-40B4-BE49-F238E27FC236}">
                  <a16:creationId xmlns:a16="http://schemas.microsoft.com/office/drawing/2014/main" id="{32A57351-797F-4FBC-BDB7-57662ACD72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19">
              <a:extLst>
                <a:ext uri="{FF2B5EF4-FFF2-40B4-BE49-F238E27FC236}">
                  <a16:creationId xmlns:a16="http://schemas.microsoft.com/office/drawing/2014/main" id="{78EAAD41-CBD0-42FF-B0E7-24B5080FE0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0">
              <a:extLst>
                <a:ext uri="{FF2B5EF4-FFF2-40B4-BE49-F238E27FC236}">
                  <a16:creationId xmlns:a16="http://schemas.microsoft.com/office/drawing/2014/main" id="{FC6B644C-C837-47FC-85FE-25AC155542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1">
              <a:extLst>
                <a:ext uri="{FF2B5EF4-FFF2-40B4-BE49-F238E27FC236}">
                  <a16:creationId xmlns:a16="http://schemas.microsoft.com/office/drawing/2014/main" id="{B5E77980-0DFF-4855-AA8F-824E5F7DC9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2">
              <a:extLst>
                <a:ext uri="{FF2B5EF4-FFF2-40B4-BE49-F238E27FC236}">
                  <a16:creationId xmlns:a16="http://schemas.microsoft.com/office/drawing/2014/main" id="{CAD24396-A6E6-497F-ACD3-EAEACFAEF8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3">
              <a:extLst>
                <a:ext uri="{FF2B5EF4-FFF2-40B4-BE49-F238E27FC236}">
                  <a16:creationId xmlns:a16="http://schemas.microsoft.com/office/drawing/2014/main" id="{00278377-6E15-4D6F-9191-1B93133793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4" name="Rectangle 63">
            <a:extLst>
              <a:ext uri="{FF2B5EF4-FFF2-40B4-BE49-F238E27FC236}">
                <a16:creationId xmlns:a16="http://schemas.microsoft.com/office/drawing/2014/main" id="{A45CD24E-951B-4319-A4AD-CB5A4D03B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9" y="0"/>
            <a:ext cx="6097907" cy="6858000"/>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7" name="Picture 6">
            <a:extLst>
              <a:ext uri="{FF2B5EF4-FFF2-40B4-BE49-F238E27FC236}">
                <a16:creationId xmlns:a16="http://schemas.microsoft.com/office/drawing/2014/main" id="{3D1FA9B7-BC54-4405-97F4-08D685C2C365}"/>
              </a:ext>
            </a:extLst>
          </p:cNvPr>
          <p:cNvPicPr>
            <a:picLocks noChangeAspect="1"/>
          </p:cNvPicPr>
          <p:nvPr/>
        </p:nvPicPr>
        <p:blipFill>
          <a:blip r:embed="rId2"/>
          <a:stretch>
            <a:fillRect/>
          </a:stretch>
        </p:blipFill>
        <p:spPr>
          <a:xfrm>
            <a:off x="321157" y="513188"/>
            <a:ext cx="2567600" cy="2567600"/>
          </a:xfrm>
          <a:prstGeom prst="rect">
            <a:avLst/>
          </a:prstGeom>
          <a:ln w="9525">
            <a:noFill/>
          </a:ln>
        </p:spPr>
      </p:pic>
      <p:pic>
        <p:nvPicPr>
          <p:cNvPr id="10" name="Content Placeholder 9">
            <a:extLst>
              <a:ext uri="{FF2B5EF4-FFF2-40B4-BE49-F238E27FC236}">
                <a16:creationId xmlns:a16="http://schemas.microsoft.com/office/drawing/2014/main" id="{CFEB8D64-3344-43A3-AB2E-C38B8AD7133E}"/>
              </a:ext>
            </a:extLst>
          </p:cNvPr>
          <p:cNvPicPr>
            <a:picLocks noGrp="1" noChangeAspect="1"/>
          </p:cNvPicPr>
          <p:nvPr>
            <p:ph sz="half" idx="4294967295"/>
          </p:nvPr>
        </p:nvPicPr>
        <p:blipFill>
          <a:blip r:embed="rId3"/>
          <a:stretch>
            <a:fillRect/>
          </a:stretch>
        </p:blipFill>
        <p:spPr>
          <a:xfrm>
            <a:off x="3207852" y="450479"/>
            <a:ext cx="2561650" cy="2693017"/>
          </a:xfrm>
          <a:prstGeom prst="rect">
            <a:avLst/>
          </a:prstGeom>
          <a:ln w="9525">
            <a:noFill/>
          </a:ln>
        </p:spPr>
      </p:pic>
      <p:pic>
        <p:nvPicPr>
          <p:cNvPr id="9" name="Content Placeholder 8" descr="A picture containing dog, floor, indoor, clothing&#10;&#10;Description generated with high confidence">
            <a:extLst>
              <a:ext uri="{FF2B5EF4-FFF2-40B4-BE49-F238E27FC236}">
                <a16:creationId xmlns:a16="http://schemas.microsoft.com/office/drawing/2014/main" id="{D4D5F170-2EFF-4FCC-BA53-E99B7859E520}"/>
              </a:ext>
            </a:extLst>
          </p:cNvPr>
          <p:cNvPicPr>
            <a:picLocks noGrp="1" noChangeAspect="1"/>
          </p:cNvPicPr>
          <p:nvPr>
            <p:ph type="pic" idx="1"/>
          </p:nvPr>
        </p:nvPicPr>
        <p:blipFill rotWithShape="1">
          <a:blip r:embed="rId4"/>
          <a:srcRect l="28489" r="28489"/>
          <a:stretch/>
        </p:blipFill>
        <p:spPr>
          <a:xfrm>
            <a:off x="2040305" y="3589865"/>
            <a:ext cx="2002235" cy="2954121"/>
          </a:xfrm>
          <a:prstGeom prst="rect">
            <a:avLst/>
          </a:prstGeom>
          <a:ln w="9525">
            <a:noFill/>
          </a:ln>
        </p:spPr>
      </p:pic>
      <p:grpSp>
        <p:nvGrpSpPr>
          <p:cNvPr id="66" name="Group 65">
            <a:extLst>
              <a:ext uri="{FF2B5EF4-FFF2-40B4-BE49-F238E27FC236}">
                <a16:creationId xmlns:a16="http://schemas.microsoft.com/office/drawing/2014/main" id="{040C517A-74BC-4053-B15B-E9E3935820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12791" y="1186483"/>
            <a:ext cx="4473771" cy="4477933"/>
            <a:chOff x="807084" y="1186483"/>
            <a:chExt cx="4473771" cy="4477933"/>
          </a:xfrm>
        </p:grpSpPr>
        <p:sp>
          <p:nvSpPr>
            <p:cNvPr id="67" name="Rectangle 66">
              <a:extLst>
                <a:ext uri="{FF2B5EF4-FFF2-40B4-BE49-F238E27FC236}">
                  <a16:creationId xmlns:a16="http://schemas.microsoft.com/office/drawing/2014/main" id="{E56C4C0C-366E-458C-A32E-600537E56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607" y="1186483"/>
              <a:ext cx="4472724"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39">
              <a:extLst>
                <a:ext uri="{FF2B5EF4-FFF2-40B4-BE49-F238E27FC236}">
                  <a16:creationId xmlns:a16="http://schemas.microsoft.com/office/drawing/2014/main" id="{0B9937F4-FF3E-4684-BCD8-E7824EAF5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840353"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E85BE306-9E50-47BB-B8A8-8A18CA68E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4473771"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02149E4-F4A9-4568-84FA-BF3C9BEF39AB}"/>
              </a:ext>
            </a:extLst>
          </p:cNvPr>
          <p:cNvSpPr>
            <a:spLocks noGrp="1"/>
          </p:cNvSpPr>
          <p:nvPr>
            <p:ph type="title"/>
          </p:nvPr>
        </p:nvSpPr>
        <p:spPr>
          <a:xfrm>
            <a:off x="7001122" y="2074730"/>
            <a:ext cx="4299456" cy="2053921"/>
          </a:xfrm>
        </p:spPr>
        <p:txBody>
          <a:bodyPr vert="horz" lIns="228600" tIns="228600" rIns="228600" bIns="0" rtlCol="0" anchor="b">
            <a:normAutofit/>
          </a:bodyPr>
          <a:lstStyle/>
          <a:p>
            <a:pPr>
              <a:lnSpc>
                <a:spcPct val="80000"/>
              </a:lnSpc>
            </a:pPr>
            <a:r>
              <a:rPr lang="en-US" sz="5400"/>
              <a:t>Feet</a:t>
            </a:r>
          </a:p>
        </p:txBody>
      </p:sp>
      <p:sp>
        <p:nvSpPr>
          <p:cNvPr id="3" name="Text Placeholder 2">
            <a:extLst>
              <a:ext uri="{FF2B5EF4-FFF2-40B4-BE49-F238E27FC236}">
                <a16:creationId xmlns:a16="http://schemas.microsoft.com/office/drawing/2014/main" id="{C0B3F590-54EC-4500-A509-DB04424108C3}"/>
              </a:ext>
            </a:extLst>
          </p:cNvPr>
          <p:cNvSpPr>
            <a:spLocks noGrp="1"/>
          </p:cNvSpPr>
          <p:nvPr>
            <p:ph type="body" sz="half" idx="2"/>
          </p:nvPr>
        </p:nvSpPr>
        <p:spPr>
          <a:xfrm>
            <a:off x="7001123" y="4210684"/>
            <a:ext cx="4299455" cy="1019937"/>
          </a:xfrm>
        </p:spPr>
        <p:txBody>
          <a:bodyPr vert="horz" lIns="91440" tIns="0" rIns="91440" bIns="45720" rtlCol="0">
            <a:normAutofit/>
          </a:bodyPr>
          <a:lstStyle/>
          <a:p>
            <a:pPr>
              <a:lnSpc>
                <a:spcPct val="100000"/>
              </a:lnSpc>
            </a:pPr>
            <a:r>
              <a:rPr lang="en-US" dirty="0"/>
              <a:t>	</a:t>
            </a:r>
          </a:p>
        </p:txBody>
      </p:sp>
    </p:spTree>
    <p:extLst>
      <p:ext uri="{BB962C8B-B14F-4D97-AF65-F5344CB8AC3E}">
        <p14:creationId xmlns:p14="http://schemas.microsoft.com/office/powerpoint/2010/main" val="274083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1261B-882F-4C83-B73F-69FC02713588}"/>
              </a:ext>
            </a:extLst>
          </p:cNvPr>
          <p:cNvSpPr>
            <a:spLocks noGrp="1"/>
          </p:cNvSpPr>
          <p:nvPr>
            <p:ph type="title"/>
          </p:nvPr>
        </p:nvSpPr>
        <p:spPr/>
        <p:txBody>
          <a:bodyPr/>
          <a:lstStyle/>
          <a:p>
            <a:r>
              <a:rPr lang="en-US" dirty="0"/>
              <a:t>Remember </a:t>
            </a:r>
          </a:p>
        </p:txBody>
      </p:sp>
      <p:sp>
        <p:nvSpPr>
          <p:cNvPr id="3" name="Text Placeholder 2">
            <a:extLst>
              <a:ext uri="{FF2B5EF4-FFF2-40B4-BE49-F238E27FC236}">
                <a16:creationId xmlns:a16="http://schemas.microsoft.com/office/drawing/2014/main" id="{6C621DDA-EBD6-48BC-A3E6-AC7077668113}"/>
              </a:ext>
            </a:extLst>
          </p:cNvPr>
          <p:cNvSpPr>
            <a:spLocks noGrp="1"/>
          </p:cNvSpPr>
          <p:nvPr>
            <p:ph type="body" idx="1"/>
          </p:nvPr>
        </p:nvSpPr>
        <p:spPr/>
        <p:txBody>
          <a:bodyPr/>
          <a:lstStyle/>
          <a:p>
            <a:r>
              <a:rPr lang="en-US" dirty="0"/>
              <a:t>Three things are needed to service connect </a:t>
            </a:r>
          </a:p>
        </p:txBody>
      </p:sp>
      <p:sp>
        <p:nvSpPr>
          <p:cNvPr id="4" name="Content Placeholder 3">
            <a:extLst>
              <a:ext uri="{FF2B5EF4-FFF2-40B4-BE49-F238E27FC236}">
                <a16:creationId xmlns:a16="http://schemas.microsoft.com/office/drawing/2014/main" id="{4CFCB449-F115-4DDE-BE50-7539532B8D30}"/>
              </a:ext>
            </a:extLst>
          </p:cNvPr>
          <p:cNvSpPr>
            <a:spLocks noGrp="1"/>
          </p:cNvSpPr>
          <p:nvPr>
            <p:ph sz="half" idx="2"/>
          </p:nvPr>
        </p:nvSpPr>
        <p:spPr/>
        <p:txBody>
          <a:bodyPr>
            <a:normAutofit/>
          </a:bodyPr>
          <a:lstStyle/>
          <a:p>
            <a:r>
              <a:rPr lang="en-US" dirty="0"/>
              <a:t>An Event in Service </a:t>
            </a:r>
          </a:p>
          <a:p>
            <a:r>
              <a:rPr lang="en-US" dirty="0"/>
              <a:t>A Current Diagnosis </a:t>
            </a:r>
          </a:p>
          <a:p>
            <a:r>
              <a:rPr lang="en-US" dirty="0"/>
              <a:t>And a medical opinion linking the Event and Diagnosis to Service. </a:t>
            </a:r>
          </a:p>
        </p:txBody>
      </p:sp>
      <p:sp>
        <p:nvSpPr>
          <p:cNvPr id="5" name="Text Placeholder 4">
            <a:extLst>
              <a:ext uri="{FF2B5EF4-FFF2-40B4-BE49-F238E27FC236}">
                <a16:creationId xmlns:a16="http://schemas.microsoft.com/office/drawing/2014/main" id="{62251CAE-794D-4EF2-AF59-9ADCEEA91228}"/>
              </a:ext>
            </a:extLst>
          </p:cNvPr>
          <p:cNvSpPr>
            <a:spLocks noGrp="1"/>
          </p:cNvSpPr>
          <p:nvPr>
            <p:ph type="body" sz="quarter" idx="3"/>
          </p:nvPr>
        </p:nvSpPr>
        <p:spPr/>
        <p:txBody>
          <a:bodyPr/>
          <a:lstStyle/>
          <a:p>
            <a:r>
              <a:rPr lang="en-US" dirty="0"/>
              <a:t>Things to ask </a:t>
            </a:r>
          </a:p>
        </p:txBody>
      </p:sp>
      <p:sp>
        <p:nvSpPr>
          <p:cNvPr id="6" name="Content Placeholder 5">
            <a:extLst>
              <a:ext uri="{FF2B5EF4-FFF2-40B4-BE49-F238E27FC236}">
                <a16:creationId xmlns:a16="http://schemas.microsoft.com/office/drawing/2014/main" id="{FFA4E8AA-195E-4CD5-91B6-9F50750A49BF}"/>
              </a:ext>
            </a:extLst>
          </p:cNvPr>
          <p:cNvSpPr>
            <a:spLocks noGrp="1"/>
          </p:cNvSpPr>
          <p:nvPr>
            <p:ph sz="quarter" idx="4"/>
          </p:nvPr>
        </p:nvSpPr>
        <p:spPr/>
        <p:txBody>
          <a:bodyPr>
            <a:normAutofit/>
          </a:bodyPr>
          <a:lstStyle/>
          <a:p>
            <a:r>
              <a:rPr lang="en-US" dirty="0"/>
              <a:t>Did you seek treatment </a:t>
            </a:r>
          </a:p>
          <a:p>
            <a:r>
              <a:rPr lang="en-US" dirty="0"/>
              <a:t>Did you go to medical </a:t>
            </a:r>
          </a:p>
          <a:p>
            <a:r>
              <a:rPr lang="en-US" dirty="0"/>
              <a:t>Did you tell a friend or family member about the injury </a:t>
            </a:r>
          </a:p>
          <a:p>
            <a:pPr marL="0" indent="0">
              <a:buNone/>
            </a:pPr>
            <a:endParaRPr lang="en-US" dirty="0"/>
          </a:p>
        </p:txBody>
      </p:sp>
    </p:spTree>
    <p:extLst>
      <p:ext uri="{BB962C8B-B14F-4D97-AF65-F5344CB8AC3E}">
        <p14:creationId xmlns:p14="http://schemas.microsoft.com/office/powerpoint/2010/main" val="3336336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E937E-5349-431E-A3FB-6165149EF7AE}"/>
              </a:ext>
            </a:extLst>
          </p:cNvPr>
          <p:cNvSpPr>
            <a:spLocks noGrp="1"/>
          </p:cNvSpPr>
          <p:nvPr>
            <p:ph type="title"/>
          </p:nvPr>
        </p:nvSpPr>
        <p:spPr/>
        <p:txBody>
          <a:bodyPr/>
          <a:lstStyle/>
          <a:p>
            <a:r>
              <a:rPr lang="en-US" dirty="0"/>
              <a:t>Other conditions and </a:t>
            </a:r>
            <a:br>
              <a:rPr lang="en-US" dirty="0"/>
            </a:br>
            <a:r>
              <a:rPr lang="en-US" dirty="0"/>
              <a:t>Pre </a:t>
            </a:r>
            <a:r>
              <a:rPr lang="en-US" dirty="0" err="1"/>
              <a:t>exisiting</a:t>
            </a:r>
            <a:r>
              <a:rPr lang="en-US" dirty="0"/>
              <a:t> </a:t>
            </a:r>
          </a:p>
        </p:txBody>
      </p:sp>
      <p:sp>
        <p:nvSpPr>
          <p:cNvPr id="3" name="Text Placeholder 2">
            <a:extLst>
              <a:ext uri="{FF2B5EF4-FFF2-40B4-BE49-F238E27FC236}">
                <a16:creationId xmlns:a16="http://schemas.microsoft.com/office/drawing/2014/main" id="{C3065D7C-19E6-4D9C-9B4D-6B0BE39E7B33}"/>
              </a:ext>
            </a:extLst>
          </p:cNvPr>
          <p:cNvSpPr>
            <a:spLocks noGrp="1"/>
          </p:cNvSpPr>
          <p:nvPr>
            <p:ph type="body" idx="1"/>
          </p:nvPr>
        </p:nvSpPr>
        <p:spPr/>
        <p:txBody>
          <a:bodyPr/>
          <a:lstStyle/>
          <a:p>
            <a:r>
              <a:rPr lang="en-US" dirty="0"/>
              <a:t>Conditions 	</a:t>
            </a:r>
          </a:p>
        </p:txBody>
      </p:sp>
      <p:sp>
        <p:nvSpPr>
          <p:cNvPr id="4" name="Content Placeholder 3">
            <a:extLst>
              <a:ext uri="{FF2B5EF4-FFF2-40B4-BE49-F238E27FC236}">
                <a16:creationId xmlns:a16="http://schemas.microsoft.com/office/drawing/2014/main" id="{6440CE46-F914-429D-B4C6-12461A265A3A}"/>
              </a:ext>
            </a:extLst>
          </p:cNvPr>
          <p:cNvSpPr>
            <a:spLocks noGrp="1"/>
          </p:cNvSpPr>
          <p:nvPr>
            <p:ph sz="half" idx="2"/>
          </p:nvPr>
        </p:nvSpPr>
        <p:spPr/>
        <p:txBody>
          <a:bodyPr>
            <a:normAutofit fontScale="77500" lnSpcReduction="20000"/>
          </a:bodyPr>
          <a:lstStyle/>
          <a:p>
            <a:r>
              <a:rPr lang="en-US" dirty="0"/>
              <a:t>Mental disorders </a:t>
            </a:r>
          </a:p>
          <a:p>
            <a:r>
              <a:rPr lang="en-US" dirty="0"/>
              <a:t>Sleep Apnea </a:t>
            </a:r>
          </a:p>
          <a:p>
            <a:r>
              <a:rPr lang="en-US" dirty="0"/>
              <a:t>Gerd, Acid Reflux</a:t>
            </a:r>
          </a:p>
          <a:p>
            <a:r>
              <a:rPr lang="en-US" dirty="0"/>
              <a:t>ED </a:t>
            </a:r>
          </a:p>
          <a:p>
            <a:r>
              <a:rPr lang="en-US" dirty="0"/>
              <a:t>Diabetes  </a:t>
            </a:r>
          </a:p>
          <a:p>
            <a:endParaRPr lang="en-US" dirty="0"/>
          </a:p>
        </p:txBody>
      </p:sp>
      <p:sp>
        <p:nvSpPr>
          <p:cNvPr id="5" name="Text Placeholder 4">
            <a:extLst>
              <a:ext uri="{FF2B5EF4-FFF2-40B4-BE49-F238E27FC236}">
                <a16:creationId xmlns:a16="http://schemas.microsoft.com/office/drawing/2014/main" id="{AB583E9D-4741-40CB-9EE9-BA35BD799F76}"/>
              </a:ext>
            </a:extLst>
          </p:cNvPr>
          <p:cNvSpPr>
            <a:spLocks noGrp="1"/>
          </p:cNvSpPr>
          <p:nvPr>
            <p:ph type="body" sz="quarter" idx="3"/>
          </p:nvPr>
        </p:nvSpPr>
        <p:spPr/>
        <p:txBody>
          <a:bodyPr/>
          <a:lstStyle/>
          <a:p>
            <a:r>
              <a:rPr lang="en-US" dirty="0"/>
              <a:t>Pre existing conditions</a:t>
            </a:r>
          </a:p>
        </p:txBody>
      </p:sp>
      <p:sp>
        <p:nvSpPr>
          <p:cNvPr id="6" name="Content Placeholder 5">
            <a:extLst>
              <a:ext uri="{FF2B5EF4-FFF2-40B4-BE49-F238E27FC236}">
                <a16:creationId xmlns:a16="http://schemas.microsoft.com/office/drawing/2014/main" id="{295E5438-F474-4DB2-AD68-D2A46C26C284}"/>
              </a:ext>
            </a:extLst>
          </p:cNvPr>
          <p:cNvSpPr>
            <a:spLocks noGrp="1"/>
          </p:cNvSpPr>
          <p:nvPr>
            <p:ph sz="quarter" idx="4"/>
          </p:nvPr>
        </p:nvSpPr>
        <p:spPr/>
        <p:txBody>
          <a:bodyPr>
            <a:normAutofit fontScale="77500" lnSpcReduction="20000"/>
          </a:bodyPr>
          <a:lstStyle/>
          <a:p>
            <a:r>
              <a:rPr lang="en-US" dirty="0"/>
              <a:t>Conditions that the veteran had at the time of enlistment and noted on the entrance exam can be service connected. If proof that the condition worsened beyond normal progression or if service aggravated the preexisting condition. A medical NEXUS statement will help justify the connection. </a:t>
            </a:r>
          </a:p>
        </p:txBody>
      </p:sp>
      <p:pic>
        <p:nvPicPr>
          <p:cNvPr id="7" name="Picture 6">
            <a:extLst>
              <a:ext uri="{FF2B5EF4-FFF2-40B4-BE49-F238E27FC236}">
                <a16:creationId xmlns:a16="http://schemas.microsoft.com/office/drawing/2014/main" id="{332A8ED9-3225-4888-801B-BD17E945FCCC}"/>
              </a:ext>
            </a:extLst>
          </p:cNvPr>
          <p:cNvPicPr>
            <a:picLocks noChangeAspect="1"/>
          </p:cNvPicPr>
          <p:nvPr/>
        </p:nvPicPr>
        <p:blipFill>
          <a:blip r:embed="rId2"/>
          <a:stretch>
            <a:fillRect/>
          </a:stretch>
        </p:blipFill>
        <p:spPr>
          <a:xfrm>
            <a:off x="10557361" y="0"/>
            <a:ext cx="1567770" cy="1567770"/>
          </a:xfrm>
          <a:prstGeom prst="rect">
            <a:avLst/>
          </a:prstGeom>
        </p:spPr>
      </p:pic>
    </p:spTree>
    <p:extLst>
      <p:ext uri="{BB962C8B-B14F-4D97-AF65-F5344CB8AC3E}">
        <p14:creationId xmlns:p14="http://schemas.microsoft.com/office/powerpoint/2010/main" val="2889630321"/>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737</Words>
  <Application>Microsoft Office PowerPoint</Application>
  <PresentationFormat>Widescreen</PresentationFormat>
  <Paragraphs>77</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Calibri Light</vt:lpstr>
      <vt:lpstr>Rockwell</vt:lpstr>
      <vt:lpstr>Wingdings</vt:lpstr>
      <vt:lpstr>Atlas</vt:lpstr>
      <vt:lpstr>How to interview a veteran to maximize their claim with the VA</vt:lpstr>
      <vt:lpstr>Interviewing the veteran </vt:lpstr>
      <vt:lpstr>Where to start The Head </vt:lpstr>
      <vt:lpstr>Neck, shoulder and back </vt:lpstr>
      <vt:lpstr>Hips</vt:lpstr>
      <vt:lpstr>Legs and ankles </vt:lpstr>
      <vt:lpstr>Feet</vt:lpstr>
      <vt:lpstr>Remember </vt:lpstr>
      <vt:lpstr>Other conditions and  Pre exisiting </vt:lpstr>
      <vt:lpstr>Secondary Conditions</vt:lpstr>
      <vt:lpstr>What can not be service connected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interview a veteran to maximize their claim with the VA</dc:title>
  <dc:creator>Michelle Jones</dc:creator>
  <cp:lastModifiedBy>William Genochio</cp:lastModifiedBy>
  <cp:revision>1</cp:revision>
  <dcterms:created xsi:type="dcterms:W3CDTF">2020-10-15T17:13:04Z</dcterms:created>
  <dcterms:modified xsi:type="dcterms:W3CDTF">2020-10-15T17:21:20Z</dcterms:modified>
</cp:coreProperties>
</file>