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8"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6" d="100"/>
          <a:sy n="106" d="100"/>
        </p:scale>
        <p:origin x="12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hite, Thomas E." userId="917bd54d-6a31-45b9-9d4a-d86560a7ce27" providerId="ADAL" clId="{10CAE08B-2533-4D2C-A1F9-B0B55D2C9395}"/>
    <pc:docChg chg="custSel delSld modSld sldOrd">
      <pc:chgData name="White, Thomas E." userId="917bd54d-6a31-45b9-9d4a-d86560a7ce27" providerId="ADAL" clId="{10CAE08B-2533-4D2C-A1F9-B0B55D2C9395}" dt="2025-09-18T13:21:30.008" v="44"/>
      <pc:docMkLst>
        <pc:docMk/>
      </pc:docMkLst>
      <pc:sldChg chg="modSp mod">
        <pc:chgData name="White, Thomas E." userId="917bd54d-6a31-45b9-9d4a-d86560a7ce27" providerId="ADAL" clId="{10CAE08B-2533-4D2C-A1F9-B0B55D2C9395}" dt="2025-09-18T13:12:10.765" v="2" actId="20577"/>
        <pc:sldMkLst>
          <pc:docMk/>
          <pc:sldMk cId="1029336826" sldId="261"/>
        </pc:sldMkLst>
        <pc:spChg chg="mod">
          <ac:chgData name="White, Thomas E." userId="917bd54d-6a31-45b9-9d4a-d86560a7ce27" providerId="ADAL" clId="{10CAE08B-2533-4D2C-A1F9-B0B55D2C9395}" dt="2025-09-18T13:12:10.765" v="2" actId="20577"/>
          <ac:spMkLst>
            <pc:docMk/>
            <pc:sldMk cId="1029336826" sldId="261"/>
            <ac:spMk id="3" creationId="{2DBB7834-E4A6-459E-A162-1741D26CCBF3}"/>
          </ac:spMkLst>
        </pc:spChg>
      </pc:sldChg>
      <pc:sldChg chg="modSp mod">
        <pc:chgData name="White, Thomas E." userId="917bd54d-6a31-45b9-9d4a-d86560a7ce27" providerId="ADAL" clId="{10CAE08B-2533-4D2C-A1F9-B0B55D2C9395}" dt="2025-09-18T13:13:33.147" v="25" actId="20577"/>
        <pc:sldMkLst>
          <pc:docMk/>
          <pc:sldMk cId="493544898" sldId="262"/>
        </pc:sldMkLst>
        <pc:spChg chg="mod">
          <ac:chgData name="White, Thomas E." userId="917bd54d-6a31-45b9-9d4a-d86560a7ce27" providerId="ADAL" clId="{10CAE08B-2533-4D2C-A1F9-B0B55D2C9395}" dt="2025-09-18T13:13:33.147" v="25" actId="20577"/>
          <ac:spMkLst>
            <pc:docMk/>
            <pc:sldMk cId="493544898" sldId="262"/>
            <ac:spMk id="3" creationId="{C14D6C68-7B47-4E86-8300-2284BA67AF4C}"/>
          </ac:spMkLst>
        </pc:spChg>
      </pc:sldChg>
      <pc:sldChg chg="ord">
        <pc:chgData name="White, Thomas E." userId="917bd54d-6a31-45b9-9d4a-d86560a7ce27" providerId="ADAL" clId="{10CAE08B-2533-4D2C-A1F9-B0B55D2C9395}" dt="2025-09-18T13:21:30.008" v="44"/>
        <pc:sldMkLst>
          <pc:docMk/>
          <pc:sldMk cId="2838604744" sldId="266"/>
        </pc:sldMkLst>
      </pc:sldChg>
      <pc:sldChg chg="modSp mod">
        <pc:chgData name="White, Thomas E." userId="917bd54d-6a31-45b9-9d4a-d86560a7ce27" providerId="ADAL" clId="{10CAE08B-2533-4D2C-A1F9-B0B55D2C9395}" dt="2025-09-18T13:20:27.867" v="40" actId="14100"/>
        <pc:sldMkLst>
          <pc:docMk/>
          <pc:sldMk cId="1823689977" sldId="268"/>
        </pc:sldMkLst>
        <pc:spChg chg="mod">
          <ac:chgData name="White, Thomas E." userId="917bd54d-6a31-45b9-9d4a-d86560a7ce27" providerId="ADAL" clId="{10CAE08B-2533-4D2C-A1F9-B0B55D2C9395}" dt="2025-09-18T13:20:27.867" v="40" actId="14100"/>
          <ac:spMkLst>
            <pc:docMk/>
            <pc:sldMk cId="1823689977" sldId="268"/>
            <ac:spMk id="3" creationId="{78AC68FB-BB35-F64E-1194-1FE8D5AFC4F3}"/>
          </ac:spMkLst>
        </pc:spChg>
      </pc:sldChg>
      <pc:sldChg chg="del">
        <pc:chgData name="White, Thomas E." userId="917bd54d-6a31-45b9-9d4a-d86560a7ce27" providerId="ADAL" clId="{10CAE08B-2533-4D2C-A1F9-B0B55D2C9395}" dt="2025-09-18T13:20:59.588" v="41" actId="47"/>
        <pc:sldMkLst>
          <pc:docMk/>
          <pc:sldMk cId="1911186979" sldId="269"/>
        </pc:sldMkLst>
      </pc:sldChg>
      <pc:sldChg chg="del">
        <pc:chgData name="White, Thomas E." userId="917bd54d-6a31-45b9-9d4a-d86560a7ce27" providerId="ADAL" clId="{10CAE08B-2533-4D2C-A1F9-B0B55D2C9395}" dt="2025-09-18T13:21:17.760" v="42" actId="47"/>
        <pc:sldMkLst>
          <pc:docMk/>
          <pc:sldMk cId="1941713347" sldId="270"/>
        </pc:sldMkLst>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4BA4FA-2A1F-4558-97C8-005F9D29CDF3}"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8FF25092-FFB7-4D2E-96F9-22A4FDDCCC5D}">
      <dgm:prSet/>
      <dgm:spPr/>
      <dgm:t>
        <a:bodyPr/>
        <a:lstStyle/>
        <a:p>
          <a:r>
            <a:rPr lang="en-US" dirty="0">
              <a:highlight>
                <a:srgbClr val="FFFF00"/>
              </a:highlight>
            </a:rPr>
            <a:t>SPECIFIC AREAS ON CAMP LEJEUNE:</a:t>
          </a:r>
        </a:p>
      </dgm:t>
    </dgm:pt>
    <dgm:pt modelId="{7AE5A92A-EE68-4ED8-A7B3-D1C7A4B6C998}" type="parTrans" cxnId="{74DDAF41-4C76-429E-A9E2-A5C1249A1876}">
      <dgm:prSet/>
      <dgm:spPr/>
      <dgm:t>
        <a:bodyPr/>
        <a:lstStyle/>
        <a:p>
          <a:endParaRPr lang="en-US"/>
        </a:p>
      </dgm:t>
    </dgm:pt>
    <dgm:pt modelId="{F09021C2-27CF-4029-95A6-0D8E1E809B54}" type="sibTrans" cxnId="{74DDAF41-4C76-429E-A9E2-A5C1249A1876}">
      <dgm:prSet/>
      <dgm:spPr/>
      <dgm:t>
        <a:bodyPr/>
        <a:lstStyle/>
        <a:p>
          <a:endParaRPr lang="en-US"/>
        </a:p>
      </dgm:t>
    </dgm:pt>
    <dgm:pt modelId="{A58E4200-BFD0-4CB9-93CE-1735875BB47F}">
      <dgm:prSet/>
      <dgm:spPr/>
      <dgm:t>
        <a:bodyPr/>
        <a:lstStyle/>
        <a:p>
          <a:r>
            <a:rPr lang="en-US"/>
            <a:t>CAMP GEIGER</a:t>
          </a:r>
        </a:p>
      </dgm:t>
    </dgm:pt>
    <dgm:pt modelId="{370160C1-8874-49DE-9F49-7DFABDC73073}" type="parTrans" cxnId="{87C9B9BA-83A5-4CEA-9B1A-FC049C546216}">
      <dgm:prSet/>
      <dgm:spPr/>
      <dgm:t>
        <a:bodyPr/>
        <a:lstStyle/>
        <a:p>
          <a:endParaRPr lang="en-US"/>
        </a:p>
      </dgm:t>
    </dgm:pt>
    <dgm:pt modelId="{69FDFE2E-B004-473F-B721-07FE427985E9}" type="sibTrans" cxnId="{87C9B9BA-83A5-4CEA-9B1A-FC049C546216}">
      <dgm:prSet/>
      <dgm:spPr/>
      <dgm:t>
        <a:bodyPr/>
        <a:lstStyle/>
        <a:p>
          <a:endParaRPr lang="en-US"/>
        </a:p>
      </dgm:t>
    </dgm:pt>
    <dgm:pt modelId="{F3F5C1B0-038F-480D-9A63-C256B2717511}">
      <dgm:prSet/>
      <dgm:spPr/>
      <dgm:t>
        <a:bodyPr/>
        <a:lstStyle/>
        <a:p>
          <a:r>
            <a:rPr lang="en-US"/>
            <a:t>NAVAL HOSPITAL CAMP LEJEUNE</a:t>
          </a:r>
        </a:p>
      </dgm:t>
    </dgm:pt>
    <dgm:pt modelId="{2569501C-B5F0-4EA5-94F1-3BFA51493DE0}" type="parTrans" cxnId="{DDB6200C-D5D1-4730-8F78-D8E5AAF8AFF1}">
      <dgm:prSet/>
      <dgm:spPr/>
      <dgm:t>
        <a:bodyPr/>
        <a:lstStyle/>
        <a:p>
          <a:endParaRPr lang="en-US"/>
        </a:p>
      </dgm:t>
    </dgm:pt>
    <dgm:pt modelId="{0721B7CD-9D05-418F-BB7B-FBD4F3AECDA6}" type="sibTrans" cxnId="{DDB6200C-D5D1-4730-8F78-D8E5AAF8AFF1}">
      <dgm:prSet/>
      <dgm:spPr/>
      <dgm:t>
        <a:bodyPr/>
        <a:lstStyle/>
        <a:p>
          <a:endParaRPr lang="en-US"/>
        </a:p>
      </dgm:t>
    </dgm:pt>
    <dgm:pt modelId="{ADF7EDAE-7EF4-422B-AA41-0738C91ECF96}">
      <dgm:prSet/>
      <dgm:spPr/>
      <dgm:t>
        <a:bodyPr/>
        <a:lstStyle/>
        <a:p>
          <a:r>
            <a:rPr lang="en-US"/>
            <a:t>CAMP KNOX</a:t>
          </a:r>
        </a:p>
      </dgm:t>
    </dgm:pt>
    <dgm:pt modelId="{09F3096B-C96A-4750-B927-C3DF67325A36}" type="parTrans" cxnId="{98A8EF93-34A8-4209-A502-0B6559242AA1}">
      <dgm:prSet/>
      <dgm:spPr/>
      <dgm:t>
        <a:bodyPr/>
        <a:lstStyle/>
        <a:p>
          <a:endParaRPr lang="en-US"/>
        </a:p>
      </dgm:t>
    </dgm:pt>
    <dgm:pt modelId="{E249E2F3-0286-4D9E-959A-A3DC971060EC}" type="sibTrans" cxnId="{98A8EF93-34A8-4209-A502-0B6559242AA1}">
      <dgm:prSet/>
      <dgm:spPr/>
      <dgm:t>
        <a:bodyPr/>
        <a:lstStyle/>
        <a:p>
          <a:endParaRPr lang="en-US"/>
        </a:p>
      </dgm:t>
    </dgm:pt>
    <dgm:pt modelId="{584426E9-03A2-479D-B6BF-0ADCE9A08B51}">
      <dgm:prSet/>
      <dgm:spPr/>
      <dgm:t>
        <a:bodyPr/>
        <a:lstStyle/>
        <a:p>
          <a:r>
            <a:rPr lang="en-US"/>
            <a:t>STONE BAY/RIFLE RANGE</a:t>
          </a:r>
        </a:p>
      </dgm:t>
    </dgm:pt>
    <dgm:pt modelId="{13F6201C-7ECA-42CE-8F0C-C65BC5A52FBC}" type="parTrans" cxnId="{6C3D05AD-0980-4DBC-9CCC-5369230688CF}">
      <dgm:prSet/>
      <dgm:spPr/>
      <dgm:t>
        <a:bodyPr/>
        <a:lstStyle/>
        <a:p>
          <a:endParaRPr lang="en-US"/>
        </a:p>
      </dgm:t>
    </dgm:pt>
    <dgm:pt modelId="{3C837224-372D-422B-949A-C31D7AAF6F3E}" type="sibTrans" cxnId="{6C3D05AD-0980-4DBC-9CCC-5369230688CF}">
      <dgm:prSet/>
      <dgm:spPr/>
      <dgm:t>
        <a:bodyPr/>
        <a:lstStyle/>
        <a:p>
          <a:endParaRPr lang="en-US"/>
        </a:p>
      </dgm:t>
    </dgm:pt>
    <dgm:pt modelId="{83F959C4-FE29-4463-8362-D3D4E5ED59D5}">
      <dgm:prSet/>
      <dgm:spPr/>
      <dgm:t>
        <a:bodyPr/>
        <a:lstStyle/>
        <a:p>
          <a:r>
            <a:rPr lang="en-US"/>
            <a:t>HADNOT POINT</a:t>
          </a:r>
        </a:p>
      </dgm:t>
    </dgm:pt>
    <dgm:pt modelId="{BA1437B9-5A2E-447D-8C06-749F8D85EC0B}" type="parTrans" cxnId="{7AF3D36D-8E8C-4A69-B9C2-3A334F7D15B8}">
      <dgm:prSet/>
      <dgm:spPr/>
      <dgm:t>
        <a:bodyPr/>
        <a:lstStyle/>
        <a:p>
          <a:endParaRPr lang="en-US"/>
        </a:p>
      </dgm:t>
    </dgm:pt>
    <dgm:pt modelId="{7317988B-2DEC-4D3F-9E5D-D371A8149A06}" type="sibTrans" cxnId="{7AF3D36D-8E8C-4A69-B9C2-3A334F7D15B8}">
      <dgm:prSet/>
      <dgm:spPr/>
      <dgm:t>
        <a:bodyPr/>
        <a:lstStyle/>
        <a:p>
          <a:endParaRPr lang="en-US"/>
        </a:p>
      </dgm:t>
    </dgm:pt>
    <dgm:pt modelId="{B120AA5F-9288-4BA0-98FA-42C91D1DADBD}">
      <dgm:prSet/>
      <dgm:spPr/>
      <dgm:t>
        <a:bodyPr/>
        <a:lstStyle/>
        <a:p>
          <a:r>
            <a:rPr lang="en-US"/>
            <a:t>USMC AIR STATION NEW RIVER</a:t>
          </a:r>
        </a:p>
      </dgm:t>
    </dgm:pt>
    <dgm:pt modelId="{1AE9C7B0-D63E-49EA-BCD1-94DEE06FFCD8}" type="parTrans" cxnId="{2805A287-6467-4755-BC08-D02E1887A1DD}">
      <dgm:prSet/>
      <dgm:spPr/>
      <dgm:t>
        <a:bodyPr/>
        <a:lstStyle/>
        <a:p>
          <a:endParaRPr lang="en-US"/>
        </a:p>
      </dgm:t>
    </dgm:pt>
    <dgm:pt modelId="{987E43E3-8916-4245-B974-88B4A3A53475}" type="sibTrans" cxnId="{2805A287-6467-4755-BC08-D02E1887A1DD}">
      <dgm:prSet/>
      <dgm:spPr/>
      <dgm:t>
        <a:bodyPr/>
        <a:lstStyle/>
        <a:p>
          <a:endParaRPr lang="en-US"/>
        </a:p>
      </dgm:t>
    </dgm:pt>
    <dgm:pt modelId="{D2BA4D22-FC1C-4E18-97C2-12A8B5900EBC}">
      <dgm:prSet/>
      <dgm:spPr/>
      <dgm:t>
        <a:bodyPr/>
        <a:lstStyle/>
        <a:p>
          <a:r>
            <a:rPr lang="en-US"/>
            <a:t>CAMP JOHNSON</a:t>
          </a:r>
        </a:p>
      </dgm:t>
    </dgm:pt>
    <dgm:pt modelId="{221A01E8-5B45-4D9D-8FAF-98615F00E32B}" type="parTrans" cxnId="{3DBFC86D-BF74-48CE-B755-8ED36C2D8A85}">
      <dgm:prSet/>
      <dgm:spPr/>
      <dgm:t>
        <a:bodyPr/>
        <a:lstStyle/>
        <a:p>
          <a:endParaRPr lang="en-US"/>
        </a:p>
      </dgm:t>
    </dgm:pt>
    <dgm:pt modelId="{87D74A6F-6701-42B5-A9C7-60707BFD53C5}" type="sibTrans" cxnId="{3DBFC86D-BF74-48CE-B755-8ED36C2D8A85}">
      <dgm:prSet/>
      <dgm:spPr/>
      <dgm:t>
        <a:bodyPr/>
        <a:lstStyle/>
        <a:p>
          <a:endParaRPr lang="en-US"/>
        </a:p>
      </dgm:t>
    </dgm:pt>
    <dgm:pt modelId="{3D08EF30-1892-48FE-B8F2-401B87417C0E}">
      <dgm:prSet/>
      <dgm:spPr/>
      <dgm:t>
        <a:bodyPr/>
        <a:lstStyle/>
        <a:p>
          <a:r>
            <a:rPr lang="en-US" dirty="0"/>
            <a:t>TARAWA TERRACE</a:t>
          </a:r>
        </a:p>
      </dgm:t>
    </dgm:pt>
    <dgm:pt modelId="{3ECE770F-EBC7-4AB0-8444-F90BF79E763B}" type="parTrans" cxnId="{BDFB574D-2832-41DC-ADA7-E7C8874F060D}">
      <dgm:prSet/>
      <dgm:spPr/>
      <dgm:t>
        <a:bodyPr/>
        <a:lstStyle/>
        <a:p>
          <a:endParaRPr lang="en-US"/>
        </a:p>
      </dgm:t>
    </dgm:pt>
    <dgm:pt modelId="{A6594A16-AA7A-4E42-90A9-491ED7F2EF44}" type="sibTrans" cxnId="{BDFB574D-2832-41DC-ADA7-E7C8874F060D}">
      <dgm:prSet/>
      <dgm:spPr/>
      <dgm:t>
        <a:bodyPr/>
        <a:lstStyle/>
        <a:p>
          <a:endParaRPr lang="en-US"/>
        </a:p>
      </dgm:t>
    </dgm:pt>
    <dgm:pt modelId="{39B66E03-9D42-4C57-A8F2-94E9BDD0A655}">
      <dgm:prSet/>
      <dgm:spPr/>
      <dgm:t>
        <a:bodyPr/>
        <a:lstStyle/>
        <a:p>
          <a:r>
            <a:rPr lang="en-US"/>
            <a:t>MONTFORD POINT HOLCOMB BOULEVARD</a:t>
          </a:r>
        </a:p>
      </dgm:t>
    </dgm:pt>
    <dgm:pt modelId="{EE2C063C-9125-4433-BF80-E99F9C253AD2}" type="parTrans" cxnId="{A9B96307-7B0F-4173-981A-FBEBB5676B34}">
      <dgm:prSet/>
      <dgm:spPr/>
      <dgm:t>
        <a:bodyPr/>
        <a:lstStyle/>
        <a:p>
          <a:endParaRPr lang="en-US"/>
        </a:p>
      </dgm:t>
    </dgm:pt>
    <dgm:pt modelId="{F5D005D1-4BB6-44C3-BCB2-BEBC17DA2BEA}" type="sibTrans" cxnId="{A9B96307-7B0F-4173-981A-FBEBB5676B34}">
      <dgm:prSet/>
      <dgm:spPr/>
      <dgm:t>
        <a:bodyPr/>
        <a:lstStyle/>
        <a:p>
          <a:endParaRPr lang="en-US"/>
        </a:p>
      </dgm:t>
    </dgm:pt>
    <dgm:pt modelId="{EB1D3F82-8111-4260-8547-3F69DD8BCFA6}">
      <dgm:prSet/>
      <dgm:spPr/>
      <dgm:t>
        <a:bodyPr/>
        <a:lstStyle/>
        <a:p>
          <a:r>
            <a:rPr lang="en-US" b="1" u="sng" dirty="0"/>
            <a:t>NOT MCAS CHERRY POINT—DIFFERENT WATER SYSTEM </a:t>
          </a:r>
          <a:endParaRPr lang="en-US" b="1" dirty="0"/>
        </a:p>
      </dgm:t>
    </dgm:pt>
    <dgm:pt modelId="{CD2987F0-11B7-4C64-852F-5E10501923B3}" type="parTrans" cxnId="{0BC5B1AC-F25C-4B14-BDA1-209A3289D657}">
      <dgm:prSet/>
      <dgm:spPr/>
      <dgm:t>
        <a:bodyPr/>
        <a:lstStyle/>
        <a:p>
          <a:endParaRPr lang="en-US"/>
        </a:p>
      </dgm:t>
    </dgm:pt>
    <dgm:pt modelId="{E2E0D8FD-566C-4E0F-9C24-6674A82D6224}" type="sibTrans" cxnId="{0BC5B1AC-F25C-4B14-BDA1-209A3289D657}">
      <dgm:prSet/>
      <dgm:spPr/>
      <dgm:t>
        <a:bodyPr/>
        <a:lstStyle/>
        <a:p>
          <a:endParaRPr lang="en-US"/>
        </a:p>
      </dgm:t>
    </dgm:pt>
    <dgm:pt modelId="{1C6EEC93-9D97-4D06-A44A-0994CEDF28FD}" type="pres">
      <dgm:prSet presAssocID="{0E4BA4FA-2A1F-4558-97C8-005F9D29CDF3}" presName="vert0" presStyleCnt="0">
        <dgm:presLayoutVars>
          <dgm:dir/>
          <dgm:animOne val="branch"/>
          <dgm:animLvl val="lvl"/>
        </dgm:presLayoutVars>
      </dgm:prSet>
      <dgm:spPr/>
    </dgm:pt>
    <dgm:pt modelId="{6B01917F-D4E3-45F7-BB6F-A4A2B64F812F}" type="pres">
      <dgm:prSet presAssocID="{8FF25092-FFB7-4D2E-96F9-22A4FDDCCC5D}" presName="thickLine" presStyleLbl="alignNode1" presStyleIdx="0" presStyleCnt="11"/>
      <dgm:spPr/>
    </dgm:pt>
    <dgm:pt modelId="{A428C83A-14CF-4D6F-BF11-2577F43B4330}" type="pres">
      <dgm:prSet presAssocID="{8FF25092-FFB7-4D2E-96F9-22A4FDDCCC5D}" presName="horz1" presStyleCnt="0"/>
      <dgm:spPr/>
    </dgm:pt>
    <dgm:pt modelId="{FD548725-861A-41CE-8965-C16A5070AB5C}" type="pres">
      <dgm:prSet presAssocID="{8FF25092-FFB7-4D2E-96F9-22A4FDDCCC5D}" presName="tx1" presStyleLbl="revTx" presStyleIdx="0" presStyleCnt="11"/>
      <dgm:spPr/>
    </dgm:pt>
    <dgm:pt modelId="{FEFF6494-19D4-40ED-A23D-6B71A8142A0B}" type="pres">
      <dgm:prSet presAssocID="{8FF25092-FFB7-4D2E-96F9-22A4FDDCCC5D}" presName="vert1" presStyleCnt="0"/>
      <dgm:spPr/>
    </dgm:pt>
    <dgm:pt modelId="{8483352D-3A6F-49E8-82ED-511947ECC659}" type="pres">
      <dgm:prSet presAssocID="{A58E4200-BFD0-4CB9-93CE-1735875BB47F}" presName="thickLine" presStyleLbl="alignNode1" presStyleIdx="1" presStyleCnt="11"/>
      <dgm:spPr/>
    </dgm:pt>
    <dgm:pt modelId="{57F55EAB-A851-465E-9DFD-5452E2171161}" type="pres">
      <dgm:prSet presAssocID="{A58E4200-BFD0-4CB9-93CE-1735875BB47F}" presName="horz1" presStyleCnt="0"/>
      <dgm:spPr/>
    </dgm:pt>
    <dgm:pt modelId="{F879E784-3760-4250-A6AC-4FA1EDFE0A52}" type="pres">
      <dgm:prSet presAssocID="{A58E4200-BFD0-4CB9-93CE-1735875BB47F}" presName="tx1" presStyleLbl="revTx" presStyleIdx="1" presStyleCnt="11"/>
      <dgm:spPr/>
    </dgm:pt>
    <dgm:pt modelId="{446A548A-EB56-4BF0-91D7-2B1697A52525}" type="pres">
      <dgm:prSet presAssocID="{A58E4200-BFD0-4CB9-93CE-1735875BB47F}" presName="vert1" presStyleCnt="0"/>
      <dgm:spPr/>
    </dgm:pt>
    <dgm:pt modelId="{9E9BDAC2-E040-463C-A351-037F9A643CC4}" type="pres">
      <dgm:prSet presAssocID="{F3F5C1B0-038F-480D-9A63-C256B2717511}" presName="thickLine" presStyleLbl="alignNode1" presStyleIdx="2" presStyleCnt="11"/>
      <dgm:spPr/>
    </dgm:pt>
    <dgm:pt modelId="{F007CD80-8E3F-4F3E-A2BE-49F5B566B87D}" type="pres">
      <dgm:prSet presAssocID="{F3F5C1B0-038F-480D-9A63-C256B2717511}" presName="horz1" presStyleCnt="0"/>
      <dgm:spPr/>
    </dgm:pt>
    <dgm:pt modelId="{027EB20A-EFFF-43B3-9C74-D0805F72B464}" type="pres">
      <dgm:prSet presAssocID="{F3F5C1B0-038F-480D-9A63-C256B2717511}" presName="tx1" presStyleLbl="revTx" presStyleIdx="2" presStyleCnt="11"/>
      <dgm:spPr/>
    </dgm:pt>
    <dgm:pt modelId="{E7DF375D-98F7-43E4-9D2C-6100D8DC7579}" type="pres">
      <dgm:prSet presAssocID="{F3F5C1B0-038F-480D-9A63-C256B2717511}" presName="vert1" presStyleCnt="0"/>
      <dgm:spPr/>
    </dgm:pt>
    <dgm:pt modelId="{032C1BB2-4172-477F-9D3C-3E6DACF4CAA0}" type="pres">
      <dgm:prSet presAssocID="{ADF7EDAE-7EF4-422B-AA41-0738C91ECF96}" presName="thickLine" presStyleLbl="alignNode1" presStyleIdx="3" presStyleCnt="11"/>
      <dgm:spPr/>
    </dgm:pt>
    <dgm:pt modelId="{FED696E2-69C7-4ECD-9742-CA38F3951898}" type="pres">
      <dgm:prSet presAssocID="{ADF7EDAE-7EF4-422B-AA41-0738C91ECF96}" presName="horz1" presStyleCnt="0"/>
      <dgm:spPr/>
    </dgm:pt>
    <dgm:pt modelId="{B23D15DF-32BD-40EC-807C-9FD39D34DF54}" type="pres">
      <dgm:prSet presAssocID="{ADF7EDAE-7EF4-422B-AA41-0738C91ECF96}" presName="tx1" presStyleLbl="revTx" presStyleIdx="3" presStyleCnt="11"/>
      <dgm:spPr/>
    </dgm:pt>
    <dgm:pt modelId="{4AF6D049-B4D2-4FF6-BD7B-C4B42AE34B8D}" type="pres">
      <dgm:prSet presAssocID="{ADF7EDAE-7EF4-422B-AA41-0738C91ECF96}" presName="vert1" presStyleCnt="0"/>
      <dgm:spPr/>
    </dgm:pt>
    <dgm:pt modelId="{528F3FF7-CBD1-4F63-B764-EF64BCC08C11}" type="pres">
      <dgm:prSet presAssocID="{584426E9-03A2-479D-B6BF-0ADCE9A08B51}" presName="thickLine" presStyleLbl="alignNode1" presStyleIdx="4" presStyleCnt="11"/>
      <dgm:spPr/>
    </dgm:pt>
    <dgm:pt modelId="{A3A8E1F8-9529-4148-AC8F-47E0F7C5F4C9}" type="pres">
      <dgm:prSet presAssocID="{584426E9-03A2-479D-B6BF-0ADCE9A08B51}" presName="horz1" presStyleCnt="0"/>
      <dgm:spPr/>
    </dgm:pt>
    <dgm:pt modelId="{0DFB8AE6-7107-41E9-9514-694DB16BDB54}" type="pres">
      <dgm:prSet presAssocID="{584426E9-03A2-479D-B6BF-0ADCE9A08B51}" presName="tx1" presStyleLbl="revTx" presStyleIdx="4" presStyleCnt="11"/>
      <dgm:spPr/>
    </dgm:pt>
    <dgm:pt modelId="{206B83CC-F7CF-4452-B69D-61300B94B077}" type="pres">
      <dgm:prSet presAssocID="{584426E9-03A2-479D-B6BF-0ADCE9A08B51}" presName="vert1" presStyleCnt="0"/>
      <dgm:spPr/>
    </dgm:pt>
    <dgm:pt modelId="{87827570-C0E3-4677-8762-7A119E641EB5}" type="pres">
      <dgm:prSet presAssocID="{83F959C4-FE29-4463-8362-D3D4E5ED59D5}" presName="thickLine" presStyleLbl="alignNode1" presStyleIdx="5" presStyleCnt="11"/>
      <dgm:spPr/>
    </dgm:pt>
    <dgm:pt modelId="{D5D62906-CBF2-4662-B19C-E0ECECAA3295}" type="pres">
      <dgm:prSet presAssocID="{83F959C4-FE29-4463-8362-D3D4E5ED59D5}" presName="horz1" presStyleCnt="0"/>
      <dgm:spPr/>
    </dgm:pt>
    <dgm:pt modelId="{A1FC7178-E32B-44C9-83C0-240E47DFC06D}" type="pres">
      <dgm:prSet presAssocID="{83F959C4-FE29-4463-8362-D3D4E5ED59D5}" presName="tx1" presStyleLbl="revTx" presStyleIdx="5" presStyleCnt="11"/>
      <dgm:spPr/>
    </dgm:pt>
    <dgm:pt modelId="{41096847-3B99-43C4-8556-8FC30E6975AE}" type="pres">
      <dgm:prSet presAssocID="{83F959C4-FE29-4463-8362-D3D4E5ED59D5}" presName="vert1" presStyleCnt="0"/>
      <dgm:spPr/>
    </dgm:pt>
    <dgm:pt modelId="{A04F1084-6DFD-4032-9293-4E0702DE7483}" type="pres">
      <dgm:prSet presAssocID="{B120AA5F-9288-4BA0-98FA-42C91D1DADBD}" presName="thickLine" presStyleLbl="alignNode1" presStyleIdx="6" presStyleCnt="11"/>
      <dgm:spPr/>
    </dgm:pt>
    <dgm:pt modelId="{3A261F46-3E1D-4D6A-858F-126F8EB816C4}" type="pres">
      <dgm:prSet presAssocID="{B120AA5F-9288-4BA0-98FA-42C91D1DADBD}" presName="horz1" presStyleCnt="0"/>
      <dgm:spPr/>
    </dgm:pt>
    <dgm:pt modelId="{CFC53E6E-8284-4E4A-8DDF-67CA546A7F65}" type="pres">
      <dgm:prSet presAssocID="{B120AA5F-9288-4BA0-98FA-42C91D1DADBD}" presName="tx1" presStyleLbl="revTx" presStyleIdx="6" presStyleCnt="11"/>
      <dgm:spPr/>
    </dgm:pt>
    <dgm:pt modelId="{F12F96FB-BC57-48D3-9AA9-84300500B210}" type="pres">
      <dgm:prSet presAssocID="{B120AA5F-9288-4BA0-98FA-42C91D1DADBD}" presName="vert1" presStyleCnt="0"/>
      <dgm:spPr/>
    </dgm:pt>
    <dgm:pt modelId="{9018A4C1-E437-4D64-9304-5D7A6BD25738}" type="pres">
      <dgm:prSet presAssocID="{D2BA4D22-FC1C-4E18-97C2-12A8B5900EBC}" presName="thickLine" presStyleLbl="alignNode1" presStyleIdx="7" presStyleCnt="11"/>
      <dgm:spPr/>
    </dgm:pt>
    <dgm:pt modelId="{5EC1D09E-EEEF-4AAF-A04B-451B6F0E6721}" type="pres">
      <dgm:prSet presAssocID="{D2BA4D22-FC1C-4E18-97C2-12A8B5900EBC}" presName="horz1" presStyleCnt="0"/>
      <dgm:spPr/>
    </dgm:pt>
    <dgm:pt modelId="{E0D768A2-F86F-4263-9997-63D1B003D1BA}" type="pres">
      <dgm:prSet presAssocID="{D2BA4D22-FC1C-4E18-97C2-12A8B5900EBC}" presName="tx1" presStyleLbl="revTx" presStyleIdx="7" presStyleCnt="11"/>
      <dgm:spPr/>
    </dgm:pt>
    <dgm:pt modelId="{220A0E1B-10E4-4E63-AC46-75FA0C2BC166}" type="pres">
      <dgm:prSet presAssocID="{D2BA4D22-FC1C-4E18-97C2-12A8B5900EBC}" presName="vert1" presStyleCnt="0"/>
      <dgm:spPr/>
    </dgm:pt>
    <dgm:pt modelId="{8935C88C-B2BD-41E1-947E-835932915CAD}" type="pres">
      <dgm:prSet presAssocID="{3D08EF30-1892-48FE-B8F2-401B87417C0E}" presName="thickLine" presStyleLbl="alignNode1" presStyleIdx="8" presStyleCnt="11"/>
      <dgm:spPr/>
    </dgm:pt>
    <dgm:pt modelId="{FAD4F481-3E94-44FF-8A0D-828B510D807F}" type="pres">
      <dgm:prSet presAssocID="{3D08EF30-1892-48FE-B8F2-401B87417C0E}" presName="horz1" presStyleCnt="0"/>
      <dgm:spPr/>
    </dgm:pt>
    <dgm:pt modelId="{7FE824B0-63A5-4D71-9D16-8BD1B3C32ED7}" type="pres">
      <dgm:prSet presAssocID="{3D08EF30-1892-48FE-B8F2-401B87417C0E}" presName="tx1" presStyleLbl="revTx" presStyleIdx="8" presStyleCnt="11"/>
      <dgm:spPr/>
    </dgm:pt>
    <dgm:pt modelId="{BE7CAEE5-2BB5-4D22-B921-5AF509DD36AF}" type="pres">
      <dgm:prSet presAssocID="{3D08EF30-1892-48FE-B8F2-401B87417C0E}" presName="vert1" presStyleCnt="0"/>
      <dgm:spPr/>
    </dgm:pt>
    <dgm:pt modelId="{438570FA-805F-4B13-A563-F46280123AD7}" type="pres">
      <dgm:prSet presAssocID="{39B66E03-9D42-4C57-A8F2-94E9BDD0A655}" presName="thickLine" presStyleLbl="alignNode1" presStyleIdx="9" presStyleCnt="11"/>
      <dgm:spPr/>
    </dgm:pt>
    <dgm:pt modelId="{580CCAA0-7944-4D69-9E7E-6B7DCD1DBA39}" type="pres">
      <dgm:prSet presAssocID="{39B66E03-9D42-4C57-A8F2-94E9BDD0A655}" presName="horz1" presStyleCnt="0"/>
      <dgm:spPr/>
    </dgm:pt>
    <dgm:pt modelId="{3FCD56A9-324E-4931-9E30-06D8CAAC6CFB}" type="pres">
      <dgm:prSet presAssocID="{39B66E03-9D42-4C57-A8F2-94E9BDD0A655}" presName="tx1" presStyleLbl="revTx" presStyleIdx="9" presStyleCnt="11"/>
      <dgm:spPr/>
    </dgm:pt>
    <dgm:pt modelId="{D646627A-4A64-48A7-8A54-A586B297C05A}" type="pres">
      <dgm:prSet presAssocID="{39B66E03-9D42-4C57-A8F2-94E9BDD0A655}" presName="vert1" presStyleCnt="0"/>
      <dgm:spPr/>
    </dgm:pt>
    <dgm:pt modelId="{0038B580-AC4B-4852-B8A3-2FB68E8874E2}" type="pres">
      <dgm:prSet presAssocID="{EB1D3F82-8111-4260-8547-3F69DD8BCFA6}" presName="thickLine" presStyleLbl="alignNode1" presStyleIdx="10" presStyleCnt="11"/>
      <dgm:spPr/>
    </dgm:pt>
    <dgm:pt modelId="{6A642650-0171-4920-BA1E-CE64556EE7F5}" type="pres">
      <dgm:prSet presAssocID="{EB1D3F82-8111-4260-8547-3F69DD8BCFA6}" presName="horz1" presStyleCnt="0"/>
      <dgm:spPr/>
    </dgm:pt>
    <dgm:pt modelId="{A0441B66-2639-4CE4-BAD1-2D40D0BFC787}" type="pres">
      <dgm:prSet presAssocID="{EB1D3F82-8111-4260-8547-3F69DD8BCFA6}" presName="tx1" presStyleLbl="revTx" presStyleIdx="10" presStyleCnt="11"/>
      <dgm:spPr/>
    </dgm:pt>
    <dgm:pt modelId="{D9D62ABD-591E-43DA-880E-519BFA86CCC2}" type="pres">
      <dgm:prSet presAssocID="{EB1D3F82-8111-4260-8547-3F69DD8BCFA6}" presName="vert1" presStyleCnt="0"/>
      <dgm:spPr/>
    </dgm:pt>
  </dgm:ptLst>
  <dgm:cxnLst>
    <dgm:cxn modelId="{56231400-C0C6-43BD-AE92-C59FF7FB109F}" type="presOf" srcId="{3D08EF30-1892-48FE-B8F2-401B87417C0E}" destId="{7FE824B0-63A5-4D71-9D16-8BD1B3C32ED7}" srcOrd="0" destOrd="0" presId="urn:microsoft.com/office/officeart/2008/layout/LinedList"/>
    <dgm:cxn modelId="{5766CB03-4F8C-4B3C-B185-AC0846414C89}" type="presOf" srcId="{A58E4200-BFD0-4CB9-93CE-1735875BB47F}" destId="{F879E784-3760-4250-A6AC-4FA1EDFE0A52}" srcOrd="0" destOrd="0" presId="urn:microsoft.com/office/officeart/2008/layout/LinedList"/>
    <dgm:cxn modelId="{A9B96307-7B0F-4173-981A-FBEBB5676B34}" srcId="{0E4BA4FA-2A1F-4558-97C8-005F9D29CDF3}" destId="{39B66E03-9D42-4C57-A8F2-94E9BDD0A655}" srcOrd="9" destOrd="0" parTransId="{EE2C063C-9125-4433-BF80-E99F9C253AD2}" sibTransId="{F5D005D1-4BB6-44C3-BCB2-BEBC17DA2BEA}"/>
    <dgm:cxn modelId="{DDB6200C-D5D1-4730-8F78-D8E5AAF8AFF1}" srcId="{0E4BA4FA-2A1F-4558-97C8-005F9D29CDF3}" destId="{F3F5C1B0-038F-480D-9A63-C256B2717511}" srcOrd="2" destOrd="0" parTransId="{2569501C-B5F0-4EA5-94F1-3BFA51493DE0}" sibTransId="{0721B7CD-9D05-418F-BB7B-FBD4F3AECDA6}"/>
    <dgm:cxn modelId="{17A2A42A-3261-4A8B-BAAE-34982030645F}" type="presOf" srcId="{584426E9-03A2-479D-B6BF-0ADCE9A08B51}" destId="{0DFB8AE6-7107-41E9-9514-694DB16BDB54}" srcOrd="0" destOrd="0" presId="urn:microsoft.com/office/officeart/2008/layout/LinedList"/>
    <dgm:cxn modelId="{A539813B-0177-419C-9E7F-4612483EEC0D}" type="presOf" srcId="{F3F5C1B0-038F-480D-9A63-C256B2717511}" destId="{027EB20A-EFFF-43B3-9C74-D0805F72B464}" srcOrd="0" destOrd="0" presId="urn:microsoft.com/office/officeart/2008/layout/LinedList"/>
    <dgm:cxn modelId="{3417B860-B883-444F-9C25-3A79F6436BCE}" type="presOf" srcId="{8FF25092-FFB7-4D2E-96F9-22A4FDDCCC5D}" destId="{FD548725-861A-41CE-8965-C16A5070AB5C}" srcOrd="0" destOrd="0" presId="urn:microsoft.com/office/officeart/2008/layout/LinedList"/>
    <dgm:cxn modelId="{74DDAF41-4C76-429E-A9E2-A5C1249A1876}" srcId="{0E4BA4FA-2A1F-4558-97C8-005F9D29CDF3}" destId="{8FF25092-FFB7-4D2E-96F9-22A4FDDCCC5D}" srcOrd="0" destOrd="0" parTransId="{7AE5A92A-EE68-4ED8-A7B3-D1C7A4B6C998}" sibTransId="{F09021C2-27CF-4029-95A6-0D8E1E809B54}"/>
    <dgm:cxn modelId="{331AFC41-EEA0-4FD3-8A1E-3A39812ADDEB}" type="presOf" srcId="{83F959C4-FE29-4463-8362-D3D4E5ED59D5}" destId="{A1FC7178-E32B-44C9-83C0-240E47DFC06D}" srcOrd="0" destOrd="0" presId="urn:microsoft.com/office/officeart/2008/layout/LinedList"/>
    <dgm:cxn modelId="{BDFB574D-2832-41DC-ADA7-E7C8874F060D}" srcId="{0E4BA4FA-2A1F-4558-97C8-005F9D29CDF3}" destId="{3D08EF30-1892-48FE-B8F2-401B87417C0E}" srcOrd="8" destOrd="0" parTransId="{3ECE770F-EBC7-4AB0-8444-F90BF79E763B}" sibTransId="{A6594A16-AA7A-4E42-90A9-491ED7F2EF44}"/>
    <dgm:cxn modelId="{3DBFC86D-BF74-48CE-B755-8ED36C2D8A85}" srcId="{0E4BA4FA-2A1F-4558-97C8-005F9D29CDF3}" destId="{D2BA4D22-FC1C-4E18-97C2-12A8B5900EBC}" srcOrd="7" destOrd="0" parTransId="{221A01E8-5B45-4D9D-8FAF-98615F00E32B}" sibTransId="{87D74A6F-6701-42B5-A9C7-60707BFD53C5}"/>
    <dgm:cxn modelId="{7AF3D36D-8E8C-4A69-B9C2-3A334F7D15B8}" srcId="{0E4BA4FA-2A1F-4558-97C8-005F9D29CDF3}" destId="{83F959C4-FE29-4463-8362-D3D4E5ED59D5}" srcOrd="5" destOrd="0" parTransId="{BA1437B9-5A2E-447D-8C06-749F8D85EC0B}" sibTransId="{7317988B-2DEC-4D3F-9E5D-D371A8149A06}"/>
    <dgm:cxn modelId="{06A1BD7D-29B1-4681-9ADE-48AF4749FD87}" type="presOf" srcId="{0E4BA4FA-2A1F-4558-97C8-005F9D29CDF3}" destId="{1C6EEC93-9D97-4D06-A44A-0994CEDF28FD}" srcOrd="0" destOrd="0" presId="urn:microsoft.com/office/officeart/2008/layout/LinedList"/>
    <dgm:cxn modelId="{24E8E386-7160-44EF-989F-6789FDD6D346}" type="presOf" srcId="{EB1D3F82-8111-4260-8547-3F69DD8BCFA6}" destId="{A0441B66-2639-4CE4-BAD1-2D40D0BFC787}" srcOrd="0" destOrd="0" presId="urn:microsoft.com/office/officeart/2008/layout/LinedList"/>
    <dgm:cxn modelId="{2805A287-6467-4755-BC08-D02E1887A1DD}" srcId="{0E4BA4FA-2A1F-4558-97C8-005F9D29CDF3}" destId="{B120AA5F-9288-4BA0-98FA-42C91D1DADBD}" srcOrd="6" destOrd="0" parTransId="{1AE9C7B0-D63E-49EA-BCD1-94DEE06FFCD8}" sibTransId="{987E43E3-8916-4245-B974-88B4A3A53475}"/>
    <dgm:cxn modelId="{98A8EF93-34A8-4209-A502-0B6559242AA1}" srcId="{0E4BA4FA-2A1F-4558-97C8-005F9D29CDF3}" destId="{ADF7EDAE-7EF4-422B-AA41-0738C91ECF96}" srcOrd="3" destOrd="0" parTransId="{09F3096B-C96A-4750-B927-C3DF67325A36}" sibTransId="{E249E2F3-0286-4D9E-959A-A3DC971060EC}"/>
    <dgm:cxn modelId="{33392DA8-363B-4241-8641-1101D61A0FD1}" type="presOf" srcId="{39B66E03-9D42-4C57-A8F2-94E9BDD0A655}" destId="{3FCD56A9-324E-4931-9E30-06D8CAAC6CFB}" srcOrd="0" destOrd="0" presId="urn:microsoft.com/office/officeart/2008/layout/LinedList"/>
    <dgm:cxn modelId="{0BC5B1AC-F25C-4B14-BDA1-209A3289D657}" srcId="{0E4BA4FA-2A1F-4558-97C8-005F9D29CDF3}" destId="{EB1D3F82-8111-4260-8547-3F69DD8BCFA6}" srcOrd="10" destOrd="0" parTransId="{CD2987F0-11B7-4C64-852F-5E10501923B3}" sibTransId="{E2E0D8FD-566C-4E0F-9C24-6674A82D6224}"/>
    <dgm:cxn modelId="{6C3D05AD-0980-4DBC-9CCC-5369230688CF}" srcId="{0E4BA4FA-2A1F-4558-97C8-005F9D29CDF3}" destId="{584426E9-03A2-479D-B6BF-0ADCE9A08B51}" srcOrd="4" destOrd="0" parTransId="{13F6201C-7ECA-42CE-8F0C-C65BC5A52FBC}" sibTransId="{3C837224-372D-422B-949A-C31D7AAF6F3E}"/>
    <dgm:cxn modelId="{87C9B9BA-83A5-4CEA-9B1A-FC049C546216}" srcId="{0E4BA4FA-2A1F-4558-97C8-005F9D29CDF3}" destId="{A58E4200-BFD0-4CB9-93CE-1735875BB47F}" srcOrd="1" destOrd="0" parTransId="{370160C1-8874-49DE-9F49-7DFABDC73073}" sibTransId="{69FDFE2E-B004-473F-B721-07FE427985E9}"/>
    <dgm:cxn modelId="{58958CBD-F909-4343-AB21-0A0BE49AF224}" type="presOf" srcId="{D2BA4D22-FC1C-4E18-97C2-12A8B5900EBC}" destId="{E0D768A2-F86F-4263-9997-63D1B003D1BA}" srcOrd="0" destOrd="0" presId="urn:microsoft.com/office/officeart/2008/layout/LinedList"/>
    <dgm:cxn modelId="{1B9F96C8-84C2-4E67-A69C-0321FE4C4D48}" type="presOf" srcId="{ADF7EDAE-7EF4-422B-AA41-0738C91ECF96}" destId="{B23D15DF-32BD-40EC-807C-9FD39D34DF54}" srcOrd="0" destOrd="0" presId="urn:microsoft.com/office/officeart/2008/layout/LinedList"/>
    <dgm:cxn modelId="{F4DA4DCB-2EE3-4375-918B-277C1208C373}" type="presOf" srcId="{B120AA5F-9288-4BA0-98FA-42C91D1DADBD}" destId="{CFC53E6E-8284-4E4A-8DDF-67CA546A7F65}" srcOrd="0" destOrd="0" presId="urn:microsoft.com/office/officeart/2008/layout/LinedList"/>
    <dgm:cxn modelId="{1ED31574-A2C2-4859-81D5-73E63674C754}" type="presParOf" srcId="{1C6EEC93-9D97-4D06-A44A-0994CEDF28FD}" destId="{6B01917F-D4E3-45F7-BB6F-A4A2B64F812F}" srcOrd="0" destOrd="0" presId="urn:microsoft.com/office/officeart/2008/layout/LinedList"/>
    <dgm:cxn modelId="{F5D42F0D-1B7F-44FB-8C72-47E7D53FD32E}" type="presParOf" srcId="{1C6EEC93-9D97-4D06-A44A-0994CEDF28FD}" destId="{A428C83A-14CF-4D6F-BF11-2577F43B4330}" srcOrd="1" destOrd="0" presId="urn:microsoft.com/office/officeart/2008/layout/LinedList"/>
    <dgm:cxn modelId="{877B6F4A-C5FB-4F2C-948C-CD519FB96DE7}" type="presParOf" srcId="{A428C83A-14CF-4D6F-BF11-2577F43B4330}" destId="{FD548725-861A-41CE-8965-C16A5070AB5C}" srcOrd="0" destOrd="0" presId="urn:microsoft.com/office/officeart/2008/layout/LinedList"/>
    <dgm:cxn modelId="{4801FCA8-3CC8-4D0C-AC4D-E27BB5943D7D}" type="presParOf" srcId="{A428C83A-14CF-4D6F-BF11-2577F43B4330}" destId="{FEFF6494-19D4-40ED-A23D-6B71A8142A0B}" srcOrd="1" destOrd="0" presId="urn:microsoft.com/office/officeart/2008/layout/LinedList"/>
    <dgm:cxn modelId="{0CAFA93E-7549-44F3-99E8-6D321165C702}" type="presParOf" srcId="{1C6EEC93-9D97-4D06-A44A-0994CEDF28FD}" destId="{8483352D-3A6F-49E8-82ED-511947ECC659}" srcOrd="2" destOrd="0" presId="urn:microsoft.com/office/officeart/2008/layout/LinedList"/>
    <dgm:cxn modelId="{557D730D-9FA2-4DB8-9FBC-E44D3A618422}" type="presParOf" srcId="{1C6EEC93-9D97-4D06-A44A-0994CEDF28FD}" destId="{57F55EAB-A851-465E-9DFD-5452E2171161}" srcOrd="3" destOrd="0" presId="urn:microsoft.com/office/officeart/2008/layout/LinedList"/>
    <dgm:cxn modelId="{2709E779-EC9C-4BAD-BE24-C0171FFB32C5}" type="presParOf" srcId="{57F55EAB-A851-465E-9DFD-5452E2171161}" destId="{F879E784-3760-4250-A6AC-4FA1EDFE0A52}" srcOrd="0" destOrd="0" presId="urn:microsoft.com/office/officeart/2008/layout/LinedList"/>
    <dgm:cxn modelId="{42200497-B464-429C-B7B8-F9D8BC759ABD}" type="presParOf" srcId="{57F55EAB-A851-465E-9DFD-5452E2171161}" destId="{446A548A-EB56-4BF0-91D7-2B1697A52525}" srcOrd="1" destOrd="0" presId="urn:microsoft.com/office/officeart/2008/layout/LinedList"/>
    <dgm:cxn modelId="{F6ED905F-1BDE-4011-8EA7-1D5AFD4450AB}" type="presParOf" srcId="{1C6EEC93-9D97-4D06-A44A-0994CEDF28FD}" destId="{9E9BDAC2-E040-463C-A351-037F9A643CC4}" srcOrd="4" destOrd="0" presId="urn:microsoft.com/office/officeart/2008/layout/LinedList"/>
    <dgm:cxn modelId="{191CC307-C2FB-417C-8F87-5D01127AEEFB}" type="presParOf" srcId="{1C6EEC93-9D97-4D06-A44A-0994CEDF28FD}" destId="{F007CD80-8E3F-4F3E-A2BE-49F5B566B87D}" srcOrd="5" destOrd="0" presId="urn:microsoft.com/office/officeart/2008/layout/LinedList"/>
    <dgm:cxn modelId="{B3661C4A-A01E-48F6-BF1E-EDD18783AA5E}" type="presParOf" srcId="{F007CD80-8E3F-4F3E-A2BE-49F5B566B87D}" destId="{027EB20A-EFFF-43B3-9C74-D0805F72B464}" srcOrd="0" destOrd="0" presId="urn:microsoft.com/office/officeart/2008/layout/LinedList"/>
    <dgm:cxn modelId="{9F321D66-3F41-4531-B03D-ABBB5DD5E009}" type="presParOf" srcId="{F007CD80-8E3F-4F3E-A2BE-49F5B566B87D}" destId="{E7DF375D-98F7-43E4-9D2C-6100D8DC7579}" srcOrd="1" destOrd="0" presId="urn:microsoft.com/office/officeart/2008/layout/LinedList"/>
    <dgm:cxn modelId="{5D8EF235-E619-4897-80BD-11A77921C499}" type="presParOf" srcId="{1C6EEC93-9D97-4D06-A44A-0994CEDF28FD}" destId="{032C1BB2-4172-477F-9D3C-3E6DACF4CAA0}" srcOrd="6" destOrd="0" presId="urn:microsoft.com/office/officeart/2008/layout/LinedList"/>
    <dgm:cxn modelId="{6D3ED28D-B1A6-48C6-A160-F12225883F91}" type="presParOf" srcId="{1C6EEC93-9D97-4D06-A44A-0994CEDF28FD}" destId="{FED696E2-69C7-4ECD-9742-CA38F3951898}" srcOrd="7" destOrd="0" presId="urn:microsoft.com/office/officeart/2008/layout/LinedList"/>
    <dgm:cxn modelId="{6966239E-E8C6-40AA-9D70-AF75128A156A}" type="presParOf" srcId="{FED696E2-69C7-4ECD-9742-CA38F3951898}" destId="{B23D15DF-32BD-40EC-807C-9FD39D34DF54}" srcOrd="0" destOrd="0" presId="urn:microsoft.com/office/officeart/2008/layout/LinedList"/>
    <dgm:cxn modelId="{636D8D7C-1FED-4E6E-9E7E-9B1249085609}" type="presParOf" srcId="{FED696E2-69C7-4ECD-9742-CA38F3951898}" destId="{4AF6D049-B4D2-4FF6-BD7B-C4B42AE34B8D}" srcOrd="1" destOrd="0" presId="urn:microsoft.com/office/officeart/2008/layout/LinedList"/>
    <dgm:cxn modelId="{5B2B0F9B-A5CD-4314-B552-A93EA3A70A73}" type="presParOf" srcId="{1C6EEC93-9D97-4D06-A44A-0994CEDF28FD}" destId="{528F3FF7-CBD1-4F63-B764-EF64BCC08C11}" srcOrd="8" destOrd="0" presId="urn:microsoft.com/office/officeart/2008/layout/LinedList"/>
    <dgm:cxn modelId="{5A021D4E-7F21-4BB7-99A0-289C576E21A6}" type="presParOf" srcId="{1C6EEC93-9D97-4D06-A44A-0994CEDF28FD}" destId="{A3A8E1F8-9529-4148-AC8F-47E0F7C5F4C9}" srcOrd="9" destOrd="0" presId="urn:microsoft.com/office/officeart/2008/layout/LinedList"/>
    <dgm:cxn modelId="{C3742137-E083-4A38-A250-E150A3DC629B}" type="presParOf" srcId="{A3A8E1F8-9529-4148-AC8F-47E0F7C5F4C9}" destId="{0DFB8AE6-7107-41E9-9514-694DB16BDB54}" srcOrd="0" destOrd="0" presId="urn:microsoft.com/office/officeart/2008/layout/LinedList"/>
    <dgm:cxn modelId="{3C521493-16BD-4818-A0F4-405A03C52029}" type="presParOf" srcId="{A3A8E1F8-9529-4148-AC8F-47E0F7C5F4C9}" destId="{206B83CC-F7CF-4452-B69D-61300B94B077}" srcOrd="1" destOrd="0" presId="urn:microsoft.com/office/officeart/2008/layout/LinedList"/>
    <dgm:cxn modelId="{1705A9EA-D9A6-4107-9B74-7AA5F8A6A428}" type="presParOf" srcId="{1C6EEC93-9D97-4D06-A44A-0994CEDF28FD}" destId="{87827570-C0E3-4677-8762-7A119E641EB5}" srcOrd="10" destOrd="0" presId="urn:microsoft.com/office/officeart/2008/layout/LinedList"/>
    <dgm:cxn modelId="{AC6312DE-6DC2-463A-8692-D0974C605E70}" type="presParOf" srcId="{1C6EEC93-9D97-4D06-A44A-0994CEDF28FD}" destId="{D5D62906-CBF2-4662-B19C-E0ECECAA3295}" srcOrd="11" destOrd="0" presId="urn:microsoft.com/office/officeart/2008/layout/LinedList"/>
    <dgm:cxn modelId="{4B8FB1B3-8A95-4C0D-95EE-6C6BA2C06CBD}" type="presParOf" srcId="{D5D62906-CBF2-4662-B19C-E0ECECAA3295}" destId="{A1FC7178-E32B-44C9-83C0-240E47DFC06D}" srcOrd="0" destOrd="0" presId="urn:microsoft.com/office/officeart/2008/layout/LinedList"/>
    <dgm:cxn modelId="{FF9668C2-2844-481D-89A9-EFC30215DDEE}" type="presParOf" srcId="{D5D62906-CBF2-4662-B19C-E0ECECAA3295}" destId="{41096847-3B99-43C4-8556-8FC30E6975AE}" srcOrd="1" destOrd="0" presId="urn:microsoft.com/office/officeart/2008/layout/LinedList"/>
    <dgm:cxn modelId="{5591F246-67EF-4A22-B070-F272418266E7}" type="presParOf" srcId="{1C6EEC93-9D97-4D06-A44A-0994CEDF28FD}" destId="{A04F1084-6DFD-4032-9293-4E0702DE7483}" srcOrd="12" destOrd="0" presId="urn:microsoft.com/office/officeart/2008/layout/LinedList"/>
    <dgm:cxn modelId="{18A109BE-78AE-4DD9-867D-BCB8959C5D34}" type="presParOf" srcId="{1C6EEC93-9D97-4D06-A44A-0994CEDF28FD}" destId="{3A261F46-3E1D-4D6A-858F-126F8EB816C4}" srcOrd="13" destOrd="0" presId="urn:microsoft.com/office/officeart/2008/layout/LinedList"/>
    <dgm:cxn modelId="{BA686E3B-B35D-4F80-9869-0E0333E9BC40}" type="presParOf" srcId="{3A261F46-3E1D-4D6A-858F-126F8EB816C4}" destId="{CFC53E6E-8284-4E4A-8DDF-67CA546A7F65}" srcOrd="0" destOrd="0" presId="urn:microsoft.com/office/officeart/2008/layout/LinedList"/>
    <dgm:cxn modelId="{E191AA88-EB10-4137-95F0-08823593ECAB}" type="presParOf" srcId="{3A261F46-3E1D-4D6A-858F-126F8EB816C4}" destId="{F12F96FB-BC57-48D3-9AA9-84300500B210}" srcOrd="1" destOrd="0" presId="urn:microsoft.com/office/officeart/2008/layout/LinedList"/>
    <dgm:cxn modelId="{EE376E64-6A74-483E-8B4E-EA501FC39D43}" type="presParOf" srcId="{1C6EEC93-9D97-4D06-A44A-0994CEDF28FD}" destId="{9018A4C1-E437-4D64-9304-5D7A6BD25738}" srcOrd="14" destOrd="0" presId="urn:microsoft.com/office/officeart/2008/layout/LinedList"/>
    <dgm:cxn modelId="{B2C86C5F-E6FA-44AA-B6CC-332F0A98F235}" type="presParOf" srcId="{1C6EEC93-9D97-4D06-A44A-0994CEDF28FD}" destId="{5EC1D09E-EEEF-4AAF-A04B-451B6F0E6721}" srcOrd="15" destOrd="0" presId="urn:microsoft.com/office/officeart/2008/layout/LinedList"/>
    <dgm:cxn modelId="{5FCEF750-189A-41CF-818D-C23D425DAC52}" type="presParOf" srcId="{5EC1D09E-EEEF-4AAF-A04B-451B6F0E6721}" destId="{E0D768A2-F86F-4263-9997-63D1B003D1BA}" srcOrd="0" destOrd="0" presId="urn:microsoft.com/office/officeart/2008/layout/LinedList"/>
    <dgm:cxn modelId="{7448D5BB-C082-419B-A9C0-7FCC5861869B}" type="presParOf" srcId="{5EC1D09E-EEEF-4AAF-A04B-451B6F0E6721}" destId="{220A0E1B-10E4-4E63-AC46-75FA0C2BC166}" srcOrd="1" destOrd="0" presId="urn:microsoft.com/office/officeart/2008/layout/LinedList"/>
    <dgm:cxn modelId="{22D917AE-071A-4DAF-853E-8F2121730A50}" type="presParOf" srcId="{1C6EEC93-9D97-4D06-A44A-0994CEDF28FD}" destId="{8935C88C-B2BD-41E1-947E-835932915CAD}" srcOrd="16" destOrd="0" presId="urn:microsoft.com/office/officeart/2008/layout/LinedList"/>
    <dgm:cxn modelId="{5674E584-B292-4BE2-A00F-29489517DA2D}" type="presParOf" srcId="{1C6EEC93-9D97-4D06-A44A-0994CEDF28FD}" destId="{FAD4F481-3E94-44FF-8A0D-828B510D807F}" srcOrd="17" destOrd="0" presId="urn:microsoft.com/office/officeart/2008/layout/LinedList"/>
    <dgm:cxn modelId="{940BDEE4-8427-46E3-888D-D74EBA3242E0}" type="presParOf" srcId="{FAD4F481-3E94-44FF-8A0D-828B510D807F}" destId="{7FE824B0-63A5-4D71-9D16-8BD1B3C32ED7}" srcOrd="0" destOrd="0" presId="urn:microsoft.com/office/officeart/2008/layout/LinedList"/>
    <dgm:cxn modelId="{A26A95B2-5D50-4F69-BB37-947F388F5E59}" type="presParOf" srcId="{FAD4F481-3E94-44FF-8A0D-828B510D807F}" destId="{BE7CAEE5-2BB5-4D22-B921-5AF509DD36AF}" srcOrd="1" destOrd="0" presId="urn:microsoft.com/office/officeart/2008/layout/LinedList"/>
    <dgm:cxn modelId="{20E02E9A-0DB1-48C5-AB3C-56AA0AEEEA1F}" type="presParOf" srcId="{1C6EEC93-9D97-4D06-A44A-0994CEDF28FD}" destId="{438570FA-805F-4B13-A563-F46280123AD7}" srcOrd="18" destOrd="0" presId="urn:microsoft.com/office/officeart/2008/layout/LinedList"/>
    <dgm:cxn modelId="{4541BCD8-E9CE-41B6-AFFC-45FDBC8AFC9E}" type="presParOf" srcId="{1C6EEC93-9D97-4D06-A44A-0994CEDF28FD}" destId="{580CCAA0-7944-4D69-9E7E-6B7DCD1DBA39}" srcOrd="19" destOrd="0" presId="urn:microsoft.com/office/officeart/2008/layout/LinedList"/>
    <dgm:cxn modelId="{0E9DF7D6-68FC-4E14-B0D8-0A788C86AABF}" type="presParOf" srcId="{580CCAA0-7944-4D69-9E7E-6B7DCD1DBA39}" destId="{3FCD56A9-324E-4931-9E30-06D8CAAC6CFB}" srcOrd="0" destOrd="0" presId="urn:microsoft.com/office/officeart/2008/layout/LinedList"/>
    <dgm:cxn modelId="{B6F03808-198F-4CD1-B18D-89E6D7B16C19}" type="presParOf" srcId="{580CCAA0-7944-4D69-9E7E-6B7DCD1DBA39}" destId="{D646627A-4A64-48A7-8A54-A586B297C05A}" srcOrd="1" destOrd="0" presId="urn:microsoft.com/office/officeart/2008/layout/LinedList"/>
    <dgm:cxn modelId="{6615FC11-3F9C-45E0-94A2-50756D9A5AFA}" type="presParOf" srcId="{1C6EEC93-9D97-4D06-A44A-0994CEDF28FD}" destId="{0038B580-AC4B-4852-B8A3-2FB68E8874E2}" srcOrd="20" destOrd="0" presId="urn:microsoft.com/office/officeart/2008/layout/LinedList"/>
    <dgm:cxn modelId="{38028BDD-726A-42CC-82B1-F746E3B34B78}" type="presParOf" srcId="{1C6EEC93-9D97-4D06-A44A-0994CEDF28FD}" destId="{6A642650-0171-4920-BA1E-CE64556EE7F5}" srcOrd="21" destOrd="0" presId="urn:microsoft.com/office/officeart/2008/layout/LinedList"/>
    <dgm:cxn modelId="{4E8037C7-53F7-4355-BBC3-D00033C326F8}" type="presParOf" srcId="{6A642650-0171-4920-BA1E-CE64556EE7F5}" destId="{A0441B66-2639-4CE4-BAD1-2D40D0BFC787}" srcOrd="0" destOrd="0" presId="urn:microsoft.com/office/officeart/2008/layout/LinedList"/>
    <dgm:cxn modelId="{6786BCFC-9A73-4584-AEAF-DCB08AD835A7}" type="presParOf" srcId="{6A642650-0171-4920-BA1E-CE64556EE7F5}" destId="{D9D62ABD-591E-43DA-880E-519BFA86CCC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900B9D-8171-4525-AF85-15C9F0AC6AB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37C4E38-56F9-4749-BE63-E8C649281DED}">
      <dgm:prSet/>
      <dgm:spPr/>
      <dgm:t>
        <a:bodyPr/>
        <a:lstStyle/>
        <a:p>
          <a:r>
            <a:rPr lang="en-US" b="1"/>
            <a:t>EFFECTIVE </a:t>
          </a:r>
          <a:r>
            <a:rPr lang="en-US" b="1" u="sng"/>
            <a:t>14 MARCH 2017:</a:t>
          </a:r>
          <a:endParaRPr lang="en-US"/>
        </a:p>
      </dgm:t>
    </dgm:pt>
    <dgm:pt modelId="{4797BFAE-C0BF-4808-ADE6-5B2DD0C98847}" type="parTrans" cxnId="{D18CD5F9-194C-4276-BF19-D55D2D2762F5}">
      <dgm:prSet/>
      <dgm:spPr/>
      <dgm:t>
        <a:bodyPr/>
        <a:lstStyle/>
        <a:p>
          <a:endParaRPr lang="en-US"/>
        </a:p>
      </dgm:t>
    </dgm:pt>
    <dgm:pt modelId="{AE0DC163-C192-4AAA-A36B-F0009B813B16}" type="sibTrans" cxnId="{D18CD5F9-194C-4276-BF19-D55D2D2762F5}">
      <dgm:prSet/>
      <dgm:spPr/>
      <dgm:t>
        <a:bodyPr/>
        <a:lstStyle/>
        <a:p>
          <a:endParaRPr lang="en-US"/>
        </a:p>
      </dgm:t>
    </dgm:pt>
    <dgm:pt modelId="{A9D5E93E-326F-4F68-9D06-263099A8877C}">
      <dgm:prSet/>
      <dgm:spPr/>
      <dgm:t>
        <a:bodyPr/>
        <a:lstStyle/>
        <a:p>
          <a:r>
            <a:rPr lang="en-US" b="1" dirty="0"/>
            <a:t>This </a:t>
          </a:r>
          <a:r>
            <a:rPr lang="en-US" b="1" u="sng" dirty="0"/>
            <a:t>IS</a:t>
          </a:r>
          <a:r>
            <a:rPr lang="en-US" b="1" dirty="0"/>
            <a:t> regardless of when the conditions began or if the claim was filed and denied prior to March 14, 2017. </a:t>
          </a:r>
          <a:endParaRPr lang="en-US" dirty="0"/>
        </a:p>
      </dgm:t>
    </dgm:pt>
    <dgm:pt modelId="{F81B97CD-C650-4089-B91A-C615B817058E}" type="parTrans" cxnId="{3B7240AC-EC35-4795-9275-FA3ABE33A134}">
      <dgm:prSet/>
      <dgm:spPr/>
      <dgm:t>
        <a:bodyPr/>
        <a:lstStyle/>
        <a:p>
          <a:endParaRPr lang="en-US"/>
        </a:p>
      </dgm:t>
    </dgm:pt>
    <dgm:pt modelId="{A77774DD-10F2-40B8-899E-26DDA7BBCDB0}" type="sibTrans" cxnId="{3B7240AC-EC35-4795-9275-FA3ABE33A134}">
      <dgm:prSet/>
      <dgm:spPr/>
      <dgm:t>
        <a:bodyPr/>
        <a:lstStyle/>
        <a:p>
          <a:endParaRPr lang="en-US"/>
        </a:p>
      </dgm:t>
    </dgm:pt>
    <dgm:pt modelId="{5AB92127-461C-4523-B959-9CDECD7B8D7A}" type="pres">
      <dgm:prSet presAssocID="{BE900B9D-8171-4525-AF85-15C9F0AC6AB7}" presName="root" presStyleCnt="0">
        <dgm:presLayoutVars>
          <dgm:dir/>
          <dgm:resizeHandles val="exact"/>
        </dgm:presLayoutVars>
      </dgm:prSet>
      <dgm:spPr/>
    </dgm:pt>
    <dgm:pt modelId="{06A1BA47-1A3B-445F-94F4-200271FEC23D}" type="pres">
      <dgm:prSet presAssocID="{A37C4E38-56F9-4749-BE63-E8C649281DED}" presName="compNode" presStyleCnt="0"/>
      <dgm:spPr/>
    </dgm:pt>
    <dgm:pt modelId="{43CE9C63-FF33-46CB-936C-5069811DEF3D}" type="pres">
      <dgm:prSet presAssocID="{A37C4E38-56F9-4749-BE63-E8C649281DED}" presName="bgRect" presStyleLbl="bgShp" presStyleIdx="0" presStyleCnt="2"/>
      <dgm:spPr/>
    </dgm:pt>
    <dgm:pt modelId="{57A3F8AB-FE8B-43EC-A884-4BC0285443BD}" type="pres">
      <dgm:prSet presAssocID="{A37C4E38-56F9-4749-BE63-E8C649281DE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5208B01A-B4EC-4E3F-9EDD-7D1FA7EE7ABE}" type="pres">
      <dgm:prSet presAssocID="{A37C4E38-56F9-4749-BE63-E8C649281DED}" presName="spaceRect" presStyleCnt="0"/>
      <dgm:spPr/>
    </dgm:pt>
    <dgm:pt modelId="{60D20ADC-7213-44BF-A881-BB3F4644305F}" type="pres">
      <dgm:prSet presAssocID="{A37C4E38-56F9-4749-BE63-E8C649281DED}" presName="parTx" presStyleLbl="revTx" presStyleIdx="0" presStyleCnt="2">
        <dgm:presLayoutVars>
          <dgm:chMax val="0"/>
          <dgm:chPref val="0"/>
        </dgm:presLayoutVars>
      </dgm:prSet>
      <dgm:spPr/>
    </dgm:pt>
    <dgm:pt modelId="{9BEC5EA2-EA5D-4692-B68F-6BF4BEAC6975}" type="pres">
      <dgm:prSet presAssocID="{AE0DC163-C192-4AAA-A36B-F0009B813B16}" presName="sibTrans" presStyleCnt="0"/>
      <dgm:spPr/>
    </dgm:pt>
    <dgm:pt modelId="{276939A3-C274-4897-9296-A74A2FDB4628}" type="pres">
      <dgm:prSet presAssocID="{A9D5E93E-326F-4F68-9D06-263099A8877C}" presName="compNode" presStyleCnt="0"/>
      <dgm:spPr/>
    </dgm:pt>
    <dgm:pt modelId="{83D78A5B-0342-4BA9-A8DE-0DB38DE0CD89}" type="pres">
      <dgm:prSet presAssocID="{A9D5E93E-326F-4F68-9D06-263099A8877C}" presName="bgRect" presStyleLbl="bgShp" presStyleIdx="1" presStyleCnt="2"/>
      <dgm:spPr/>
    </dgm:pt>
    <dgm:pt modelId="{53A4329C-B654-46B7-B000-8B7BD43BCAE9}" type="pres">
      <dgm:prSet presAssocID="{A9D5E93E-326F-4F68-9D06-263099A8877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EBC20654-41A1-4F4E-8A24-F8CC5AAE5425}" type="pres">
      <dgm:prSet presAssocID="{A9D5E93E-326F-4F68-9D06-263099A8877C}" presName="spaceRect" presStyleCnt="0"/>
      <dgm:spPr/>
    </dgm:pt>
    <dgm:pt modelId="{DAE129F6-CF50-4C70-B5DB-C6C4BAAA1DB8}" type="pres">
      <dgm:prSet presAssocID="{A9D5E93E-326F-4F68-9D06-263099A8877C}" presName="parTx" presStyleLbl="revTx" presStyleIdx="1" presStyleCnt="2">
        <dgm:presLayoutVars>
          <dgm:chMax val="0"/>
          <dgm:chPref val="0"/>
        </dgm:presLayoutVars>
      </dgm:prSet>
      <dgm:spPr/>
    </dgm:pt>
  </dgm:ptLst>
  <dgm:cxnLst>
    <dgm:cxn modelId="{C59EDB0C-CABC-47BC-B531-B5781D939B78}" type="presOf" srcId="{BE900B9D-8171-4525-AF85-15C9F0AC6AB7}" destId="{5AB92127-461C-4523-B959-9CDECD7B8D7A}" srcOrd="0" destOrd="0" presId="urn:microsoft.com/office/officeart/2018/2/layout/IconVerticalSolidList"/>
    <dgm:cxn modelId="{2F559760-BB58-4360-A44D-350D37EBF4EA}" type="presOf" srcId="{A9D5E93E-326F-4F68-9D06-263099A8877C}" destId="{DAE129F6-CF50-4C70-B5DB-C6C4BAAA1DB8}" srcOrd="0" destOrd="0" presId="urn:microsoft.com/office/officeart/2018/2/layout/IconVerticalSolidList"/>
    <dgm:cxn modelId="{F5A6D07A-9640-4245-8282-8129BD7AE72E}" type="presOf" srcId="{A37C4E38-56F9-4749-BE63-E8C649281DED}" destId="{60D20ADC-7213-44BF-A881-BB3F4644305F}" srcOrd="0" destOrd="0" presId="urn:microsoft.com/office/officeart/2018/2/layout/IconVerticalSolidList"/>
    <dgm:cxn modelId="{3B7240AC-EC35-4795-9275-FA3ABE33A134}" srcId="{BE900B9D-8171-4525-AF85-15C9F0AC6AB7}" destId="{A9D5E93E-326F-4F68-9D06-263099A8877C}" srcOrd="1" destOrd="0" parTransId="{F81B97CD-C650-4089-B91A-C615B817058E}" sibTransId="{A77774DD-10F2-40B8-899E-26DDA7BBCDB0}"/>
    <dgm:cxn modelId="{D18CD5F9-194C-4276-BF19-D55D2D2762F5}" srcId="{BE900B9D-8171-4525-AF85-15C9F0AC6AB7}" destId="{A37C4E38-56F9-4749-BE63-E8C649281DED}" srcOrd="0" destOrd="0" parTransId="{4797BFAE-C0BF-4808-ADE6-5B2DD0C98847}" sibTransId="{AE0DC163-C192-4AAA-A36B-F0009B813B16}"/>
    <dgm:cxn modelId="{2616AB32-8CF7-4E3C-B6BB-5555AADD5DD9}" type="presParOf" srcId="{5AB92127-461C-4523-B959-9CDECD7B8D7A}" destId="{06A1BA47-1A3B-445F-94F4-200271FEC23D}" srcOrd="0" destOrd="0" presId="urn:microsoft.com/office/officeart/2018/2/layout/IconVerticalSolidList"/>
    <dgm:cxn modelId="{EFFF3CA7-D6D1-4A36-86BD-B21B30D513B9}" type="presParOf" srcId="{06A1BA47-1A3B-445F-94F4-200271FEC23D}" destId="{43CE9C63-FF33-46CB-936C-5069811DEF3D}" srcOrd="0" destOrd="0" presId="urn:microsoft.com/office/officeart/2018/2/layout/IconVerticalSolidList"/>
    <dgm:cxn modelId="{9E0B9EAB-BD61-4648-B8C8-B51F09B51EB2}" type="presParOf" srcId="{06A1BA47-1A3B-445F-94F4-200271FEC23D}" destId="{57A3F8AB-FE8B-43EC-A884-4BC0285443BD}" srcOrd="1" destOrd="0" presId="urn:microsoft.com/office/officeart/2018/2/layout/IconVerticalSolidList"/>
    <dgm:cxn modelId="{7213254C-320B-434E-8733-DAFE81618F04}" type="presParOf" srcId="{06A1BA47-1A3B-445F-94F4-200271FEC23D}" destId="{5208B01A-B4EC-4E3F-9EDD-7D1FA7EE7ABE}" srcOrd="2" destOrd="0" presId="urn:microsoft.com/office/officeart/2018/2/layout/IconVerticalSolidList"/>
    <dgm:cxn modelId="{44084D20-3303-4848-AFE2-6A70CE13E62D}" type="presParOf" srcId="{06A1BA47-1A3B-445F-94F4-200271FEC23D}" destId="{60D20ADC-7213-44BF-A881-BB3F4644305F}" srcOrd="3" destOrd="0" presId="urn:microsoft.com/office/officeart/2018/2/layout/IconVerticalSolidList"/>
    <dgm:cxn modelId="{7BC801AF-1FA3-44CD-BC27-B835DF04748F}" type="presParOf" srcId="{5AB92127-461C-4523-B959-9CDECD7B8D7A}" destId="{9BEC5EA2-EA5D-4692-B68F-6BF4BEAC6975}" srcOrd="1" destOrd="0" presId="urn:microsoft.com/office/officeart/2018/2/layout/IconVerticalSolidList"/>
    <dgm:cxn modelId="{C89F1939-2077-401F-8AD0-C529441C2841}" type="presParOf" srcId="{5AB92127-461C-4523-B959-9CDECD7B8D7A}" destId="{276939A3-C274-4897-9296-A74A2FDB4628}" srcOrd="2" destOrd="0" presId="urn:microsoft.com/office/officeart/2018/2/layout/IconVerticalSolidList"/>
    <dgm:cxn modelId="{DF98EAFA-5B5A-439E-82DB-14B856EC4C66}" type="presParOf" srcId="{276939A3-C274-4897-9296-A74A2FDB4628}" destId="{83D78A5B-0342-4BA9-A8DE-0DB38DE0CD89}" srcOrd="0" destOrd="0" presId="urn:microsoft.com/office/officeart/2018/2/layout/IconVerticalSolidList"/>
    <dgm:cxn modelId="{3CD8E406-4260-46D5-AA6B-6011CF4096E9}" type="presParOf" srcId="{276939A3-C274-4897-9296-A74A2FDB4628}" destId="{53A4329C-B654-46B7-B000-8B7BD43BCAE9}" srcOrd="1" destOrd="0" presId="urn:microsoft.com/office/officeart/2018/2/layout/IconVerticalSolidList"/>
    <dgm:cxn modelId="{5FAC003E-A64D-4EA4-B0BD-DF020EAEEC0A}" type="presParOf" srcId="{276939A3-C274-4897-9296-A74A2FDB4628}" destId="{EBC20654-41A1-4F4E-8A24-F8CC5AAE5425}" srcOrd="2" destOrd="0" presId="urn:microsoft.com/office/officeart/2018/2/layout/IconVerticalSolidList"/>
    <dgm:cxn modelId="{E2012110-E501-4773-9650-746B2D950870}" type="presParOf" srcId="{276939A3-C274-4897-9296-A74A2FDB4628}" destId="{DAE129F6-CF50-4C70-B5DB-C6C4BAAA1DB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1917F-D4E3-45F7-BB6F-A4A2B64F812F}">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548725-861A-41CE-8965-C16A5070AB5C}">
      <dsp:nvSpPr>
        <dsp:cNvPr id="0" name=""/>
        <dsp:cNvSpPr/>
      </dsp:nvSpPr>
      <dsp:spPr>
        <a:xfrm>
          <a:off x="0" y="2703"/>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highlight>
                <a:srgbClr val="FFFF00"/>
              </a:highlight>
            </a:rPr>
            <a:t>SPECIFIC AREAS ON CAMP LEJEUNE:</a:t>
          </a:r>
        </a:p>
      </dsp:txBody>
      <dsp:txXfrm>
        <a:off x="0" y="2703"/>
        <a:ext cx="6900512" cy="502794"/>
      </dsp:txXfrm>
    </dsp:sp>
    <dsp:sp modelId="{8483352D-3A6F-49E8-82ED-511947ECC659}">
      <dsp:nvSpPr>
        <dsp:cNvPr id="0" name=""/>
        <dsp:cNvSpPr/>
      </dsp:nvSpPr>
      <dsp:spPr>
        <a:xfrm>
          <a:off x="0" y="505497"/>
          <a:ext cx="6900512" cy="0"/>
        </a:xfrm>
        <a:prstGeom prst="line">
          <a:avLst/>
        </a:prstGeom>
        <a:solidFill>
          <a:schemeClr val="accent2">
            <a:hueOff val="-145536"/>
            <a:satOff val="-8393"/>
            <a:lumOff val="863"/>
            <a:alphaOff val="0"/>
          </a:schemeClr>
        </a:solidFill>
        <a:ln w="12700" cap="flat" cmpd="sng" algn="ctr">
          <a:solidFill>
            <a:schemeClr val="accent2">
              <a:hueOff val="-145536"/>
              <a:satOff val="-8393"/>
              <a:lumOff val="86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79E784-3760-4250-A6AC-4FA1EDFE0A52}">
      <dsp:nvSpPr>
        <dsp:cNvPr id="0" name=""/>
        <dsp:cNvSpPr/>
      </dsp:nvSpPr>
      <dsp:spPr>
        <a:xfrm>
          <a:off x="0" y="505497"/>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CAMP GEIGER</a:t>
          </a:r>
        </a:p>
      </dsp:txBody>
      <dsp:txXfrm>
        <a:off x="0" y="505497"/>
        <a:ext cx="6900512" cy="502794"/>
      </dsp:txXfrm>
    </dsp:sp>
    <dsp:sp modelId="{9E9BDAC2-E040-463C-A351-037F9A643CC4}">
      <dsp:nvSpPr>
        <dsp:cNvPr id="0" name=""/>
        <dsp:cNvSpPr/>
      </dsp:nvSpPr>
      <dsp:spPr>
        <a:xfrm>
          <a:off x="0" y="1008291"/>
          <a:ext cx="6900512" cy="0"/>
        </a:xfrm>
        <a:prstGeom prst="line">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7EB20A-EFFF-43B3-9C74-D0805F72B464}">
      <dsp:nvSpPr>
        <dsp:cNvPr id="0" name=""/>
        <dsp:cNvSpPr/>
      </dsp:nvSpPr>
      <dsp:spPr>
        <a:xfrm>
          <a:off x="0" y="1008291"/>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NAVAL HOSPITAL CAMP LEJEUNE</a:t>
          </a:r>
        </a:p>
      </dsp:txBody>
      <dsp:txXfrm>
        <a:off x="0" y="1008291"/>
        <a:ext cx="6900512" cy="502794"/>
      </dsp:txXfrm>
    </dsp:sp>
    <dsp:sp modelId="{032C1BB2-4172-477F-9D3C-3E6DACF4CAA0}">
      <dsp:nvSpPr>
        <dsp:cNvPr id="0" name=""/>
        <dsp:cNvSpPr/>
      </dsp:nvSpPr>
      <dsp:spPr>
        <a:xfrm>
          <a:off x="0" y="1511085"/>
          <a:ext cx="6900512" cy="0"/>
        </a:xfrm>
        <a:prstGeom prst="line">
          <a:avLst/>
        </a:prstGeom>
        <a:solidFill>
          <a:schemeClr val="accent2">
            <a:hueOff val="-436609"/>
            <a:satOff val="-25178"/>
            <a:lumOff val="2588"/>
            <a:alphaOff val="0"/>
          </a:schemeClr>
        </a:solidFill>
        <a:ln w="12700" cap="flat" cmpd="sng" algn="ctr">
          <a:solidFill>
            <a:schemeClr val="accent2">
              <a:hueOff val="-436609"/>
              <a:satOff val="-25178"/>
              <a:lumOff val="258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3D15DF-32BD-40EC-807C-9FD39D34DF54}">
      <dsp:nvSpPr>
        <dsp:cNvPr id="0" name=""/>
        <dsp:cNvSpPr/>
      </dsp:nvSpPr>
      <dsp:spPr>
        <a:xfrm>
          <a:off x="0" y="1511085"/>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CAMP KNOX</a:t>
          </a:r>
        </a:p>
      </dsp:txBody>
      <dsp:txXfrm>
        <a:off x="0" y="1511085"/>
        <a:ext cx="6900512" cy="502794"/>
      </dsp:txXfrm>
    </dsp:sp>
    <dsp:sp modelId="{528F3FF7-CBD1-4F63-B764-EF64BCC08C11}">
      <dsp:nvSpPr>
        <dsp:cNvPr id="0" name=""/>
        <dsp:cNvSpPr/>
      </dsp:nvSpPr>
      <dsp:spPr>
        <a:xfrm>
          <a:off x="0" y="2013879"/>
          <a:ext cx="6900512" cy="0"/>
        </a:xfrm>
        <a:prstGeom prst="line">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FB8AE6-7107-41E9-9514-694DB16BDB54}">
      <dsp:nvSpPr>
        <dsp:cNvPr id="0" name=""/>
        <dsp:cNvSpPr/>
      </dsp:nvSpPr>
      <dsp:spPr>
        <a:xfrm>
          <a:off x="0" y="2013879"/>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STONE BAY/RIFLE RANGE</a:t>
          </a:r>
        </a:p>
      </dsp:txBody>
      <dsp:txXfrm>
        <a:off x="0" y="2013879"/>
        <a:ext cx="6900512" cy="502794"/>
      </dsp:txXfrm>
    </dsp:sp>
    <dsp:sp modelId="{87827570-C0E3-4677-8762-7A119E641EB5}">
      <dsp:nvSpPr>
        <dsp:cNvPr id="0" name=""/>
        <dsp:cNvSpPr/>
      </dsp:nvSpPr>
      <dsp:spPr>
        <a:xfrm>
          <a:off x="0" y="2516673"/>
          <a:ext cx="690051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FC7178-E32B-44C9-83C0-240E47DFC06D}">
      <dsp:nvSpPr>
        <dsp:cNvPr id="0" name=""/>
        <dsp:cNvSpPr/>
      </dsp:nvSpPr>
      <dsp:spPr>
        <a:xfrm>
          <a:off x="0" y="2516673"/>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HADNOT POINT</a:t>
          </a:r>
        </a:p>
      </dsp:txBody>
      <dsp:txXfrm>
        <a:off x="0" y="2516673"/>
        <a:ext cx="6900512" cy="502794"/>
      </dsp:txXfrm>
    </dsp:sp>
    <dsp:sp modelId="{A04F1084-6DFD-4032-9293-4E0702DE7483}">
      <dsp:nvSpPr>
        <dsp:cNvPr id="0" name=""/>
        <dsp:cNvSpPr/>
      </dsp:nvSpPr>
      <dsp:spPr>
        <a:xfrm>
          <a:off x="0" y="3019467"/>
          <a:ext cx="6900512" cy="0"/>
        </a:xfrm>
        <a:prstGeom prst="line">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C53E6E-8284-4E4A-8DDF-67CA546A7F65}">
      <dsp:nvSpPr>
        <dsp:cNvPr id="0" name=""/>
        <dsp:cNvSpPr/>
      </dsp:nvSpPr>
      <dsp:spPr>
        <a:xfrm>
          <a:off x="0" y="3019467"/>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USMC AIR STATION NEW RIVER</a:t>
          </a:r>
        </a:p>
      </dsp:txBody>
      <dsp:txXfrm>
        <a:off x="0" y="3019467"/>
        <a:ext cx="6900512" cy="502794"/>
      </dsp:txXfrm>
    </dsp:sp>
    <dsp:sp modelId="{9018A4C1-E437-4D64-9304-5D7A6BD25738}">
      <dsp:nvSpPr>
        <dsp:cNvPr id="0" name=""/>
        <dsp:cNvSpPr/>
      </dsp:nvSpPr>
      <dsp:spPr>
        <a:xfrm>
          <a:off x="0" y="3522261"/>
          <a:ext cx="6900512" cy="0"/>
        </a:xfrm>
        <a:prstGeom prst="line">
          <a:avLst/>
        </a:prstGeom>
        <a:solidFill>
          <a:schemeClr val="accent2">
            <a:hueOff val="-1018754"/>
            <a:satOff val="-58750"/>
            <a:lumOff val="6040"/>
            <a:alphaOff val="0"/>
          </a:schemeClr>
        </a:solidFill>
        <a:ln w="12700" cap="flat" cmpd="sng" algn="ctr">
          <a:solidFill>
            <a:schemeClr val="accent2">
              <a:hueOff val="-1018754"/>
              <a:satOff val="-58750"/>
              <a:lumOff val="604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D768A2-F86F-4263-9997-63D1B003D1BA}">
      <dsp:nvSpPr>
        <dsp:cNvPr id="0" name=""/>
        <dsp:cNvSpPr/>
      </dsp:nvSpPr>
      <dsp:spPr>
        <a:xfrm>
          <a:off x="0" y="3522261"/>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CAMP JOHNSON</a:t>
          </a:r>
        </a:p>
      </dsp:txBody>
      <dsp:txXfrm>
        <a:off x="0" y="3522261"/>
        <a:ext cx="6900512" cy="502794"/>
      </dsp:txXfrm>
    </dsp:sp>
    <dsp:sp modelId="{8935C88C-B2BD-41E1-947E-835932915CAD}">
      <dsp:nvSpPr>
        <dsp:cNvPr id="0" name=""/>
        <dsp:cNvSpPr/>
      </dsp:nvSpPr>
      <dsp:spPr>
        <a:xfrm>
          <a:off x="0" y="4025055"/>
          <a:ext cx="6900512" cy="0"/>
        </a:xfrm>
        <a:prstGeom prst="line">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E824B0-63A5-4D71-9D16-8BD1B3C32ED7}">
      <dsp:nvSpPr>
        <dsp:cNvPr id="0" name=""/>
        <dsp:cNvSpPr/>
      </dsp:nvSpPr>
      <dsp:spPr>
        <a:xfrm>
          <a:off x="0" y="4025055"/>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TARAWA TERRACE</a:t>
          </a:r>
        </a:p>
      </dsp:txBody>
      <dsp:txXfrm>
        <a:off x="0" y="4025055"/>
        <a:ext cx="6900512" cy="502794"/>
      </dsp:txXfrm>
    </dsp:sp>
    <dsp:sp modelId="{438570FA-805F-4B13-A563-F46280123AD7}">
      <dsp:nvSpPr>
        <dsp:cNvPr id="0" name=""/>
        <dsp:cNvSpPr/>
      </dsp:nvSpPr>
      <dsp:spPr>
        <a:xfrm>
          <a:off x="0" y="4527849"/>
          <a:ext cx="6900512" cy="0"/>
        </a:xfrm>
        <a:prstGeom prst="line">
          <a:avLst/>
        </a:prstGeom>
        <a:solidFill>
          <a:schemeClr val="accent2">
            <a:hueOff val="-1309827"/>
            <a:satOff val="-75535"/>
            <a:lumOff val="7765"/>
            <a:alphaOff val="0"/>
          </a:schemeClr>
        </a:solidFill>
        <a:ln w="12700" cap="flat" cmpd="sng" algn="ctr">
          <a:solidFill>
            <a:schemeClr val="accent2">
              <a:hueOff val="-1309827"/>
              <a:satOff val="-75535"/>
              <a:lumOff val="7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CD56A9-324E-4931-9E30-06D8CAAC6CFB}">
      <dsp:nvSpPr>
        <dsp:cNvPr id="0" name=""/>
        <dsp:cNvSpPr/>
      </dsp:nvSpPr>
      <dsp:spPr>
        <a:xfrm>
          <a:off x="0" y="4527849"/>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MONTFORD POINT HOLCOMB BOULEVARD</a:t>
          </a:r>
        </a:p>
      </dsp:txBody>
      <dsp:txXfrm>
        <a:off x="0" y="4527849"/>
        <a:ext cx="6900512" cy="502794"/>
      </dsp:txXfrm>
    </dsp:sp>
    <dsp:sp modelId="{0038B580-AC4B-4852-B8A3-2FB68E8874E2}">
      <dsp:nvSpPr>
        <dsp:cNvPr id="0" name=""/>
        <dsp:cNvSpPr/>
      </dsp:nvSpPr>
      <dsp:spPr>
        <a:xfrm>
          <a:off x="0" y="5030643"/>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441B66-2639-4CE4-BAD1-2D40D0BFC787}">
      <dsp:nvSpPr>
        <dsp:cNvPr id="0" name=""/>
        <dsp:cNvSpPr/>
      </dsp:nvSpPr>
      <dsp:spPr>
        <a:xfrm>
          <a:off x="0" y="5030643"/>
          <a:ext cx="6900512" cy="50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u="sng" kern="1200" dirty="0"/>
            <a:t>NOT MCAS CHERRY POINT—DIFFERENT WATER SYSTEM </a:t>
          </a:r>
          <a:endParaRPr lang="en-US" sz="2300" b="1" kern="1200" dirty="0"/>
        </a:p>
      </dsp:txBody>
      <dsp:txXfrm>
        <a:off x="0" y="5030643"/>
        <a:ext cx="6900512" cy="5027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E9C63-FF33-46CB-936C-5069811DEF3D}">
      <dsp:nvSpPr>
        <dsp:cNvPr id="0" name=""/>
        <dsp:cNvSpPr/>
      </dsp:nvSpPr>
      <dsp:spPr>
        <a:xfrm>
          <a:off x="0" y="955306"/>
          <a:ext cx="6301601" cy="17636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A3F8AB-FE8B-43EC-A884-4BC0285443BD}">
      <dsp:nvSpPr>
        <dsp:cNvPr id="0" name=""/>
        <dsp:cNvSpPr/>
      </dsp:nvSpPr>
      <dsp:spPr>
        <a:xfrm>
          <a:off x="533501" y="1352126"/>
          <a:ext cx="970003" cy="9700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D20ADC-7213-44BF-A881-BB3F4644305F}">
      <dsp:nvSpPr>
        <dsp:cNvPr id="0" name=""/>
        <dsp:cNvSpPr/>
      </dsp:nvSpPr>
      <dsp:spPr>
        <a:xfrm>
          <a:off x="2037007" y="955306"/>
          <a:ext cx="4264593" cy="1763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52" tIns="186652" rIns="186652" bIns="186652" numCol="1" spcCol="1270" anchor="ctr" anchorCtr="0">
          <a:noAutofit/>
        </a:bodyPr>
        <a:lstStyle/>
        <a:p>
          <a:pPr marL="0" lvl="0" indent="0" algn="l" defTabSz="1066800">
            <a:lnSpc>
              <a:spcPct val="90000"/>
            </a:lnSpc>
            <a:spcBef>
              <a:spcPct val="0"/>
            </a:spcBef>
            <a:spcAft>
              <a:spcPct val="35000"/>
            </a:spcAft>
            <a:buNone/>
          </a:pPr>
          <a:r>
            <a:rPr lang="en-US" sz="2400" b="1" kern="1200"/>
            <a:t>EFFECTIVE </a:t>
          </a:r>
          <a:r>
            <a:rPr lang="en-US" sz="2400" b="1" u="sng" kern="1200"/>
            <a:t>14 MARCH 2017:</a:t>
          </a:r>
          <a:endParaRPr lang="en-US" sz="2400" kern="1200"/>
        </a:p>
      </dsp:txBody>
      <dsp:txXfrm>
        <a:off x="2037007" y="955306"/>
        <a:ext cx="4264593" cy="1763642"/>
      </dsp:txXfrm>
    </dsp:sp>
    <dsp:sp modelId="{83D78A5B-0342-4BA9-A8DE-0DB38DE0CD89}">
      <dsp:nvSpPr>
        <dsp:cNvPr id="0" name=""/>
        <dsp:cNvSpPr/>
      </dsp:nvSpPr>
      <dsp:spPr>
        <a:xfrm>
          <a:off x="0" y="3159859"/>
          <a:ext cx="6301601" cy="17636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A4329C-B654-46B7-B000-8B7BD43BCAE9}">
      <dsp:nvSpPr>
        <dsp:cNvPr id="0" name=""/>
        <dsp:cNvSpPr/>
      </dsp:nvSpPr>
      <dsp:spPr>
        <a:xfrm>
          <a:off x="533501" y="3556679"/>
          <a:ext cx="970003" cy="9700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AE129F6-CF50-4C70-B5DB-C6C4BAAA1DB8}">
      <dsp:nvSpPr>
        <dsp:cNvPr id="0" name=""/>
        <dsp:cNvSpPr/>
      </dsp:nvSpPr>
      <dsp:spPr>
        <a:xfrm>
          <a:off x="2037007" y="3159859"/>
          <a:ext cx="4264593" cy="1763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52" tIns="186652" rIns="186652" bIns="186652" numCol="1" spcCol="1270" anchor="ctr" anchorCtr="0">
          <a:noAutofit/>
        </a:bodyPr>
        <a:lstStyle/>
        <a:p>
          <a:pPr marL="0" lvl="0" indent="0" algn="l" defTabSz="1066800">
            <a:lnSpc>
              <a:spcPct val="90000"/>
            </a:lnSpc>
            <a:spcBef>
              <a:spcPct val="0"/>
            </a:spcBef>
            <a:spcAft>
              <a:spcPct val="35000"/>
            </a:spcAft>
            <a:buNone/>
          </a:pPr>
          <a:r>
            <a:rPr lang="en-US" sz="2400" b="1" kern="1200" dirty="0"/>
            <a:t>This </a:t>
          </a:r>
          <a:r>
            <a:rPr lang="en-US" sz="2400" b="1" u="sng" kern="1200" dirty="0"/>
            <a:t>IS</a:t>
          </a:r>
          <a:r>
            <a:rPr lang="en-US" sz="2400" b="1" kern="1200" dirty="0"/>
            <a:t> regardless of when the conditions began or if the claim was filed and denied prior to March 14, 2017. </a:t>
          </a:r>
          <a:endParaRPr lang="en-US" sz="2400" kern="1200" dirty="0"/>
        </a:p>
      </dsp:txBody>
      <dsp:txXfrm>
        <a:off x="2037007" y="3159859"/>
        <a:ext cx="4264593" cy="176364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30F09-48A5-44C7-A8A4-D6844DC4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4C2200-3F1A-4E29-8835-E0DF65113C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20CD90-D039-4A00-B3BD-F296FA7CFDEB}"/>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5" name="Footer Placeholder 4">
            <a:extLst>
              <a:ext uri="{FF2B5EF4-FFF2-40B4-BE49-F238E27FC236}">
                <a16:creationId xmlns:a16="http://schemas.microsoft.com/office/drawing/2014/main" id="{9544BE52-7A78-4F7B-BD38-B34005AAD5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A10A18-1E2A-46B3-A904-E287572D1552}"/>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3402295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3E0AC-D5C3-43B6-8E8A-7EC9241D63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15EF1A-7362-4F34-8C22-6C4067E22D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19FE38-45FC-4D1D-BA0E-A8CCA071D832}"/>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5" name="Footer Placeholder 4">
            <a:extLst>
              <a:ext uri="{FF2B5EF4-FFF2-40B4-BE49-F238E27FC236}">
                <a16:creationId xmlns:a16="http://schemas.microsoft.com/office/drawing/2014/main" id="{0CBA9A94-D806-4A05-BC51-BD686C69D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AE94B-2C26-4F75-AB5E-07644FD6DB32}"/>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195895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6807BB-1FBD-44C3-BEFA-DB02AAF56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F25E10-9526-42A0-9CE9-7AE0142052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F038B9-4E73-4073-B2D8-F4C8B05281F8}"/>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5" name="Footer Placeholder 4">
            <a:extLst>
              <a:ext uri="{FF2B5EF4-FFF2-40B4-BE49-F238E27FC236}">
                <a16:creationId xmlns:a16="http://schemas.microsoft.com/office/drawing/2014/main" id="{E36C7D3D-13D0-4445-B145-C61D2D77BD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1A2CFE-5FF8-4E30-A5E1-B1D0C1A775C3}"/>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2574187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9FDD8-1391-4051-B7CA-4E2405B4A7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7DCAA3-DD30-4B96-9A82-8A74A6A001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26619-A1FD-4F22-B4A5-FF14EF254C2C}"/>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5" name="Footer Placeholder 4">
            <a:extLst>
              <a:ext uri="{FF2B5EF4-FFF2-40B4-BE49-F238E27FC236}">
                <a16:creationId xmlns:a16="http://schemas.microsoft.com/office/drawing/2014/main" id="{09F597E5-F11E-4607-995E-00D165DFF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892AC0-EFA6-40C4-9C54-905E2AA97548}"/>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944844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5B081-848B-40A4-8D67-E3E431D9E2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22B222-C318-48E4-8428-6794F9D5B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F62306-401B-4E66-8219-E57C0A7D93B2}"/>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5" name="Footer Placeholder 4">
            <a:extLst>
              <a:ext uri="{FF2B5EF4-FFF2-40B4-BE49-F238E27FC236}">
                <a16:creationId xmlns:a16="http://schemas.microsoft.com/office/drawing/2014/main" id="{B02AAF8C-2E08-497A-8B4A-1A0E2CB0E8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6A6238-700B-4A77-BF0F-8F5D5D9F069C}"/>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3545599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08F02-F716-4673-A3E1-81275623BF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341CAB-EBA6-4B88-99DE-91D1006B56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00CC53-488F-4D4D-AEA7-BDBD1EBA5D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B12B64-CD49-4035-B5E4-BFBA2790FE03}"/>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6" name="Footer Placeholder 5">
            <a:extLst>
              <a:ext uri="{FF2B5EF4-FFF2-40B4-BE49-F238E27FC236}">
                <a16:creationId xmlns:a16="http://schemas.microsoft.com/office/drawing/2014/main" id="{24C028BD-E83A-4424-8FFE-6EEF2CE9D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584503-9EAD-4C42-8971-7B0084271296}"/>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325407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D7FB-C874-4C35-B731-23A05FECD7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A2AFAE-B87E-4B0E-9542-AB6074845F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BF1F8D-3291-4DAE-8F1B-A4628CB44CC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778167-A6B4-48F8-BF0E-39573AC068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1E99A9-715B-4785-A2CF-1B12A90228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D1D208-9915-4BB3-9AA2-697918BCC67E}"/>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8" name="Footer Placeholder 7">
            <a:extLst>
              <a:ext uri="{FF2B5EF4-FFF2-40B4-BE49-F238E27FC236}">
                <a16:creationId xmlns:a16="http://schemas.microsoft.com/office/drawing/2014/main" id="{372AB14D-BD09-4D16-9837-13851A618F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DC26DC-D26E-42DA-89C4-DD80906B7088}"/>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15841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84C76-364F-4233-B8F8-FCDF22A175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0B9241-EB21-45B7-BA8C-4E3EF1FEDA10}"/>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4" name="Footer Placeholder 3">
            <a:extLst>
              <a:ext uri="{FF2B5EF4-FFF2-40B4-BE49-F238E27FC236}">
                <a16:creationId xmlns:a16="http://schemas.microsoft.com/office/drawing/2014/main" id="{8079A684-BFB0-4838-AB13-8CD6842CBC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D711AC-BA5B-4ACD-800C-8B866464B1AB}"/>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683082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40FA4C-CD2B-4AA6-B9F8-CBA85996888E}"/>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3" name="Footer Placeholder 2">
            <a:extLst>
              <a:ext uri="{FF2B5EF4-FFF2-40B4-BE49-F238E27FC236}">
                <a16:creationId xmlns:a16="http://schemas.microsoft.com/office/drawing/2014/main" id="{49B34722-C56A-4EEC-AAC1-3C7064A697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937127-A04C-42E4-A61F-AFF25229B562}"/>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844027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93171-67FB-484A-B5DE-DC46A6521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94BB12-5D0B-440E-BFBE-5CD92C7B36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52F6-ED79-44CF-84E6-2153DDD8C1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12EC4B-0090-433A-A4EB-52FD3A88F998}"/>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6" name="Footer Placeholder 5">
            <a:extLst>
              <a:ext uri="{FF2B5EF4-FFF2-40B4-BE49-F238E27FC236}">
                <a16:creationId xmlns:a16="http://schemas.microsoft.com/office/drawing/2014/main" id="{C725928A-2F1C-4AE2-A711-7F93A48B01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50D0AD-9FF4-4F8A-9906-74F072482FF8}"/>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339526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930AC-6675-41C7-8F66-F6D2D19DE2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B17121-0094-4044-BDBA-9FA06B6E65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561D69A-4F9D-4C3E-B8B9-ABDA39C640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D3041D-27FB-43CF-80B7-7FBBAE6A0DD2}"/>
              </a:ext>
            </a:extLst>
          </p:cNvPr>
          <p:cNvSpPr>
            <a:spLocks noGrp="1"/>
          </p:cNvSpPr>
          <p:nvPr>
            <p:ph type="dt" sz="half" idx="10"/>
          </p:nvPr>
        </p:nvSpPr>
        <p:spPr/>
        <p:txBody>
          <a:bodyPr/>
          <a:lstStyle/>
          <a:p>
            <a:fld id="{B37D0381-9D77-45C5-A02A-909BC1312596}" type="datetimeFigureOut">
              <a:rPr lang="en-US" smtClean="0"/>
              <a:t>09/18/2025</a:t>
            </a:fld>
            <a:endParaRPr lang="en-US"/>
          </a:p>
        </p:txBody>
      </p:sp>
      <p:sp>
        <p:nvSpPr>
          <p:cNvPr id="6" name="Footer Placeholder 5">
            <a:extLst>
              <a:ext uri="{FF2B5EF4-FFF2-40B4-BE49-F238E27FC236}">
                <a16:creationId xmlns:a16="http://schemas.microsoft.com/office/drawing/2014/main" id="{9757FDFD-A7C2-46F2-A5F9-642DC2CEC2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389853-DE70-4128-AA7E-9FE775F971AE}"/>
              </a:ext>
            </a:extLst>
          </p:cNvPr>
          <p:cNvSpPr>
            <a:spLocks noGrp="1"/>
          </p:cNvSpPr>
          <p:nvPr>
            <p:ph type="sldNum" sz="quarter" idx="12"/>
          </p:nvPr>
        </p:nvSpPr>
        <p:spPr/>
        <p:txBody>
          <a:bodyPr/>
          <a:lstStyle/>
          <a:p>
            <a:fld id="{D3C716EB-660D-4C08-8124-7990C5ED3FE5}" type="slidenum">
              <a:rPr lang="en-US" smtClean="0"/>
              <a:t>‹#›</a:t>
            </a:fld>
            <a:endParaRPr lang="en-US"/>
          </a:p>
        </p:txBody>
      </p:sp>
    </p:spTree>
    <p:extLst>
      <p:ext uri="{BB962C8B-B14F-4D97-AF65-F5344CB8AC3E}">
        <p14:creationId xmlns:p14="http://schemas.microsoft.com/office/powerpoint/2010/main" val="196907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E8D803-03D4-4C70-A470-855DCC5E29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9239D2-6208-4CA9-ADCC-57DACC462F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96FC46-E43F-40A7-BE09-551AD0D726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7D0381-9D77-45C5-A02A-909BC1312596}" type="datetimeFigureOut">
              <a:rPr lang="en-US" smtClean="0"/>
              <a:t>09/18/2025</a:t>
            </a:fld>
            <a:endParaRPr lang="en-US"/>
          </a:p>
        </p:txBody>
      </p:sp>
      <p:sp>
        <p:nvSpPr>
          <p:cNvPr id="5" name="Footer Placeholder 4">
            <a:extLst>
              <a:ext uri="{FF2B5EF4-FFF2-40B4-BE49-F238E27FC236}">
                <a16:creationId xmlns:a16="http://schemas.microsoft.com/office/drawing/2014/main" id="{88E6462C-2C36-4392-BCBF-F12EA0ABA1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F296BA-764F-4E92-B238-959D767854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716EB-660D-4C08-8124-7990C5ED3FE5}" type="slidenum">
              <a:rPr lang="en-US" smtClean="0"/>
              <a:t>‹#›</a:t>
            </a:fld>
            <a:endParaRPr lang="en-US"/>
          </a:p>
        </p:txBody>
      </p:sp>
    </p:spTree>
    <p:extLst>
      <p:ext uri="{BB962C8B-B14F-4D97-AF65-F5344CB8AC3E}">
        <p14:creationId xmlns:p14="http://schemas.microsoft.com/office/powerpoint/2010/main" val="2920680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publichealth.va.gov/docs/exposures/camp_lejeune_brochure.pdf" TargetMode="External"/><Relationship Id="rId2" Type="http://schemas.openxmlformats.org/officeDocument/2006/relationships/hyperlink" Target="https://www.clfamilymembers.fsc.va.gov/" TargetMode="External"/><Relationship Id="rId1" Type="http://schemas.openxmlformats.org/officeDocument/2006/relationships/slideLayout" Target="../slideLayouts/slideLayout2.xml"/><Relationship Id="rId5" Type="http://schemas.openxmlformats.org/officeDocument/2006/relationships/hyperlink" Target="https://www.congress.gov/bill/117th-congress/house-bill/3967/text" TargetMode="External"/><Relationship Id="rId4" Type="http://schemas.openxmlformats.org/officeDocument/2006/relationships/hyperlink" Target="https://www.congress.gov/bill/117th-congress/house-bill/219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BB3AD4-2750-46B9-856B-7496520AB8A3}"/>
              </a:ext>
            </a:extLst>
          </p:cNvPr>
          <p:cNvSpPr>
            <a:spLocks noGrp="1"/>
          </p:cNvSpPr>
          <p:nvPr>
            <p:ph type="ctrTitle"/>
          </p:nvPr>
        </p:nvSpPr>
        <p:spPr>
          <a:xfrm>
            <a:off x="755903" y="3399769"/>
            <a:ext cx="10640754" cy="775845"/>
          </a:xfrm>
        </p:spPr>
        <p:txBody>
          <a:bodyPr anchor="b">
            <a:normAutofit/>
          </a:bodyPr>
          <a:lstStyle/>
          <a:p>
            <a:r>
              <a:rPr lang="en-US" sz="4000" dirty="0">
                <a:solidFill>
                  <a:schemeClr val="tx2"/>
                </a:solidFill>
              </a:rPr>
              <a:t>CAMP LEJEUNE CONTAMINATED WATER</a:t>
            </a:r>
          </a:p>
        </p:txBody>
      </p:sp>
      <p:sp>
        <p:nvSpPr>
          <p:cNvPr id="3" name="Subtitle 2">
            <a:extLst>
              <a:ext uri="{FF2B5EF4-FFF2-40B4-BE49-F238E27FC236}">
                <a16:creationId xmlns:a16="http://schemas.microsoft.com/office/drawing/2014/main" id="{AB1BE91E-622A-4539-8C54-59016ACCD771}"/>
              </a:ext>
            </a:extLst>
          </p:cNvPr>
          <p:cNvSpPr>
            <a:spLocks noGrp="1"/>
          </p:cNvSpPr>
          <p:nvPr>
            <p:ph type="subTitle" idx="1"/>
          </p:nvPr>
        </p:nvSpPr>
        <p:spPr>
          <a:xfrm>
            <a:off x="1514121" y="4171528"/>
            <a:ext cx="9163757" cy="1519153"/>
          </a:xfrm>
        </p:spPr>
        <p:txBody>
          <a:bodyPr anchor="ctr">
            <a:normAutofit/>
          </a:bodyPr>
          <a:lstStyle/>
          <a:p>
            <a:r>
              <a:rPr lang="en-US" sz="2000" dirty="0">
                <a:solidFill>
                  <a:schemeClr val="tx2"/>
                </a:solidFill>
              </a:rPr>
              <a:t>Presenter: Tom White</a:t>
            </a:r>
          </a:p>
          <a:p>
            <a:endParaRPr lang="en-US" sz="2000" dirty="0">
              <a:solidFill>
                <a:schemeClr val="tx2"/>
              </a:solidFill>
            </a:endParaRPr>
          </a:p>
        </p:txBody>
      </p:sp>
      <p:grpSp>
        <p:nvGrpSpPr>
          <p:cNvPr id="14" name="Group 13">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5" name="Freeform: Shape 14">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8" name="Freeform: Shape 17">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Picture 4" descr="A picture containing text, clipart&#10;&#10;Description automatically generated">
            <a:extLst>
              <a:ext uri="{FF2B5EF4-FFF2-40B4-BE49-F238E27FC236}">
                <a16:creationId xmlns:a16="http://schemas.microsoft.com/office/drawing/2014/main" id="{D1BB3F2A-3579-4A04-AB50-C9C8E7C72C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3782" y="320231"/>
            <a:ext cx="5402984" cy="2836567"/>
          </a:xfrm>
          <a:prstGeom prst="rect">
            <a:avLst/>
          </a:prstGeom>
        </p:spPr>
      </p:pic>
      <p:grpSp>
        <p:nvGrpSpPr>
          <p:cNvPr id="20" name="Group 19">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1" name="Freeform: Shape 20">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86822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04400-0F39-A3B9-A907-1141092363C6}"/>
              </a:ext>
            </a:extLst>
          </p:cNvPr>
          <p:cNvSpPr>
            <a:spLocks noGrp="1"/>
          </p:cNvSpPr>
          <p:nvPr>
            <p:ph type="title"/>
          </p:nvPr>
        </p:nvSpPr>
        <p:spPr/>
        <p:txBody>
          <a:bodyPr/>
          <a:lstStyle/>
          <a:p>
            <a:r>
              <a:rPr lang="en-US" dirty="0"/>
              <a:t>Camp Lejeune Justice Act of 2022</a:t>
            </a:r>
            <a:br>
              <a:rPr lang="en-US" dirty="0"/>
            </a:br>
            <a:r>
              <a:rPr lang="en-US" dirty="0"/>
              <a:t>(Part of the PACT Act of 2022)</a:t>
            </a:r>
          </a:p>
        </p:txBody>
      </p:sp>
      <p:sp>
        <p:nvSpPr>
          <p:cNvPr id="3" name="Content Placeholder 2">
            <a:extLst>
              <a:ext uri="{FF2B5EF4-FFF2-40B4-BE49-F238E27FC236}">
                <a16:creationId xmlns:a16="http://schemas.microsoft.com/office/drawing/2014/main" id="{78AC68FB-BB35-F64E-1194-1FE8D5AFC4F3}"/>
              </a:ext>
            </a:extLst>
          </p:cNvPr>
          <p:cNvSpPr>
            <a:spLocks noGrp="1"/>
          </p:cNvSpPr>
          <p:nvPr>
            <p:ph idx="1"/>
          </p:nvPr>
        </p:nvSpPr>
        <p:spPr>
          <a:xfrm>
            <a:off x="838200" y="1825624"/>
            <a:ext cx="10515600" cy="4285465"/>
          </a:xfrm>
        </p:spPr>
        <p:txBody>
          <a:bodyPr>
            <a:normAutofit/>
          </a:bodyPr>
          <a:lstStyle/>
          <a:p>
            <a:r>
              <a:rPr lang="en-US" dirty="0"/>
              <a:t>Anyone who lived, worked or otherwise was exposed to the water at Camp Lejeune for at least 30 days between August 1, 1953, and December 31, 1987, can file a CLJA claim. This includes both Veterans and non-Veterans. It also includes people who were exposed to the water before birth. </a:t>
            </a:r>
          </a:p>
          <a:p>
            <a:r>
              <a:rPr lang="en-US" dirty="0"/>
              <a:t>However, No, you can no longer file a claim for the Camp Lejeune Justice Act (CLJA) because the filing deadline was August 10, 2024, and the Department of the Navy (DON) is no longer accepting new claims.</a:t>
            </a:r>
          </a:p>
          <a:p>
            <a:endParaRPr lang="en-US" dirty="0"/>
          </a:p>
        </p:txBody>
      </p:sp>
    </p:spTree>
    <p:extLst>
      <p:ext uri="{BB962C8B-B14F-4D97-AF65-F5344CB8AC3E}">
        <p14:creationId xmlns:p14="http://schemas.microsoft.com/office/powerpoint/2010/main" val="182368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F7D7B8D-EF99-4CA1-AB1E-4C0C047409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2917370"/>
            <a:ext cx="12191999" cy="394062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D03655-8585-4F36-85C3-DD62DAE9A5CD}"/>
              </a:ext>
            </a:extLst>
          </p:cNvPr>
          <p:cNvSpPr>
            <a:spLocks noGrp="1"/>
          </p:cNvSpPr>
          <p:nvPr>
            <p:ph type="title"/>
          </p:nvPr>
        </p:nvSpPr>
        <p:spPr>
          <a:xfrm>
            <a:off x="650449" y="4559523"/>
            <a:ext cx="10901471" cy="1236440"/>
          </a:xfrm>
          <a:noFill/>
        </p:spPr>
        <p:txBody>
          <a:bodyPr vert="horz" lIns="91440" tIns="45720" rIns="91440" bIns="45720" rtlCol="0" anchor="b">
            <a:normAutofit/>
          </a:bodyPr>
          <a:lstStyle/>
          <a:p>
            <a:pPr algn="ctr"/>
            <a:r>
              <a:rPr lang="en-US" sz="6000">
                <a:solidFill>
                  <a:schemeClr val="bg1"/>
                </a:solidFill>
              </a:rPr>
              <a:t>Questions </a:t>
            </a:r>
          </a:p>
        </p:txBody>
      </p:sp>
      <p:pic>
        <p:nvPicPr>
          <p:cNvPr id="5" name="Picture 4" descr="3D black question marks with one yellow question mark">
            <a:extLst>
              <a:ext uri="{FF2B5EF4-FFF2-40B4-BE49-F238E27FC236}">
                <a16:creationId xmlns:a16="http://schemas.microsoft.com/office/drawing/2014/main" id="{5DC4722D-952C-43E5-8316-9C847C8622D3}"/>
              </a:ext>
            </a:extLst>
          </p:cNvPr>
          <p:cNvPicPr>
            <a:picLocks noChangeAspect="1"/>
          </p:cNvPicPr>
          <p:nvPr/>
        </p:nvPicPr>
        <p:blipFill rotWithShape="1">
          <a:blip r:embed="rId2"/>
          <a:srcRect t="55" b="4677"/>
          <a:stretch/>
        </p:blipFill>
        <p:spPr>
          <a:xfrm>
            <a:off x="20" y="1"/>
            <a:ext cx="12191979" cy="4239482"/>
          </a:xfrm>
          <a:prstGeom prst="rect">
            <a:avLst/>
          </a:prstGeom>
        </p:spPr>
      </p:pic>
    </p:spTree>
    <p:extLst>
      <p:ext uri="{BB962C8B-B14F-4D97-AF65-F5344CB8AC3E}">
        <p14:creationId xmlns:p14="http://schemas.microsoft.com/office/powerpoint/2010/main" val="2838604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5B175-528F-47BC-8922-8D6F4CC59E28}"/>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id="{83AD35E3-0340-4749-A8A4-DA90FAC39C18}"/>
              </a:ext>
            </a:extLst>
          </p:cNvPr>
          <p:cNvSpPr>
            <a:spLocks noGrp="1"/>
          </p:cNvSpPr>
          <p:nvPr>
            <p:ph idx="1"/>
          </p:nvPr>
        </p:nvSpPr>
        <p:spPr/>
        <p:txBody>
          <a:bodyPr>
            <a:normAutofit lnSpcReduction="10000"/>
          </a:bodyPr>
          <a:lstStyle/>
          <a:p>
            <a:r>
              <a:rPr lang="en-US" dirty="0"/>
              <a:t>Camp Lejeune Family Member Program</a:t>
            </a:r>
          </a:p>
          <a:p>
            <a:pPr marL="0" indent="0">
              <a:buNone/>
            </a:pPr>
            <a:r>
              <a:rPr lang="en-US" dirty="0">
                <a:hlinkClick r:id="rId2"/>
              </a:rPr>
              <a:t>https://www.clfamilymembers.fsc.va.gov/</a:t>
            </a:r>
            <a:endParaRPr lang="en-US" dirty="0"/>
          </a:p>
          <a:p>
            <a:r>
              <a:rPr lang="en-US" dirty="0"/>
              <a:t>Camp Lejeune Fact Sheet </a:t>
            </a:r>
          </a:p>
          <a:p>
            <a:pPr marL="0" indent="0">
              <a:buNone/>
            </a:pPr>
            <a:r>
              <a:rPr lang="en-US" dirty="0">
                <a:hlinkClick r:id="rId3"/>
              </a:rPr>
              <a:t>https://www.publichealth.va.gov/docs/exposures/camp_lejeune_brochure.pdf</a:t>
            </a:r>
            <a:endParaRPr lang="en-US" dirty="0"/>
          </a:p>
          <a:p>
            <a:r>
              <a:rPr lang="en-US" dirty="0"/>
              <a:t>Camp Lejeune Justice Act of 2022 </a:t>
            </a:r>
          </a:p>
          <a:p>
            <a:pPr marL="0" indent="0">
              <a:buNone/>
            </a:pPr>
            <a:r>
              <a:rPr lang="en-US" dirty="0">
                <a:hlinkClick r:id="rId4"/>
              </a:rPr>
              <a:t>https://www.congress.gov/bill/117th-congress/house-bill/2192</a:t>
            </a:r>
            <a:r>
              <a:rPr lang="en-US" dirty="0"/>
              <a:t> </a:t>
            </a:r>
          </a:p>
          <a:p>
            <a:r>
              <a:rPr lang="en-US" dirty="0"/>
              <a:t>Pact Act of 2022 </a:t>
            </a:r>
          </a:p>
          <a:p>
            <a:pPr marL="0" indent="0">
              <a:buNone/>
            </a:pPr>
            <a:r>
              <a:rPr lang="en-US" dirty="0">
                <a:hlinkClick r:id="rId5"/>
              </a:rPr>
              <a:t>https://www.congress.gov/bill/117th-congress/house-bill/3967/text</a:t>
            </a:r>
            <a:r>
              <a:rPr lang="en-US" dirty="0"/>
              <a:t> </a:t>
            </a:r>
          </a:p>
          <a:p>
            <a:pPr marL="0" indent="0">
              <a:buNone/>
            </a:pPr>
            <a:endParaRPr lang="en-US" dirty="0"/>
          </a:p>
        </p:txBody>
      </p:sp>
    </p:spTree>
    <p:extLst>
      <p:ext uri="{BB962C8B-B14F-4D97-AF65-F5344CB8AC3E}">
        <p14:creationId xmlns:p14="http://schemas.microsoft.com/office/powerpoint/2010/main" val="331641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3470D4-935C-42EB-A772-025D47AD9D8D}"/>
              </a:ext>
            </a:extLst>
          </p:cNvPr>
          <p:cNvSpPr>
            <a:spLocks noGrp="1"/>
          </p:cNvSpPr>
          <p:nvPr>
            <p:ph type="title"/>
          </p:nvPr>
        </p:nvSpPr>
        <p:spPr>
          <a:xfrm>
            <a:off x="1782322" y="582711"/>
            <a:ext cx="9171022" cy="1461778"/>
          </a:xfrm>
        </p:spPr>
        <p:txBody>
          <a:bodyPr>
            <a:normAutofit/>
          </a:bodyPr>
          <a:lstStyle/>
          <a:p>
            <a:pPr algn="ctr"/>
            <a:r>
              <a:rPr lang="en-US" sz="4000" dirty="0"/>
              <a:t>CAMP LEJEUNE CONTAMINATED WATER</a:t>
            </a:r>
          </a:p>
        </p:txBody>
      </p:sp>
      <p:sp>
        <p:nvSpPr>
          <p:cNvPr id="3" name="Content Placeholder 2">
            <a:extLst>
              <a:ext uri="{FF2B5EF4-FFF2-40B4-BE49-F238E27FC236}">
                <a16:creationId xmlns:a16="http://schemas.microsoft.com/office/drawing/2014/main" id="{84211714-98C3-4063-BCED-166CEED743B2}"/>
              </a:ext>
            </a:extLst>
          </p:cNvPr>
          <p:cNvSpPr>
            <a:spLocks noGrp="1"/>
          </p:cNvSpPr>
          <p:nvPr>
            <p:ph idx="1"/>
          </p:nvPr>
        </p:nvSpPr>
        <p:spPr>
          <a:xfrm>
            <a:off x="1040490" y="1933575"/>
            <a:ext cx="6410896" cy="4072909"/>
          </a:xfrm>
        </p:spPr>
        <p:txBody>
          <a:bodyPr>
            <a:normAutofit/>
          </a:bodyPr>
          <a:lstStyle/>
          <a:p>
            <a:r>
              <a:rPr lang="en-US" sz="4000" b="0" i="0" dirty="0">
                <a:solidFill>
                  <a:srgbClr val="202124"/>
                </a:solidFill>
                <a:effectLst/>
                <a:latin typeface="Google Sans"/>
              </a:rPr>
              <a:t>Supply wells were contaminated by multiple sources: </a:t>
            </a:r>
            <a:r>
              <a:rPr lang="en-US" sz="4000" b="0" i="0" dirty="0">
                <a:solidFill>
                  <a:srgbClr val="040C28"/>
                </a:solidFill>
                <a:effectLst/>
                <a:latin typeface="Google Sans"/>
              </a:rPr>
              <a:t>leaking underground storage tanks, industrial area spills, and waste disposal sites</a:t>
            </a:r>
            <a:r>
              <a:rPr lang="en-US" sz="4000" b="0" i="0" dirty="0">
                <a:solidFill>
                  <a:srgbClr val="202124"/>
                </a:solidFill>
                <a:effectLst/>
                <a:latin typeface="Google Sans"/>
              </a:rPr>
              <a:t>. </a:t>
            </a:r>
            <a:endParaRPr lang="en-US" sz="4000" dirty="0"/>
          </a:p>
        </p:txBody>
      </p:sp>
      <p:sp>
        <p:nvSpPr>
          <p:cNvPr id="31" name="Freeform: Shape 30">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Sink">
            <a:extLst>
              <a:ext uri="{FF2B5EF4-FFF2-40B4-BE49-F238E27FC236}">
                <a16:creationId xmlns:a16="http://schemas.microsoft.com/office/drawing/2014/main" id="{38FF164E-DD0B-44A3-AF28-755FEFBC46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1882055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0EF729-E5A2-4B6E-A88D-419840656EA6}"/>
              </a:ext>
            </a:extLst>
          </p:cNvPr>
          <p:cNvSpPr>
            <a:spLocks noGrp="1"/>
          </p:cNvSpPr>
          <p:nvPr>
            <p:ph type="title"/>
          </p:nvPr>
        </p:nvSpPr>
        <p:spPr>
          <a:xfrm>
            <a:off x="635000" y="640823"/>
            <a:ext cx="3418659" cy="5583148"/>
          </a:xfrm>
        </p:spPr>
        <p:txBody>
          <a:bodyPr anchor="ctr">
            <a:normAutofit/>
          </a:bodyPr>
          <a:lstStyle/>
          <a:p>
            <a:r>
              <a:rPr lang="en-US" sz="3800" b="1" dirty="0"/>
              <a:t>CAMP LEJEUNE CONTAMINATED WATER</a:t>
            </a:r>
          </a:p>
        </p:txBody>
      </p:sp>
      <p:sp>
        <p:nvSpPr>
          <p:cNvPr id="2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Content Placeholder 2">
            <a:extLst>
              <a:ext uri="{FF2B5EF4-FFF2-40B4-BE49-F238E27FC236}">
                <a16:creationId xmlns:a16="http://schemas.microsoft.com/office/drawing/2014/main" id="{64802220-9939-42F5-9380-BE858960CD01}"/>
              </a:ext>
            </a:extLst>
          </p:cNvPr>
          <p:cNvGraphicFramePr>
            <a:graphicFrameLocks noGrp="1"/>
          </p:cNvGraphicFramePr>
          <p:nvPr>
            <p:ph idx="1"/>
            <p:extLst>
              <p:ext uri="{D42A27DB-BD31-4B8C-83A1-F6EECF244321}">
                <p14:modId xmlns:p14="http://schemas.microsoft.com/office/powerpoint/2010/main" val="56511719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9463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35A04CF-97D4-4FF7-B359-C546B1F62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2D1B6D-DA19-440A-954C-19464FF1ADDB}"/>
              </a:ext>
            </a:extLst>
          </p:cNvPr>
          <p:cNvSpPr>
            <a:spLocks noGrp="1"/>
          </p:cNvSpPr>
          <p:nvPr>
            <p:ph type="title"/>
          </p:nvPr>
        </p:nvSpPr>
        <p:spPr>
          <a:xfrm>
            <a:off x="804672" y="1412489"/>
            <a:ext cx="2871095" cy="2156621"/>
          </a:xfrm>
        </p:spPr>
        <p:txBody>
          <a:bodyPr vert="horz" lIns="91440" tIns="45720" rIns="91440" bIns="45720" rtlCol="0" anchor="t">
            <a:normAutofit/>
          </a:bodyPr>
          <a:lstStyle/>
          <a:p>
            <a:r>
              <a:rPr lang="en-US" sz="3600" kern="1200">
                <a:solidFill>
                  <a:srgbClr val="FFFFFF"/>
                </a:solidFill>
                <a:latin typeface="+mj-lt"/>
                <a:ea typeface="+mj-ea"/>
                <a:cs typeface="+mj-cs"/>
              </a:rPr>
              <a:t>Eligibility Requirements </a:t>
            </a:r>
          </a:p>
        </p:txBody>
      </p:sp>
      <p:sp>
        <p:nvSpPr>
          <p:cNvPr id="3" name="Content Placeholder 2">
            <a:extLst>
              <a:ext uri="{FF2B5EF4-FFF2-40B4-BE49-F238E27FC236}">
                <a16:creationId xmlns:a16="http://schemas.microsoft.com/office/drawing/2014/main" id="{B50C8ACC-244C-4DA1-ACD4-8DC48F97E5D0}"/>
              </a:ext>
            </a:extLst>
          </p:cNvPr>
          <p:cNvSpPr>
            <a:spLocks noGrp="1"/>
          </p:cNvSpPr>
          <p:nvPr>
            <p:ph idx="1"/>
          </p:nvPr>
        </p:nvSpPr>
        <p:spPr>
          <a:xfrm>
            <a:off x="4232228" y="204281"/>
            <a:ext cx="5485703" cy="6653719"/>
          </a:xfrm>
        </p:spPr>
        <p:txBody>
          <a:bodyPr vert="horz" lIns="91440" tIns="45720" rIns="91440" bIns="45720" rtlCol="0">
            <a:normAutofit fontScale="92500"/>
          </a:bodyPr>
          <a:lstStyle/>
          <a:p>
            <a:r>
              <a:rPr lang="en-US" sz="2400" b="1" i="0" dirty="0">
                <a:effectLst/>
              </a:rPr>
              <a:t>Both of these must be true:</a:t>
            </a:r>
            <a:endParaRPr lang="en-US" sz="2400" b="0" i="0" dirty="0">
              <a:effectLst/>
            </a:endParaRPr>
          </a:p>
          <a:p>
            <a:r>
              <a:rPr lang="en-US" sz="2400" b="0" i="0" dirty="0">
                <a:effectLst/>
              </a:rPr>
              <a:t>You served at Camp Lejeune or MCAS New River for at least 30 cumulative days from August 1953 through December 1987, </a:t>
            </a:r>
            <a:r>
              <a:rPr lang="en-US" sz="2400" b="1" i="0" dirty="0">
                <a:effectLst/>
              </a:rPr>
              <a:t>and</a:t>
            </a:r>
            <a:endParaRPr lang="en-US" sz="2400" b="0" i="0" dirty="0">
              <a:effectLst/>
            </a:endParaRPr>
          </a:p>
          <a:p>
            <a:r>
              <a:rPr lang="en-US" sz="2400" b="0" i="0" dirty="0">
                <a:effectLst/>
              </a:rPr>
              <a:t>You didn’t receive a dishonorable discharge when you separated from the military</a:t>
            </a:r>
          </a:p>
          <a:p>
            <a:r>
              <a:rPr lang="en-US" sz="2400" b="1" i="0" dirty="0">
                <a:effectLst/>
              </a:rPr>
              <a:t>And you must have a diagnosis of one or more of these presumptive conditions:</a:t>
            </a:r>
            <a:endParaRPr lang="en-US" sz="2400" b="0" i="0" dirty="0">
              <a:effectLst/>
            </a:endParaRPr>
          </a:p>
          <a:p>
            <a:r>
              <a:rPr lang="en-US" sz="2400" b="0" i="0" dirty="0">
                <a:effectLst/>
              </a:rPr>
              <a:t>Adult leukemia</a:t>
            </a:r>
          </a:p>
          <a:p>
            <a:r>
              <a:rPr lang="en-US" sz="2400" b="0" i="0" dirty="0">
                <a:effectLst/>
              </a:rPr>
              <a:t>Aplastic anemia and other myelodysplastic syndromes</a:t>
            </a:r>
          </a:p>
          <a:p>
            <a:r>
              <a:rPr lang="en-US" sz="2400" b="0" i="0" dirty="0">
                <a:effectLst/>
              </a:rPr>
              <a:t>Bladder cancer</a:t>
            </a:r>
          </a:p>
          <a:p>
            <a:r>
              <a:rPr lang="en-US" sz="2400" b="0" i="0" dirty="0">
                <a:effectLst/>
              </a:rPr>
              <a:t>Kidney cancer</a:t>
            </a:r>
          </a:p>
          <a:p>
            <a:r>
              <a:rPr lang="en-US" sz="2400" b="0" i="0" dirty="0">
                <a:effectLst/>
              </a:rPr>
              <a:t>Liver cancer</a:t>
            </a:r>
          </a:p>
          <a:p>
            <a:r>
              <a:rPr lang="en-US" sz="2400" b="0" i="0" dirty="0">
                <a:effectLst/>
              </a:rPr>
              <a:t>Multiple myeloma</a:t>
            </a:r>
          </a:p>
          <a:p>
            <a:r>
              <a:rPr lang="en-US" sz="2400" b="0" i="0" dirty="0">
                <a:effectLst/>
              </a:rPr>
              <a:t>Non-Hodgkin’s lymphoma</a:t>
            </a:r>
          </a:p>
          <a:p>
            <a:r>
              <a:rPr lang="en-US" sz="2400" b="0" i="0" dirty="0">
                <a:effectLst/>
              </a:rPr>
              <a:t>Parkinson’s disease</a:t>
            </a:r>
          </a:p>
          <a:p>
            <a:endParaRPr lang="en-US" sz="1100" dirty="0"/>
          </a:p>
        </p:txBody>
      </p:sp>
      <p:sp>
        <p:nvSpPr>
          <p:cNvPr id="4" name="TextBox 3">
            <a:extLst>
              <a:ext uri="{FF2B5EF4-FFF2-40B4-BE49-F238E27FC236}">
                <a16:creationId xmlns:a16="http://schemas.microsoft.com/office/drawing/2014/main" id="{F8C2B1B0-99FA-4750-A7D6-52A67672EFDC}"/>
              </a:ext>
            </a:extLst>
          </p:cNvPr>
          <p:cNvSpPr txBox="1"/>
          <p:nvPr/>
        </p:nvSpPr>
        <p:spPr>
          <a:xfrm>
            <a:off x="9717932" y="4863829"/>
            <a:ext cx="2178864" cy="1700444"/>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b="1" u="sng" dirty="0"/>
              <a:t>Who is Covered </a:t>
            </a:r>
          </a:p>
          <a:p>
            <a:pPr indent="-228600">
              <a:lnSpc>
                <a:spcPct val="90000"/>
              </a:lnSpc>
              <a:spcAft>
                <a:spcPts val="600"/>
              </a:spcAft>
              <a:buFont typeface="Arial" panose="020B0604020202020204" pitchFamily="34" charset="0"/>
              <a:buChar char="•"/>
            </a:pPr>
            <a:r>
              <a:rPr lang="en-US" sz="2000" dirty="0"/>
              <a:t>Veterans </a:t>
            </a:r>
          </a:p>
          <a:p>
            <a:pPr indent="-228600">
              <a:lnSpc>
                <a:spcPct val="90000"/>
              </a:lnSpc>
              <a:spcAft>
                <a:spcPts val="600"/>
              </a:spcAft>
              <a:buFont typeface="Arial" panose="020B0604020202020204" pitchFamily="34" charset="0"/>
              <a:buChar char="•"/>
            </a:pPr>
            <a:r>
              <a:rPr lang="en-US" sz="2000" dirty="0"/>
              <a:t>Reservists</a:t>
            </a:r>
          </a:p>
          <a:p>
            <a:pPr indent="-228600">
              <a:lnSpc>
                <a:spcPct val="90000"/>
              </a:lnSpc>
              <a:spcAft>
                <a:spcPts val="600"/>
              </a:spcAft>
              <a:buFont typeface="Arial" panose="020B0604020202020204" pitchFamily="34" charset="0"/>
              <a:buChar char="•"/>
            </a:pPr>
            <a:r>
              <a:rPr lang="en-US" sz="2000" dirty="0"/>
              <a:t>Guardsman</a:t>
            </a:r>
          </a:p>
        </p:txBody>
      </p:sp>
    </p:spTree>
    <p:extLst>
      <p:ext uri="{BB962C8B-B14F-4D97-AF65-F5344CB8AC3E}">
        <p14:creationId xmlns:p14="http://schemas.microsoft.com/office/powerpoint/2010/main" val="271856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355863CE-E3EB-429A-979F-89E4151B14FD}"/>
              </a:ext>
            </a:extLst>
          </p:cNvPr>
          <p:cNvSpPr>
            <a:spLocks noGrp="1"/>
          </p:cNvSpPr>
          <p:nvPr>
            <p:ph type="title"/>
          </p:nvPr>
        </p:nvSpPr>
        <p:spPr>
          <a:xfrm>
            <a:off x="838200" y="401221"/>
            <a:ext cx="10515600" cy="1348065"/>
          </a:xfrm>
        </p:spPr>
        <p:txBody>
          <a:bodyPr>
            <a:normAutofit/>
          </a:bodyPr>
          <a:lstStyle/>
          <a:p>
            <a:pPr marL="0" indent="0">
              <a:buNone/>
            </a:pPr>
            <a:r>
              <a:rPr lang="en-US" sz="5400" b="1" i="0">
                <a:solidFill>
                  <a:srgbClr val="FFFFFF"/>
                </a:solidFill>
                <a:effectLst/>
                <a:latin typeface="Bitter"/>
              </a:rPr>
              <a:t>How do I get these benefits?</a:t>
            </a:r>
          </a:p>
        </p:txBody>
      </p:sp>
      <p:sp>
        <p:nvSpPr>
          <p:cNvPr id="13" name="Content Placeholder 2">
            <a:extLst>
              <a:ext uri="{FF2B5EF4-FFF2-40B4-BE49-F238E27FC236}">
                <a16:creationId xmlns:a16="http://schemas.microsoft.com/office/drawing/2014/main" id="{2B5EAE7E-7813-43EE-AA93-C35A1C29AF62}"/>
              </a:ext>
            </a:extLst>
          </p:cNvPr>
          <p:cNvSpPr>
            <a:spLocks noGrp="1"/>
          </p:cNvSpPr>
          <p:nvPr>
            <p:ph idx="1"/>
          </p:nvPr>
        </p:nvSpPr>
        <p:spPr>
          <a:xfrm>
            <a:off x="838200" y="2586789"/>
            <a:ext cx="10515600" cy="3590174"/>
          </a:xfrm>
        </p:spPr>
        <p:txBody>
          <a:bodyPr>
            <a:normAutofit/>
          </a:bodyPr>
          <a:lstStyle/>
          <a:p>
            <a:r>
              <a:rPr lang="en-US" sz="2200" b="0" i="0" dirty="0">
                <a:effectLst/>
                <a:latin typeface="Source Sans Pro" panose="020B0503030403020204" pitchFamily="34" charset="0"/>
              </a:rPr>
              <a:t>You’ll need to file a claim for disability compensation and provide this evidence (supporting documents): </a:t>
            </a:r>
          </a:p>
          <a:p>
            <a:pPr>
              <a:buFont typeface="Arial" panose="020B0604020202020204" pitchFamily="34" charset="0"/>
              <a:buChar char="•"/>
            </a:pPr>
            <a:r>
              <a:rPr lang="en-US" sz="2200" b="0" i="0" dirty="0">
                <a:effectLst/>
                <a:latin typeface="Source Sans Pro" panose="020B0503030403020204" pitchFamily="34" charset="0"/>
              </a:rPr>
              <a:t>Your military records showing you served at Camp Lejeune or MCAS New River for at least 30 days from August 1953 through December 1987 while on active duty, or in the National Guard or Reserves, </a:t>
            </a:r>
            <a:r>
              <a:rPr lang="en-US" sz="2200" b="1" i="0" dirty="0">
                <a:effectLst/>
                <a:latin typeface="Source Sans Pro" panose="020B0503030403020204" pitchFamily="34" charset="0"/>
              </a:rPr>
              <a:t>and</a:t>
            </a:r>
            <a:endParaRPr lang="en-US" sz="2200" b="0" i="0" dirty="0">
              <a:effectLst/>
              <a:latin typeface="Source Sans Pro" panose="020B0503030403020204" pitchFamily="34" charset="0"/>
            </a:endParaRPr>
          </a:p>
          <a:p>
            <a:pPr>
              <a:buFont typeface="Arial" panose="020B0604020202020204" pitchFamily="34" charset="0"/>
              <a:buChar char="•"/>
            </a:pPr>
            <a:r>
              <a:rPr lang="en-US" sz="2200" b="0" i="0" dirty="0">
                <a:effectLst/>
                <a:latin typeface="Source Sans Pro" panose="020B0503030403020204" pitchFamily="34" charset="0"/>
              </a:rPr>
              <a:t>Medical records stating that you have 1 or more of the 8 illnesses on the presumptive conditions list (previous slide)</a:t>
            </a:r>
          </a:p>
          <a:p>
            <a:pPr marL="0" indent="0">
              <a:buNone/>
            </a:pPr>
            <a:r>
              <a:rPr lang="en-US" sz="2200" dirty="0"/>
              <a:t>*You can file a claim at your local Veteran Service Commission or by contacting the Department Service Officer Team. </a:t>
            </a:r>
          </a:p>
        </p:txBody>
      </p:sp>
    </p:spTree>
    <p:extLst>
      <p:ext uri="{BB962C8B-B14F-4D97-AF65-F5344CB8AC3E}">
        <p14:creationId xmlns:p14="http://schemas.microsoft.com/office/powerpoint/2010/main" val="3468608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64779-244E-4FEE-863A-4DCCDB08B751}"/>
              </a:ext>
            </a:extLst>
          </p:cNvPr>
          <p:cNvSpPr>
            <a:spLocks noGrp="1"/>
          </p:cNvSpPr>
          <p:nvPr>
            <p:ph type="title"/>
          </p:nvPr>
        </p:nvSpPr>
        <p:spPr>
          <a:xfrm>
            <a:off x="838200" y="106532"/>
            <a:ext cx="10515600" cy="1584157"/>
          </a:xfrm>
        </p:spPr>
        <p:txBody>
          <a:bodyPr>
            <a:normAutofit fontScale="90000"/>
          </a:bodyPr>
          <a:lstStyle/>
          <a:p>
            <a:pPr algn="ctr"/>
            <a:r>
              <a:rPr lang="en-US" b="1" dirty="0">
                <a:solidFill>
                  <a:srgbClr val="323A45"/>
                </a:solidFill>
                <a:latin typeface="Bitter"/>
              </a:rPr>
              <a:t>Can Veterans family member receive VA benefits from the contaminated water?</a:t>
            </a:r>
            <a:br>
              <a:rPr lang="en-US" b="1" i="0" dirty="0">
                <a:solidFill>
                  <a:srgbClr val="323A45"/>
                </a:solidFill>
                <a:effectLst/>
                <a:latin typeface="Bitter"/>
              </a:rPr>
            </a:br>
            <a:endParaRPr lang="en-US" dirty="0"/>
          </a:p>
        </p:txBody>
      </p:sp>
      <p:sp>
        <p:nvSpPr>
          <p:cNvPr id="3" name="Content Placeholder 2">
            <a:extLst>
              <a:ext uri="{FF2B5EF4-FFF2-40B4-BE49-F238E27FC236}">
                <a16:creationId xmlns:a16="http://schemas.microsoft.com/office/drawing/2014/main" id="{2DBB7834-E4A6-459E-A162-1741D26CCBF3}"/>
              </a:ext>
            </a:extLst>
          </p:cNvPr>
          <p:cNvSpPr>
            <a:spLocks noGrp="1"/>
          </p:cNvSpPr>
          <p:nvPr>
            <p:ph idx="1"/>
          </p:nvPr>
        </p:nvSpPr>
        <p:spPr>
          <a:xfrm>
            <a:off x="186431" y="1438183"/>
            <a:ext cx="11691891" cy="5202314"/>
          </a:xfrm>
        </p:spPr>
        <p:txBody>
          <a:bodyPr>
            <a:normAutofit/>
          </a:bodyPr>
          <a:lstStyle/>
          <a:p>
            <a:pPr algn="l"/>
            <a:r>
              <a:rPr lang="en-US" sz="2400" b="0" i="0" dirty="0">
                <a:solidFill>
                  <a:srgbClr val="323A45"/>
                </a:solidFill>
                <a:effectLst/>
                <a:latin typeface="Source Sans Pro" panose="020B0503030403020204" pitchFamily="34" charset="0"/>
              </a:rPr>
              <a:t>Yes, Veterans and their family who served at Camp Lejeune or MCAS New River for at least 30 cumulative days from August 1953 through December 1987—and their family members can get health care VA benefits. </a:t>
            </a:r>
            <a:r>
              <a:rPr lang="en-US" sz="2400" dirty="0">
                <a:solidFill>
                  <a:srgbClr val="323A45"/>
                </a:solidFill>
                <a:latin typeface="Source Sans Pro" panose="020B0503030403020204" pitchFamily="34" charset="0"/>
              </a:rPr>
              <a:t>The VA </a:t>
            </a:r>
            <a:r>
              <a:rPr lang="en-US" sz="2400" b="0" i="0" dirty="0">
                <a:solidFill>
                  <a:srgbClr val="323A45"/>
                </a:solidFill>
                <a:effectLst/>
                <a:latin typeface="Source Sans Pro" panose="020B0503030403020204" pitchFamily="34" charset="0"/>
              </a:rPr>
              <a:t>may pay for or reimburse for care related to these conditions:</a:t>
            </a:r>
            <a:endParaRPr lang="en-US" sz="1200" dirty="0"/>
          </a:p>
        </p:txBody>
      </p:sp>
      <p:graphicFrame>
        <p:nvGraphicFramePr>
          <p:cNvPr id="5" name="Table 5">
            <a:extLst>
              <a:ext uri="{FF2B5EF4-FFF2-40B4-BE49-F238E27FC236}">
                <a16:creationId xmlns:a16="http://schemas.microsoft.com/office/drawing/2014/main" id="{5F537255-AB79-45B2-BC21-37EF072E6F41}"/>
              </a:ext>
            </a:extLst>
          </p:cNvPr>
          <p:cNvGraphicFramePr>
            <a:graphicFrameLocks noGrp="1"/>
          </p:cNvGraphicFramePr>
          <p:nvPr>
            <p:extLst>
              <p:ext uri="{D42A27DB-BD31-4B8C-83A1-F6EECF244321}">
                <p14:modId xmlns:p14="http://schemas.microsoft.com/office/powerpoint/2010/main" val="3828855237"/>
              </p:ext>
            </p:extLst>
          </p:nvPr>
        </p:nvGraphicFramePr>
        <p:xfrm>
          <a:off x="1968376" y="3232649"/>
          <a:ext cx="8128000" cy="29667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659556082"/>
                    </a:ext>
                  </a:extLst>
                </a:gridCol>
                <a:gridCol w="4064000">
                  <a:extLst>
                    <a:ext uri="{9D8B030D-6E8A-4147-A177-3AD203B41FA5}">
                      <a16:colId xmlns:a16="http://schemas.microsoft.com/office/drawing/2014/main" val="3224959422"/>
                    </a:ext>
                  </a:extLst>
                </a:gridCol>
              </a:tblGrid>
              <a:tr h="370840">
                <a:tc>
                  <a:txBody>
                    <a:bodyPr/>
                    <a:lstStyle/>
                    <a:p>
                      <a:r>
                        <a:rPr lang="en-US" dirty="0"/>
                        <a:t>Bladder Cancer</a:t>
                      </a:r>
                    </a:p>
                  </a:txBody>
                  <a:tcPr/>
                </a:tc>
                <a:tc>
                  <a:txBody>
                    <a:bodyPr/>
                    <a:lstStyle/>
                    <a:p>
                      <a:endParaRPr lang="en-US" dirty="0"/>
                    </a:p>
                  </a:txBody>
                  <a:tcPr/>
                </a:tc>
                <a:extLst>
                  <a:ext uri="{0D108BD9-81ED-4DB2-BD59-A6C34878D82A}">
                    <a16:rowId xmlns:a16="http://schemas.microsoft.com/office/drawing/2014/main" val="993762604"/>
                  </a:ext>
                </a:extLst>
              </a:tr>
              <a:tr h="370840">
                <a:tc>
                  <a:txBody>
                    <a:bodyPr/>
                    <a:lstStyle/>
                    <a:p>
                      <a:r>
                        <a:rPr lang="en-US" dirty="0"/>
                        <a:t>Breast Cancer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Miscarriage</a:t>
                      </a:r>
                    </a:p>
                  </a:txBody>
                  <a:tcPr/>
                </a:tc>
                <a:extLst>
                  <a:ext uri="{0D108BD9-81ED-4DB2-BD59-A6C34878D82A}">
                    <a16:rowId xmlns:a16="http://schemas.microsoft.com/office/drawing/2014/main" val="13696274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Esophageal cancer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Multiple myeloma</a:t>
                      </a:r>
                    </a:p>
                  </a:txBody>
                  <a:tcPr/>
                </a:tc>
                <a:extLst>
                  <a:ext uri="{0D108BD9-81ED-4DB2-BD59-A6C34878D82A}">
                    <a16:rowId xmlns:a16="http://schemas.microsoft.com/office/drawing/2014/main" val="36521285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Female infertility</a:t>
                      </a:r>
                    </a:p>
                  </a:txBody>
                  <a:tcPr/>
                </a:tc>
                <a:tc>
                  <a:txBody>
                    <a:bodyPr/>
                    <a:lstStyle/>
                    <a:p>
                      <a:r>
                        <a:rPr lang="en-US" sz="1800" b="0" i="0" kern="1200" dirty="0">
                          <a:solidFill>
                            <a:schemeClr val="dk1"/>
                          </a:solidFill>
                          <a:effectLst/>
                          <a:latin typeface="+mn-lt"/>
                          <a:ea typeface="+mn-ea"/>
                          <a:cs typeface="+mn-cs"/>
                        </a:rPr>
                        <a:t>Myelodysplastic syndromes</a:t>
                      </a:r>
                    </a:p>
                  </a:txBody>
                  <a:tcPr/>
                </a:tc>
                <a:extLst>
                  <a:ext uri="{0D108BD9-81ED-4DB2-BD59-A6C34878D82A}">
                    <a16:rowId xmlns:a16="http://schemas.microsoft.com/office/drawing/2014/main" val="164082075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Hepatic steatosis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Neurobehavioral effects</a:t>
                      </a:r>
                    </a:p>
                  </a:txBody>
                  <a:tcPr/>
                </a:tc>
                <a:extLst>
                  <a:ext uri="{0D108BD9-81ED-4DB2-BD59-A6C34878D82A}">
                    <a16:rowId xmlns:a16="http://schemas.microsoft.com/office/drawing/2014/main" val="7862263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Kidney cancer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Non-Hodgkin’s lymphoma</a:t>
                      </a:r>
                    </a:p>
                  </a:txBody>
                  <a:tcPr/>
                </a:tc>
                <a:extLst>
                  <a:ext uri="{0D108BD9-81ED-4DB2-BD59-A6C34878D82A}">
                    <a16:rowId xmlns:a16="http://schemas.microsoft.com/office/drawing/2014/main" val="26992573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Leukemia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Renal toxicity</a:t>
                      </a:r>
                    </a:p>
                  </a:txBody>
                  <a:tcPr/>
                </a:tc>
                <a:extLst>
                  <a:ext uri="{0D108BD9-81ED-4DB2-BD59-A6C34878D82A}">
                    <a16:rowId xmlns:a16="http://schemas.microsoft.com/office/drawing/2014/main" val="195033547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Lung cancer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Scleroderma</a:t>
                      </a:r>
                    </a:p>
                  </a:txBody>
                  <a:tcPr/>
                </a:tc>
                <a:extLst>
                  <a:ext uri="{0D108BD9-81ED-4DB2-BD59-A6C34878D82A}">
                    <a16:rowId xmlns:a16="http://schemas.microsoft.com/office/drawing/2014/main" val="2057816036"/>
                  </a:ext>
                </a:extLst>
              </a:tr>
            </a:tbl>
          </a:graphicData>
        </a:graphic>
      </p:graphicFrame>
    </p:spTree>
    <p:extLst>
      <p:ext uri="{BB962C8B-B14F-4D97-AF65-F5344CB8AC3E}">
        <p14:creationId xmlns:p14="http://schemas.microsoft.com/office/powerpoint/2010/main" val="1029336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F3E90-5613-4D5B-A728-F6D1BBFB7231}"/>
              </a:ext>
            </a:extLst>
          </p:cNvPr>
          <p:cNvSpPr>
            <a:spLocks noGrp="1"/>
          </p:cNvSpPr>
          <p:nvPr>
            <p:ph type="title"/>
          </p:nvPr>
        </p:nvSpPr>
        <p:spPr/>
        <p:txBody>
          <a:bodyPr>
            <a:normAutofit/>
          </a:bodyPr>
          <a:lstStyle/>
          <a:p>
            <a:pPr algn="ctr"/>
            <a:r>
              <a:rPr lang="en-US" b="1" i="0" dirty="0">
                <a:solidFill>
                  <a:srgbClr val="323A45"/>
                </a:solidFill>
                <a:effectLst/>
                <a:latin typeface="Bitter"/>
              </a:rPr>
              <a:t>How does a family member get the benefit?</a:t>
            </a:r>
            <a:br>
              <a:rPr lang="en-US" b="1" i="0" dirty="0">
                <a:solidFill>
                  <a:srgbClr val="323A45"/>
                </a:solidFill>
                <a:effectLst/>
                <a:latin typeface="Bitter"/>
              </a:rPr>
            </a:br>
            <a:endParaRPr lang="en-US" dirty="0"/>
          </a:p>
        </p:txBody>
      </p:sp>
      <p:sp>
        <p:nvSpPr>
          <p:cNvPr id="3" name="Content Placeholder 2">
            <a:extLst>
              <a:ext uri="{FF2B5EF4-FFF2-40B4-BE49-F238E27FC236}">
                <a16:creationId xmlns:a16="http://schemas.microsoft.com/office/drawing/2014/main" id="{C14D6C68-7B47-4E86-8300-2284BA67AF4C}"/>
              </a:ext>
            </a:extLst>
          </p:cNvPr>
          <p:cNvSpPr>
            <a:spLocks noGrp="1"/>
          </p:cNvSpPr>
          <p:nvPr>
            <p:ph idx="1"/>
          </p:nvPr>
        </p:nvSpPr>
        <p:spPr>
          <a:xfrm>
            <a:off x="838200" y="1253331"/>
            <a:ext cx="10515600" cy="5239544"/>
          </a:xfrm>
        </p:spPr>
        <p:txBody>
          <a:bodyPr>
            <a:normAutofit fontScale="85000" lnSpcReduction="20000"/>
          </a:bodyPr>
          <a:lstStyle/>
          <a:p>
            <a:pPr algn="l"/>
            <a:r>
              <a:rPr lang="en-US" b="0" i="0" dirty="0">
                <a:solidFill>
                  <a:srgbClr val="323A45"/>
                </a:solidFill>
                <a:effectLst/>
                <a:latin typeface="Source Sans Pro" panose="020B0503030403020204" pitchFamily="34" charset="0"/>
              </a:rPr>
              <a:t>You’ll need to file a claim for disability compensation and provide this evidence (supporting documents). VA Form 10-10068 </a:t>
            </a:r>
          </a:p>
          <a:p>
            <a:pPr algn="l"/>
            <a:r>
              <a:rPr lang="en-US" b="1" i="0" dirty="0">
                <a:solidFill>
                  <a:srgbClr val="323A45"/>
                </a:solidFill>
                <a:effectLst/>
                <a:latin typeface="Source Sans Pro" panose="020B0503030403020204" pitchFamily="34" charset="0"/>
              </a:rPr>
              <a:t>You must provide all of this evidence:</a:t>
            </a:r>
            <a:endParaRPr lang="en-US" b="0" i="0" dirty="0">
              <a:solidFill>
                <a:srgbClr val="323A45"/>
              </a:solidFill>
              <a:effectLst/>
              <a:latin typeface="Source Sans Pro" panose="020B0503030403020204" pitchFamily="34" charset="0"/>
            </a:endParaRPr>
          </a:p>
          <a:p>
            <a:pPr algn="l">
              <a:buFont typeface="Arial" panose="020B0604020202020204" pitchFamily="34" charset="0"/>
              <a:buChar char="•"/>
            </a:pPr>
            <a:r>
              <a:rPr lang="en-US" b="0" i="0" dirty="0">
                <a:solidFill>
                  <a:srgbClr val="323A45"/>
                </a:solidFill>
                <a:effectLst/>
                <a:latin typeface="Source Sans Pro" panose="020B0503030403020204" pitchFamily="34" charset="0"/>
              </a:rPr>
              <a:t>A document proving your relationship to the Veteran who served on active duty for at least 30 days at Camp Lejeune (like a marriage license, birth certificate, or adoption papers), </a:t>
            </a:r>
            <a:r>
              <a:rPr lang="en-US" b="1" i="0" dirty="0">
                <a:solidFill>
                  <a:srgbClr val="323A45"/>
                </a:solidFill>
                <a:effectLst/>
                <a:latin typeface="Source Sans Pro" panose="020B0503030403020204" pitchFamily="34" charset="0"/>
              </a:rPr>
              <a:t>and</a:t>
            </a:r>
            <a:endParaRPr lang="en-US" b="0" i="0" dirty="0">
              <a:solidFill>
                <a:srgbClr val="323A45"/>
              </a:solidFill>
              <a:effectLst/>
              <a:latin typeface="Source Sans Pro" panose="020B0503030403020204" pitchFamily="34" charset="0"/>
            </a:endParaRPr>
          </a:p>
          <a:p>
            <a:pPr algn="l">
              <a:buFont typeface="Arial" panose="020B0604020202020204" pitchFamily="34" charset="0"/>
              <a:buChar char="•"/>
            </a:pPr>
            <a:r>
              <a:rPr lang="en-US" b="0" i="0" dirty="0">
                <a:solidFill>
                  <a:srgbClr val="323A45"/>
                </a:solidFill>
                <a:effectLst/>
                <a:latin typeface="Source Sans Pro" panose="020B0503030403020204" pitchFamily="34" charset="0"/>
              </a:rPr>
              <a:t>A document proving that you lived at Camp Lejeune or MCAS New River for at least 30 days from August 1953 through December 1987 (like utility bills, base housing records, military orders, or tax forms), </a:t>
            </a:r>
            <a:r>
              <a:rPr lang="en-US" b="1" i="0" dirty="0">
                <a:solidFill>
                  <a:srgbClr val="323A45"/>
                </a:solidFill>
                <a:effectLst/>
                <a:latin typeface="Source Sans Pro" panose="020B0503030403020204" pitchFamily="34" charset="0"/>
              </a:rPr>
              <a:t>and</a:t>
            </a:r>
            <a:endParaRPr lang="en-US" b="0" i="0" dirty="0">
              <a:solidFill>
                <a:srgbClr val="323A45"/>
              </a:solidFill>
              <a:effectLst/>
              <a:latin typeface="Source Sans Pro" panose="020B0503030403020204" pitchFamily="34" charset="0"/>
            </a:endParaRPr>
          </a:p>
          <a:p>
            <a:pPr algn="l">
              <a:buFont typeface="Arial" panose="020B0604020202020204" pitchFamily="34" charset="0"/>
              <a:buChar char="•"/>
            </a:pPr>
            <a:r>
              <a:rPr lang="en-US" b="0" i="0" dirty="0">
                <a:solidFill>
                  <a:srgbClr val="323A45"/>
                </a:solidFill>
                <a:effectLst/>
                <a:latin typeface="Source Sans Pro" panose="020B0503030403020204" pitchFamily="34" charset="0"/>
              </a:rPr>
              <a:t>Medical records that show you have one of the 15 conditions (previous slide) listed above (as well as the date the illness was diagnosed and that you’re being treated or have been treated in the past for this illness)</a:t>
            </a:r>
          </a:p>
          <a:p>
            <a:pPr algn="l"/>
            <a:r>
              <a:rPr lang="en-US" b="0" i="0" dirty="0">
                <a:solidFill>
                  <a:srgbClr val="323A45"/>
                </a:solidFill>
                <a:effectLst/>
                <a:latin typeface="Source Sans Pro" panose="020B0503030403020204" pitchFamily="34" charset="0"/>
              </a:rPr>
              <a:t>For a reimbursement you’ll need to provide evidence that you paid health care expenses for your claimed condition during </a:t>
            </a:r>
            <a:r>
              <a:rPr lang="en-US" dirty="0">
                <a:solidFill>
                  <a:srgbClr val="323A45"/>
                </a:solidFill>
                <a:latin typeface="Source Sans Pro" panose="020B0503030403020204" pitchFamily="34" charset="0"/>
              </a:rPr>
              <a:t>the time you were treated. If separate insurance an Explanation of Benefits (EOB) will help in determining you paid</a:t>
            </a:r>
            <a:r>
              <a:rPr lang="en-US" b="0" i="0" dirty="0">
                <a:solidFill>
                  <a:srgbClr val="323A45"/>
                </a:solidFill>
                <a:effectLst/>
                <a:latin typeface="Source Sans Pro" panose="020B0503030403020204" pitchFamily="34" charset="0"/>
              </a:rPr>
              <a:t>. (Remember reimbursement is different from the VA treatment received)</a:t>
            </a:r>
          </a:p>
          <a:p>
            <a:endParaRPr lang="en-US" dirty="0"/>
          </a:p>
        </p:txBody>
      </p:sp>
    </p:spTree>
    <p:extLst>
      <p:ext uri="{BB962C8B-B14F-4D97-AF65-F5344CB8AC3E}">
        <p14:creationId xmlns:p14="http://schemas.microsoft.com/office/powerpoint/2010/main" val="493544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B9E5F-7424-44E3-9C06-F03A3CA2E91E}"/>
              </a:ext>
            </a:extLst>
          </p:cNvPr>
          <p:cNvSpPr>
            <a:spLocks noGrp="1"/>
          </p:cNvSpPr>
          <p:nvPr>
            <p:ph type="title"/>
          </p:nvPr>
        </p:nvSpPr>
        <p:spPr>
          <a:xfrm>
            <a:off x="648929" y="629266"/>
            <a:ext cx="3505495" cy="1622321"/>
          </a:xfrm>
        </p:spPr>
        <p:txBody>
          <a:bodyPr>
            <a:normAutofit/>
          </a:bodyPr>
          <a:lstStyle/>
          <a:p>
            <a:r>
              <a:rPr lang="en-US" sz="2400" b="1" i="0">
                <a:effectLst/>
                <a:latin typeface="Bitter"/>
              </a:rPr>
              <a:t>What was in the drinking water at Camp Lejeune?</a:t>
            </a:r>
            <a:br>
              <a:rPr lang="en-US" sz="2400" b="1" i="0">
                <a:effectLst/>
                <a:latin typeface="Bitter"/>
              </a:rPr>
            </a:br>
            <a:endParaRPr lang="en-US" sz="2400"/>
          </a:p>
        </p:txBody>
      </p:sp>
      <p:sp>
        <p:nvSpPr>
          <p:cNvPr id="3" name="Content Placeholder 2">
            <a:extLst>
              <a:ext uri="{FF2B5EF4-FFF2-40B4-BE49-F238E27FC236}">
                <a16:creationId xmlns:a16="http://schemas.microsoft.com/office/drawing/2014/main" id="{8A4216B6-A89D-4242-B498-476212A11CE5}"/>
              </a:ext>
            </a:extLst>
          </p:cNvPr>
          <p:cNvSpPr>
            <a:spLocks noGrp="1"/>
          </p:cNvSpPr>
          <p:nvPr>
            <p:ph idx="1"/>
          </p:nvPr>
        </p:nvSpPr>
        <p:spPr>
          <a:xfrm>
            <a:off x="648931" y="2438400"/>
            <a:ext cx="3505494" cy="3785419"/>
          </a:xfrm>
        </p:spPr>
        <p:txBody>
          <a:bodyPr>
            <a:normAutofit/>
          </a:bodyPr>
          <a:lstStyle/>
          <a:p>
            <a:r>
              <a:rPr lang="en-US" sz="2000" b="0" i="0">
                <a:effectLst/>
                <a:latin typeface="Source Sans Pro" panose="020B0503030403020204" pitchFamily="34" charset="0"/>
              </a:rPr>
              <a:t>Two on-base water wells that were shut down in 1985 had these chemicals:</a:t>
            </a:r>
          </a:p>
          <a:p>
            <a:pPr>
              <a:buFont typeface="Arial" panose="020B0604020202020204" pitchFamily="34" charset="0"/>
              <a:buChar char="•"/>
            </a:pPr>
            <a:r>
              <a:rPr lang="en-US" sz="2000" b="0" i="0">
                <a:effectLst/>
                <a:latin typeface="Source Sans Pro" panose="020B0503030403020204" pitchFamily="34" charset="0"/>
              </a:rPr>
              <a:t>Trichloroethylene (TCE)</a:t>
            </a:r>
          </a:p>
          <a:p>
            <a:pPr>
              <a:buFont typeface="Arial" panose="020B0604020202020204" pitchFamily="34" charset="0"/>
              <a:buChar char="•"/>
            </a:pPr>
            <a:r>
              <a:rPr lang="en-US" sz="2000" b="0" i="0">
                <a:effectLst/>
                <a:latin typeface="Source Sans Pro" panose="020B0503030403020204" pitchFamily="34" charset="0"/>
              </a:rPr>
              <a:t>Perchloroethylene (PCE)</a:t>
            </a:r>
          </a:p>
          <a:p>
            <a:pPr>
              <a:buFont typeface="Arial" panose="020B0604020202020204" pitchFamily="34" charset="0"/>
              <a:buChar char="•"/>
            </a:pPr>
            <a:r>
              <a:rPr lang="en-US" sz="2000" b="0" i="0">
                <a:effectLst/>
                <a:latin typeface="Source Sans Pro" panose="020B0503030403020204" pitchFamily="34" charset="0"/>
              </a:rPr>
              <a:t>Benzene</a:t>
            </a:r>
          </a:p>
          <a:p>
            <a:pPr>
              <a:buFont typeface="Arial" panose="020B0604020202020204" pitchFamily="34" charset="0"/>
              <a:buChar char="•"/>
            </a:pPr>
            <a:r>
              <a:rPr lang="en-US" sz="2000" b="0" i="0">
                <a:effectLst/>
                <a:latin typeface="Source Sans Pro" panose="020B0503030403020204" pitchFamily="34" charset="0"/>
              </a:rPr>
              <a:t>Vinyl chloride</a:t>
            </a:r>
          </a:p>
          <a:p>
            <a:pPr>
              <a:buFont typeface="Arial" panose="020B0604020202020204" pitchFamily="34" charset="0"/>
              <a:buChar char="•"/>
            </a:pPr>
            <a:r>
              <a:rPr lang="en-US" sz="2000" b="0" i="0">
                <a:effectLst/>
                <a:latin typeface="Source Sans Pro" panose="020B0503030403020204" pitchFamily="34" charset="0"/>
              </a:rPr>
              <a:t>Other compounds</a:t>
            </a:r>
          </a:p>
          <a:p>
            <a:pPr marL="0" indent="0">
              <a:buNone/>
            </a:pPr>
            <a:endParaRPr lang="en-US" sz="2000"/>
          </a:p>
        </p:txBody>
      </p:sp>
      <p:sp>
        <p:nvSpPr>
          <p:cNvPr id="9" name="Rectangle 8">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BA2593B-AE25-4C0E-A36D-847367DA3663}"/>
              </a:ext>
            </a:extLst>
          </p:cNvPr>
          <p:cNvPicPr>
            <a:picLocks noChangeAspect="1"/>
          </p:cNvPicPr>
          <p:nvPr/>
        </p:nvPicPr>
        <p:blipFill>
          <a:blip r:embed="rId2"/>
          <a:stretch>
            <a:fillRect/>
          </a:stretch>
        </p:blipFill>
        <p:spPr>
          <a:xfrm>
            <a:off x="5405862" y="896801"/>
            <a:ext cx="6019331" cy="5061151"/>
          </a:xfrm>
          <a:prstGeom prst="rect">
            <a:avLst/>
          </a:prstGeom>
          <a:effectLst/>
        </p:spPr>
      </p:pic>
    </p:spTree>
    <p:extLst>
      <p:ext uri="{BB962C8B-B14F-4D97-AF65-F5344CB8AC3E}">
        <p14:creationId xmlns:p14="http://schemas.microsoft.com/office/powerpoint/2010/main" val="3996372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A17C157-02EF-49A1-881E-D53DDFF4A705}"/>
              </a:ext>
            </a:extLst>
          </p:cNvPr>
          <p:cNvSpPr>
            <a:spLocks noGrp="1"/>
          </p:cNvSpPr>
          <p:nvPr>
            <p:ph type="title"/>
          </p:nvPr>
        </p:nvSpPr>
        <p:spPr>
          <a:xfrm>
            <a:off x="838200" y="1195697"/>
            <a:ext cx="3200400" cy="4238118"/>
          </a:xfrm>
        </p:spPr>
        <p:txBody>
          <a:bodyPr>
            <a:normAutofit/>
          </a:bodyPr>
          <a:lstStyle/>
          <a:p>
            <a:r>
              <a:rPr lang="en-US" sz="4100">
                <a:solidFill>
                  <a:schemeClr val="bg1"/>
                </a:solidFill>
              </a:rPr>
              <a:t>Camp Lejeune Contaminated Water </a:t>
            </a:r>
            <a:br>
              <a:rPr lang="en-US" sz="4100">
                <a:solidFill>
                  <a:schemeClr val="bg1"/>
                </a:solidFill>
              </a:rPr>
            </a:br>
            <a:r>
              <a:rPr lang="en-US" sz="4100">
                <a:solidFill>
                  <a:schemeClr val="bg1"/>
                </a:solidFill>
              </a:rPr>
              <a:t>Effective Date</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1CDF202B-FDA9-4DEC-A084-B6581E9FCF95}"/>
              </a:ext>
            </a:extLst>
          </p:cNvPr>
          <p:cNvGraphicFramePr>
            <a:graphicFrameLocks noGrp="1"/>
          </p:cNvGraphicFramePr>
          <p:nvPr>
            <p:ph idx="1"/>
            <p:extLst>
              <p:ext uri="{D42A27DB-BD31-4B8C-83A1-F6EECF244321}">
                <p14:modId xmlns:p14="http://schemas.microsoft.com/office/powerpoint/2010/main" val="2907912840"/>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6171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853</Words>
  <Application>Microsoft Office PowerPoint</Application>
  <PresentationFormat>Widescreen</PresentationFormat>
  <Paragraphs>85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Bitter</vt:lpstr>
      <vt:lpstr>Calibri</vt:lpstr>
      <vt:lpstr>Calibri Light</vt:lpstr>
      <vt:lpstr>Google Sans</vt:lpstr>
      <vt:lpstr>Source Sans Pro</vt:lpstr>
      <vt:lpstr>Office Theme</vt:lpstr>
      <vt:lpstr>CAMP LEJEUNE CONTAMINATED WATER</vt:lpstr>
      <vt:lpstr>CAMP LEJEUNE CONTAMINATED WATER</vt:lpstr>
      <vt:lpstr>CAMP LEJEUNE CONTAMINATED WATER</vt:lpstr>
      <vt:lpstr>Eligibility Requirements </vt:lpstr>
      <vt:lpstr>How do I get these benefits?</vt:lpstr>
      <vt:lpstr>Can Veterans family member receive VA benefits from the contaminated water? </vt:lpstr>
      <vt:lpstr>How does a family member get the benefit? </vt:lpstr>
      <vt:lpstr>What was in the drinking water at Camp Lejeune? </vt:lpstr>
      <vt:lpstr>Camp Lejeune Contaminated Water  Effective Date</vt:lpstr>
      <vt:lpstr>Camp Lejeune Justice Act of 2022 (Part of the PACT Act of 2022)</vt:lpstr>
      <vt:lpstr>Questions </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 LEJEUNE CONTAMINATED WATER</dc:title>
  <dc:creator>William Genochio</dc:creator>
  <cp:lastModifiedBy>White, Thomas E.</cp:lastModifiedBy>
  <cp:revision>9</cp:revision>
  <dcterms:created xsi:type="dcterms:W3CDTF">2022-02-16T16:49:08Z</dcterms:created>
  <dcterms:modified xsi:type="dcterms:W3CDTF">2025-09-18T13:21:34Z</dcterms:modified>
</cp:coreProperties>
</file>